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2"/>
  </p:notesMasterIdLst>
  <p:sldIdLst>
    <p:sldId id="460" r:id="rId5"/>
    <p:sldId id="473" r:id="rId6"/>
    <p:sldId id="474" r:id="rId7"/>
    <p:sldId id="472" r:id="rId8"/>
    <p:sldId id="475" r:id="rId9"/>
    <p:sldId id="464" r:id="rId10"/>
    <p:sldId id="485" r:id="rId11"/>
    <p:sldId id="469" r:id="rId12"/>
    <p:sldId id="477" r:id="rId13"/>
    <p:sldId id="478" r:id="rId14"/>
    <p:sldId id="480" r:id="rId15"/>
    <p:sldId id="484" r:id="rId16"/>
    <p:sldId id="481" r:id="rId17"/>
    <p:sldId id="483" r:id="rId18"/>
    <p:sldId id="479" r:id="rId19"/>
    <p:sldId id="482" r:id="rId20"/>
    <p:sldId id="476" r:id="rId21"/>
  </p:sldIdLst>
  <p:sldSz cx="12192000" cy="6858000"/>
  <p:notesSz cx="6735763" cy="986948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20032" autoAdjust="0"/>
    <p:restoredTop sz="94660"/>
  </p:normalViewPr>
  <p:slideViewPr>
    <p:cSldViewPr snapToGrid="0">
      <p:cViewPr>
        <p:scale>
          <a:sx n="66" d="100"/>
          <a:sy n="66" d="100"/>
        </p:scale>
        <p:origin x="936" y="655"/>
      </p:cViewPr>
      <p:guideLst/>
    </p:cSldViewPr>
  </p:slideViewPr>
  <p:notesTextViewPr>
    <p:cViewPr>
      <p:scale>
        <a:sx n="1" d="1"/>
        <a:sy n="1" d="1"/>
      </p:scale>
      <p:origin x="0" y="0"/>
    </p:cViewPr>
  </p:notesTextViewPr>
  <p:sorterViewPr>
    <p:cViewPr>
      <p:scale>
        <a:sx n="73" d="100"/>
        <a:sy n="73"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6E40D0B-7DDB-4100-AC43-77DBE2D8AED7}" type="doc">
      <dgm:prSet loTypeId="urn:microsoft.com/office/officeart/2009/3/layout/IncreasingArrowsProcess" loCatId="process" qsTypeId="urn:microsoft.com/office/officeart/2005/8/quickstyle/simple1" qsCatId="simple" csTypeId="urn:microsoft.com/office/officeart/2005/8/colors/accent3_4" csCatId="accent3" phldr="1"/>
      <dgm:spPr/>
      <dgm:t>
        <a:bodyPr/>
        <a:lstStyle/>
        <a:p>
          <a:endParaRPr kumimoji="1" lang="ja-JP" altLang="en-US"/>
        </a:p>
      </dgm:t>
    </dgm:pt>
    <dgm:pt modelId="{EBD0E6FF-9029-47CD-B145-5984470F15D1}">
      <dgm:prSet phldrT="[テキスト]"/>
      <dgm:spPr/>
      <dgm:t>
        <a:bodyPr/>
        <a:lstStyle/>
        <a:p>
          <a:r>
            <a:rPr kumimoji="1" lang="ja-JP" altLang="en-US" dirty="0"/>
            <a:t>大学拠点（北四ベース）運営＠進栄燃料様</a:t>
          </a:r>
        </a:p>
      </dgm:t>
    </dgm:pt>
    <dgm:pt modelId="{F0DEE3F3-F4EE-4D28-AF98-ED109541A5C9}" type="parTrans" cxnId="{CA420FB9-1E8C-4FA2-A563-3233E2F2621A}">
      <dgm:prSet/>
      <dgm:spPr/>
      <dgm:t>
        <a:bodyPr/>
        <a:lstStyle/>
        <a:p>
          <a:endParaRPr kumimoji="1" lang="ja-JP" altLang="en-US"/>
        </a:p>
      </dgm:t>
    </dgm:pt>
    <dgm:pt modelId="{B27CCB54-4459-4222-AC83-E6EC92DAE27B}" type="sibTrans" cxnId="{CA420FB9-1E8C-4FA2-A563-3233E2F2621A}">
      <dgm:prSet/>
      <dgm:spPr/>
      <dgm:t>
        <a:bodyPr/>
        <a:lstStyle/>
        <a:p>
          <a:endParaRPr kumimoji="1" lang="ja-JP" altLang="en-US"/>
        </a:p>
      </dgm:t>
    </dgm:pt>
    <dgm:pt modelId="{1A9C2AF0-633D-4D11-AD2E-44E9FB3D97AA}">
      <dgm:prSet phldrT="[テキスト]"/>
      <dgm:spPr/>
      <dgm:t>
        <a:bodyPr/>
        <a:lstStyle/>
        <a:p>
          <a:r>
            <a:rPr kumimoji="1" lang="en-US" altLang="ja-JP" dirty="0"/>
            <a:t>R6. 4</a:t>
          </a:r>
          <a:r>
            <a:rPr kumimoji="1" lang="ja-JP" altLang="en-US" dirty="0"/>
            <a:t> 親交会会長大内様の事務所をお借りして設置した大学の出先、地域の皆様の交流の場として拠点（北四ベース）の運営。</a:t>
          </a:r>
          <a:endParaRPr kumimoji="1" lang="en-US" altLang="ja-JP" dirty="0"/>
        </a:p>
        <a:p>
          <a:r>
            <a:rPr kumimoji="1" lang="ja-JP" altLang="en-US" dirty="0"/>
            <a:t>街の皆さんの「居場所」として展開可能か模索。</a:t>
          </a:r>
          <a:endParaRPr kumimoji="1" lang="en-US" altLang="ja-JP" dirty="0"/>
        </a:p>
      </dgm:t>
    </dgm:pt>
    <dgm:pt modelId="{B308588C-C8C8-41EF-A590-F7ABA60276F6}" type="parTrans" cxnId="{BC2FB51A-EDFD-448C-86AE-F916C3806639}">
      <dgm:prSet/>
      <dgm:spPr/>
      <dgm:t>
        <a:bodyPr/>
        <a:lstStyle/>
        <a:p>
          <a:endParaRPr kumimoji="1" lang="ja-JP" altLang="en-US"/>
        </a:p>
      </dgm:t>
    </dgm:pt>
    <dgm:pt modelId="{04784B5D-37EE-4DFA-9F2F-6FCBF363AAF1}" type="sibTrans" cxnId="{BC2FB51A-EDFD-448C-86AE-F916C3806639}">
      <dgm:prSet/>
      <dgm:spPr/>
      <dgm:t>
        <a:bodyPr/>
        <a:lstStyle/>
        <a:p>
          <a:endParaRPr kumimoji="1" lang="ja-JP" altLang="en-US"/>
        </a:p>
      </dgm:t>
    </dgm:pt>
    <dgm:pt modelId="{FD1A13C8-A4D2-45EE-90C1-D55675145EC0}">
      <dgm:prSet phldrT="[テキスト]"/>
      <dgm:spPr/>
      <dgm:t>
        <a:bodyPr/>
        <a:lstStyle/>
        <a:p>
          <a:r>
            <a:rPr kumimoji="1" lang="ja-JP" altLang="en-US" dirty="0"/>
            <a:t>マイロード大町キャラクター選考</a:t>
          </a:r>
        </a:p>
      </dgm:t>
    </dgm:pt>
    <dgm:pt modelId="{3F983AA1-1CAB-4619-839A-E63FF1EA809E}" type="parTrans" cxnId="{7149ABC8-865E-4135-8B35-C5997A74CEFE}">
      <dgm:prSet/>
      <dgm:spPr/>
      <dgm:t>
        <a:bodyPr/>
        <a:lstStyle/>
        <a:p>
          <a:endParaRPr kumimoji="1" lang="ja-JP" altLang="en-US"/>
        </a:p>
      </dgm:t>
    </dgm:pt>
    <dgm:pt modelId="{50007399-E1FF-4C51-82CF-9AD1232FC736}" type="sibTrans" cxnId="{7149ABC8-865E-4135-8B35-C5997A74CEFE}">
      <dgm:prSet/>
      <dgm:spPr/>
      <dgm:t>
        <a:bodyPr/>
        <a:lstStyle/>
        <a:p>
          <a:endParaRPr kumimoji="1" lang="ja-JP" altLang="en-US"/>
        </a:p>
      </dgm:t>
    </dgm:pt>
    <dgm:pt modelId="{56B4E239-2FB1-4B13-99FA-37F9C61C5C34}">
      <dgm:prSet phldrT="[テキスト]"/>
      <dgm:spPr/>
      <dgm:t>
        <a:bodyPr/>
        <a:lstStyle/>
        <a:p>
          <a:r>
            <a:rPr kumimoji="1" lang="en-US" altLang="ja-JP" dirty="0"/>
            <a:t>R6. 10 </a:t>
          </a:r>
          <a:r>
            <a:rPr kumimoji="1" lang="ja-JP" altLang="en-US" dirty="0"/>
            <a:t>ソニー・ロケトーンの導入により音声コンテンツを展開。より詳細な内容を検討、同コンテンツを活用した更なる人流の誘導を企画。</a:t>
          </a:r>
        </a:p>
      </dgm:t>
    </dgm:pt>
    <dgm:pt modelId="{65C55038-CE12-4FE2-A917-8521926FC97F}" type="parTrans" cxnId="{36261242-2A72-4250-926D-D0522ACBF1CD}">
      <dgm:prSet/>
      <dgm:spPr/>
      <dgm:t>
        <a:bodyPr/>
        <a:lstStyle/>
        <a:p>
          <a:endParaRPr kumimoji="1" lang="ja-JP" altLang="en-US"/>
        </a:p>
      </dgm:t>
    </dgm:pt>
    <dgm:pt modelId="{2D613C48-6619-4E48-A2BB-F6A9252DB71E}" type="sibTrans" cxnId="{36261242-2A72-4250-926D-D0522ACBF1CD}">
      <dgm:prSet/>
      <dgm:spPr/>
      <dgm:t>
        <a:bodyPr/>
        <a:lstStyle/>
        <a:p>
          <a:endParaRPr kumimoji="1" lang="ja-JP" altLang="en-US"/>
        </a:p>
      </dgm:t>
    </dgm:pt>
    <dgm:pt modelId="{C7E32DC4-B178-4DE6-ADF8-8F69495F54E2}">
      <dgm:prSet phldrT="[テキスト]"/>
      <dgm:spPr/>
      <dgm:t>
        <a:bodyPr/>
        <a:lstStyle/>
        <a:p>
          <a:r>
            <a:rPr kumimoji="1" lang="ja-JP" altLang="en-US" dirty="0"/>
            <a:t>広報展開（デジタル、アナログ）</a:t>
          </a:r>
          <a:endParaRPr kumimoji="1" lang="en-US" altLang="ja-JP" dirty="0"/>
        </a:p>
      </dgm:t>
    </dgm:pt>
    <dgm:pt modelId="{9B42074B-638F-4C44-AF62-AB7C48A50629}" type="parTrans" cxnId="{E3F26006-E500-4FDD-91A6-515003326A2E}">
      <dgm:prSet/>
      <dgm:spPr/>
      <dgm:t>
        <a:bodyPr/>
        <a:lstStyle/>
        <a:p>
          <a:endParaRPr kumimoji="1" lang="ja-JP" altLang="en-US"/>
        </a:p>
      </dgm:t>
    </dgm:pt>
    <dgm:pt modelId="{0BC33CF7-18E7-42C3-96D1-B272175CA0E8}" type="sibTrans" cxnId="{E3F26006-E500-4FDD-91A6-515003326A2E}">
      <dgm:prSet/>
      <dgm:spPr/>
      <dgm:t>
        <a:bodyPr/>
        <a:lstStyle/>
        <a:p>
          <a:endParaRPr kumimoji="1" lang="ja-JP" altLang="en-US"/>
        </a:p>
      </dgm:t>
    </dgm:pt>
    <dgm:pt modelId="{AEB677BC-116E-4B12-B150-EB8BB15BBF1D}">
      <dgm:prSet phldrT="[テキスト]"/>
      <dgm:spPr/>
      <dgm:t>
        <a:bodyPr/>
        <a:lstStyle/>
        <a:p>
          <a:r>
            <a:rPr kumimoji="1" lang="en-US" altLang="ja-JP" dirty="0"/>
            <a:t>R6.</a:t>
          </a:r>
          <a:r>
            <a:rPr kumimoji="1" lang="ja-JP" altLang="en-US" dirty="0"/>
            <a:t> </a:t>
          </a:r>
          <a:r>
            <a:rPr kumimoji="1" lang="en-US" altLang="ja-JP" dirty="0"/>
            <a:t>11 </a:t>
          </a:r>
          <a:r>
            <a:rPr kumimoji="1" lang="ja-JP" altLang="en-US" dirty="0"/>
            <a:t>盆踊りや鎧神社例祭におけるキャラクターデザインとポスターやチラシへの掲載。周知展開のためのグッズの作成した。</a:t>
          </a:r>
          <a:endParaRPr kumimoji="1" lang="en-US" altLang="ja-JP" dirty="0"/>
        </a:p>
      </dgm:t>
    </dgm:pt>
    <dgm:pt modelId="{25EF3029-0D66-4547-B1F6-01E6E0460269}" type="parTrans" cxnId="{D22B74A9-DEC4-4F98-A417-902F47191A0B}">
      <dgm:prSet/>
      <dgm:spPr/>
      <dgm:t>
        <a:bodyPr/>
        <a:lstStyle/>
        <a:p>
          <a:endParaRPr kumimoji="1" lang="ja-JP" altLang="en-US"/>
        </a:p>
      </dgm:t>
    </dgm:pt>
    <dgm:pt modelId="{5BCBF903-7F3E-4150-8877-A50EBFC20EDE}" type="sibTrans" cxnId="{D22B74A9-DEC4-4F98-A417-902F47191A0B}">
      <dgm:prSet/>
      <dgm:spPr/>
      <dgm:t>
        <a:bodyPr/>
        <a:lstStyle/>
        <a:p>
          <a:endParaRPr kumimoji="1" lang="ja-JP" altLang="en-US"/>
        </a:p>
      </dgm:t>
    </dgm:pt>
    <dgm:pt modelId="{605C103F-CD17-447C-AE8D-47E69E97CDD1}">
      <dgm:prSet phldrT="[テキスト]"/>
      <dgm:spPr/>
      <dgm:t>
        <a:bodyPr/>
        <a:lstStyle/>
        <a:p>
          <a:r>
            <a:rPr kumimoji="1" lang="en-US" altLang="ja-JP" dirty="0"/>
            <a:t>R6. 6 </a:t>
          </a:r>
          <a:r>
            <a:rPr kumimoji="1" lang="ja-JP" altLang="en-US" dirty="0"/>
            <a:t>町内交流活性化のためのショップ（カフェ）の企画、運営を行い、データの収集およびショップの試行（餅つき大会でのふるまいコーヒー）をおこなった。</a:t>
          </a:r>
          <a:endParaRPr kumimoji="1" lang="en-US" altLang="ja-JP" dirty="0"/>
        </a:p>
        <a:p>
          <a:r>
            <a:rPr kumimoji="1" lang="ja-JP" altLang="en-US" dirty="0"/>
            <a:t>グランドデザインとしての「グリーンタウン」を街全体で行うために各店舗のグリーン事業実施アイデアを生成</a:t>
          </a:r>
          <a:r>
            <a:rPr kumimoji="1" lang="en-US" altLang="ja-JP" dirty="0"/>
            <a:t>AI</a:t>
          </a:r>
          <a:r>
            <a:rPr kumimoji="1" lang="ja-JP" altLang="en-US" dirty="0"/>
            <a:t>により展開。</a:t>
          </a:r>
        </a:p>
      </dgm:t>
    </dgm:pt>
    <dgm:pt modelId="{4A5A9D17-96EA-4EFF-B9D4-528E723D5AA0}" type="parTrans" cxnId="{D0402EF7-2D72-41CA-AAA3-3D34C5D3CA45}">
      <dgm:prSet/>
      <dgm:spPr/>
      <dgm:t>
        <a:bodyPr/>
        <a:lstStyle/>
        <a:p>
          <a:endParaRPr kumimoji="1" lang="ja-JP" altLang="en-US"/>
        </a:p>
      </dgm:t>
    </dgm:pt>
    <dgm:pt modelId="{F45703D2-95F8-465B-81FD-56BD5FA29D75}" type="sibTrans" cxnId="{D0402EF7-2D72-41CA-AAA3-3D34C5D3CA45}">
      <dgm:prSet/>
      <dgm:spPr/>
      <dgm:t>
        <a:bodyPr/>
        <a:lstStyle/>
        <a:p>
          <a:endParaRPr kumimoji="1" lang="ja-JP" altLang="en-US"/>
        </a:p>
      </dgm:t>
    </dgm:pt>
    <dgm:pt modelId="{DCC09492-4AAD-465F-9762-7CB64EF25800}">
      <dgm:prSet phldrT="[テキスト]"/>
      <dgm:spPr/>
      <dgm:t>
        <a:bodyPr/>
        <a:lstStyle/>
        <a:p>
          <a:r>
            <a:rPr kumimoji="1" lang="ja-JP" altLang="en-US" dirty="0"/>
            <a:t>イベント企画＆</a:t>
          </a:r>
          <a:r>
            <a:rPr kumimoji="1" lang="en-US" altLang="ja-JP" dirty="0"/>
            <a:t>AI</a:t>
          </a:r>
          <a:r>
            <a:rPr kumimoji="1" lang="ja-JP" altLang="en-US" dirty="0"/>
            <a:t>コンサルテーション</a:t>
          </a:r>
          <a:endParaRPr kumimoji="1" lang="en-US" altLang="ja-JP" dirty="0"/>
        </a:p>
      </dgm:t>
    </dgm:pt>
    <dgm:pt modelId="{E1A5C5D7-AEAC-4C85-AE39-45E5AF9B008D}" type="parTrans" cxnId="{C8A50EED-61F7-4A05-8CE3-BCB053CCF9E2}">
      <dgm:prSet/>
      <dgm:spPr/>
      <dgm:t>
        <a:bodyPr/>
        <a:lstStyle/>
        <a:p>
          <a:endParaRPr kumimoji="1" lang="ja-JP" altLang="en-US"/>
        </a:p>
      </dgm:t>
    </dgm:pt>
    <dgm:pt modelId="{70187359-7338-4742-B2D4-6491186E5951}" type="sibTrans" cxnId="{C8A50EED-61F7-4A05-8CE3-BCB053CCF9E2}">
      <dgm:prSet/>
      <dgm:spPr/>
      <dgm:t>
        <a:bodyPr/>
        <a:lstStyle/>
        <a:p>
          <a:endParaRPr kumimoji="1" lang="ja-JP" altLang="en-US"/>
        </a:p>
      </dgm:t>
    </dgm:pt>
    <dgm:pt modelId="{32122FA5-F8F8-4102-B35E-B588307E3B1E}">
      <dgm:prSet phldrT="[テキスト]"/>
      <dgm:spPr/>
      <dgm:t>
        <a:bodyPr/>
        <a:lstStyle/>
        <a:p>
          <a:r>
            <a:rPr kumimoji="1" lang="ja-JP" altLang="en-US" dirty="0"/>
            <a:t>グリーンタウン推進</a:t>
          </a:r>
        </a:p>
      </dgm:t>
    </dgm:pt>
    <dgm:pt modelId="{E29A10F8-8D20-45DA-BF75-AADFEB859753}" type="parTrans" cxnId="{62C41C3B-7918-48DE-9AB7-31CC55729097}">
      <dgm:prSet/>
      <dgm:spPr/>
      <dgm:t>
        <a:bodyPr/>
        <a:lstStyle/>
        <a:p>
          <a:endParaRPr kumimoji="1" lang="ja-JP" altLang="en-US"/>
        </a:p>
      </dgm:t>
    </dgm:pt>
    <dgm:pt modelId="{423F7BEC-D60F-4C7C-A1E6-2D514025690E}" type="sibTrans" cxnId="{62C41C3B-7918-48DE-9AB7-31CC55729097}">
      <dgm:prSet/>
      <dgm:spPr/>
      <dgm:t>
        <a:bodyPr/>
        <a:lstStyle/>
        <a:p>
          <a:endParaRPr kumimoji="1" lang="ja-JP" altLang="en-US"/>
        </a:p>
      </dgm:t>
    </dgm:pt>
    <dgm:pt modelId="{422DA455-7A55-4EA8-B19A-A0E5E052E919}">
      <dgm:prSet phldrT="[テキスト]"/>
      <dgm:spPr/>
      <dgm:t>
        <a:bodyPr/>
        <a:lstStyle/>
        <a:p>
          <a:r>
            <a:rPr kumimoji="1" lang="en-US" altLang="ja-JP" dirty="0"/>
            <a:t>R7. 1</a:t>
          </a:r>
          <a:r>
            <a:rPr kumimoji="1" lang="ja-JP" altLang="en-US" dirty="0"/>
            <a:t>新春プレゼントキャンペーンにおいて、青果や果汁グミを配布。併せてキャラクターを配したチラシによりグリーンタウンの周知を行った。</a:t>
          </a:r>
        </a:p>
      </dgm:t>
    </dgm:pt>
    <dgm:pt modelId="{BE9D449E-1CC0-4E8A-AD9F-51DB0445EC22}" type="parTrans" cxnId="{61A0155A-0120-4D84-8FC2-ABA0F21D0F70}">
      <dgm:prSet/>
      <dgm:spPr/>
      <dgm:t>
        <a:bodyPr/>
        <a:lstStyle/>
        <a:p>
          <a:endParaRPr kumimoji="1" lang="ja-JP" altLang="en-US"/>
        </a:p>
      </dgm:t>
    </dgm:pt>
    <dgm:pt modelId="{FA2DF8D7-EA2B-412C-9571-C8F3DA87FCA8}" type="sibTrans" cxnId="{61A0155A-0120-4D84-8FC2-ABA0F21D0F70}">
      <dgm:prSet/>
      <dgm:spPr/>
      <dgm:t>
        <a:bodyPr/>
        <a:lstStyle/>
        <a:p>
          <a:endParaRPr kumimoji="1" lang="ja-JP" altLang="en-US"/>
        </a:p>
      </dgm:t>
    </dgm:pt>
    <dgm:pt modelId="{979DCEFF-9F81-4DB3-8BAB-F738289424CE}" type="pres">
      <dgm:prSet presAssocID="{96E40D0B-7DDB-4100-AC43-77DBE2D8AED7}" presName="Name0" presStyleCnt="0">
        <dgm:presLayoutVars>
          <dgm:chMax val="5"/>
          <dgm:chPref val="5"/>
          <dgm:dir/>
          <dgm:animLvl val="lvl"/>
        </dgm:presLayoutVars>
      </dgm:prSet>
      <dgm:spPr/>
    </dgm:pt>
    <dgm:pt modelId="{A3009BE7-C4F8-4C7C-B2AA-A8B3A3436E75}" type="pres">
      <dgm:prSet presAssocID="{EBD0E6FF-9029-47CD-B145-5984470F15D1}" presName="parentText1" presStyleLbl="node1" presStyleIdx="0" presStyleCnt="5">
        <dgm:presLayoutVars>
          <dgm:chMax/>
          <dgm:chPref val="3"/>
          <dgm:bulletEnabled val="1"/>
        </dgm:presLayoutVars>
      </dgm:prSet>
      <dgm:spPr/>
    </dgm:pt>
    <dgm:pt modelId="{DF64EBE0-272C-4567-BBEF-5C14D444ACBE}" type="pres">
      <dgm:prSet presAssocID="{EBD0E6FF-9029-47CD-B145-5984470F15D1}" presName="childText1" presStyleLbl="solidAlignAcc1" presStyleIdx="0" presStyleCnt="5">
        <dgm:presLayoutVars>
          <dgm:chMax val="0"/>
          <dgm:chPref val="0"/>
          <dgm:bulletEnabled val="1"/>
        </dgm:presLayoutVars>
      </dgm:prSet>
      <dgm:spPr/>
    </dgm:pt>
    <dgm:pt modelId="{7A217917-3C41-42A0-8E59-D6B4A257AC2F}" type="pres">
      <dgm:prSet presAssocID="{DCC09492-4AAD-465F-9762-7CB64EF25800}" presName="parentText2" presStyleLbl="node1" presStyleIdx="1" presStyleCnt="5">
        <dgm:presLayoutVars>
          <dgm:chMax/>
          <dgm:chPref val="3"/>
          <dgm:bulletEnabled val="1"/>
        </dgm:presLayoutVars>
      </dgm:prSet>
      <dgm:spPr/>
    </dgm:pt>
    <dgm:pt modelId="{0FF9A877-A2DF-490F-B477-7C518F15ED74}" type="pres">
      <dgm:prSet presAssocID="{DCC09492-4AAD-465F-9762-7CB64EF25800}" presName="childText2" presStyleLbl="solidAlignAcc1" presStyleIdx="1" presStyleCnt="5">
        <dgm:presLayoutVars>
          <dgm:chMax val="0"/>
          <dgm:chPref val="0"/>
          <dgm:bulletEnabled val="1"/>
        </dgm:presLayoutVars>
      </dgm:prSet>
      <dgm:spPr/>
    </dgm:pt>
    <dgm:pt modelId="{F5BBD1A5-0896-482D-AE82-EEA5CC2700B9}" type="pres">
      <dgm:prSet presAssocID="{C7E32DC4-B178-4DE6-ADF8-8F69495F54E2}" presName="parentText3" presStyleLbl="node1" presStyleIdx="2" presStyleCnt="5">
        <dgm:presLayoutVars>
          <dgm:chMax/>
          <dgm:chPref val="3"/>
          <dgm:bulletEnabled val="1"/>
        </dgm:presLayoutVars>
      </dgm:prSet>
      <dgm:spPr/>
    </dgm:pt>
    <dgm:pt modelId="{6601DF09-BF5D-473B-AF02-41E8E51F793B}" type="pres">
      <dgm:prSet presAssocID="{C7E32DC4-B178-4DE6-ADF8-8F69495F54E2}" presName="childText3" presStyleLbl="solidAlignAcc1" presStyleIdx="2" presStyleCnt="5">
        <dgm:presLayoutVars>
          <dgm:chMax val="0"/>
          <dgm:chPref val="0"/>
          <dgm:bulletEnabled val="1"/>
        </dgm:presLayoutVars>
      </dgm:prSet>
      <dgm:spPr/>
    </dgm:pt>
    <dgm:pt modelId="{ECBAD270-6AA8-4171-A6D3-454B49E70252}" type="pres">
      <dgm:prSet presAssocID="{FD1A13C8-A4D2-45EE-90C1-D55675145EC0}" presName="parentText4" presStyleLbl="node1" presStyleIdx="3" presStyleCnt="5">
        <dgm:presLayoutVars>
          <dgm:chMax/>
          <dgm:chPref val="3"/>
          <dgm:bulletEnabled val="1"/>
        </dgm:presLayoutVars>
      </dgm:prSet>
      <dgm:spPr/>
    </dgm:pt>
    <dgm:pt modelId="{1751D2CF-3E9B-4D7E-8159-88F492980E64}" type="pres">
      <dgm:prSet presAssocID="{FD1A13C8-A4D2-45EE-90C1-D55675145EC0}" presName="childText4" presStyleLbl="solidAlignAcc1" presStyleIdx="3" presStyleCnt="5">
        <dgm:presLayoutVars>
          <dgm:chMax val="0"/>
          <dgm:chPref val="0"/>
          <dgm:bulletEnabled val="1"/>
        </dgm:presLayoutVars>
      </dgm:prSet>
      <dgm:spPr/>
    </dgm:pt>
    <dgm:pt modelId="{9E63DDEE-B6C3-44B9-88D1-9D88552E6AB2}" type="pres">
      <dgm:prSet presAssocID="{32122FA5-F8F8-4102-B35E-B588307E3B1E}" presName="parentText5" presStyleLbl="node1" presStyleIdx="4" presStyleCnt="5">
        <dgm:presLayoutVars>
          <dgm:chMax/>
          <dgm:chPref val="3"/>
          <dgm:bulletEnabled val="1"/>
        </dgm:presLayoutVars>
      </dgm:prSet>
      <dgm:spPr/>
    </dgm:pt>
    <dgm:pt modelId="{35A3B01D-081D-481B-BCFF-5D2C1D6DDC15}" type="pres">
      <dgm:prSet presAssocID="{32122FA5-F8F8-4102-B35E-B588307E3B1E}" presName="childText5" presStyleLbl="solidAlignAcc1" presStyleIdx="4" presStyleCnt="5">
        <dgm:presLayoutVars>
          <dgm:chMax val="0"/>
          <dgm:chPref val="0"/>
          <dgm:bulletEnabled val="1"/>
        </dgm:presLayoutVars>
      </dgm:prSet>
      <dgm:spPr/>
    </dgm:pt>
  </dgm:ptLst>
  <dgm:cxnLst>
    <dgm:cxn modelId="{E3F26006-E500-4FDD-91A6-515003326A2E}" srcId="{96E40D0B-7DDB-4100-AC43-77DBE2D8AED7}" destId="{C7E32DC4-B178-4DE6-ADF8-8F69495F54E2}" srcOrd="2" destOrd="0" parTransId="{9B42074B-638F-4C44-AF62-AB7C48A50629}" sibTransId="{0BC33CF7-18E7-42C3-96D1-B272175CA0E8}"/>
    <dgm:cxn modelId="{BC2FB51A-EDFD-448C-86AE-F916C3806639}" srcId="{EBD0E6FF-9029-47CD-B145-5984470F15D1}" destId="{1A9C2AF0-633D-4D11-AD2E-44E9FB3D97AA}" srcOrd="0" destOrd="0" parTransId="{B308588C-C8C8-41EF-A590-F7ABA60276F6}" sibTransId="{04784B5D-37EE-4DFA-9F2F-6FCBF363AAF1}"/>
    <dgm:cxn modelId="{E64D7E29-D271-4290-9BBC-F52BA547A1E1}" type="presOf" srcId="{56B4E239-2FB1-4B13-99FA-37F9C61C5C34}" destId="{1751D2CF-3E9B-4D7E-8159-88F492980E64}" srcOrd="0" destOrd="0" presId="urn:microsoft.com/office/officeart/2009/3/layout/IncreasingArrowsProcess"/>
    <dgm:cxn modelId="{62C41C3B-7918-48DE-9AB7-31CC55729097}" srcId="{96E40D0B-7DDB-4100-AC43-77DBE2D8AED7}" destId="{32122FA5-F8F8-4102-B35E-B588307E3B1E}" srcOrd="4" destOrd="0" parTransId="{E29A10F8-8D20-45DA-BF75-AADFEB859753}" sibTransId="{423F7BEC-D60F-4C7C-A1E6-2D514025690E}"/>
    <dgm:cxn modelId="{36261242-2A72-4250-926D-D0522ACBF1CD}" srcId="{FD1A13C8-A4D2-45EE-90C1-D55675145EC0}" destId="{56B4E239-2FB1-4B13-99FA-37F9C61C5C34}" srcOrd="0" destOrd="0" parTransId="{65C55038-CE12-4FE2-A917-8521926FC97F}" sibTransId="{2D613C48-6619-4E48-A2BB-F6A9252DB71E}"/>
    <dgm:cxn modelId="{5440E94F-84C1-460E-A937-DB6602535802}" type="presOf" srcId="{FD1A13C8-A4D2-45EE-90C1-D55675145EC0}" destId="{ECBAD270-6AA8-4171-A6D3-454B49E70252}" srcOrd="0" destOrd="0" presId="urn:microsoft.com/office/officeart/2009/3/layout/IncreasingArrowsProcess"/>
    <dgm:cxn modelId="{61A0155A-0120-4D84-8FC2-ABA0F21D0F70}" srcId="{32122FA5-F8F8-4102-B35E-B588307E3B1E}" destId="{422DA455-7A55-4EA8-B19A-A0E5E052E919}" srcOrd="0" destOrd="0" parTransId="{BE9D449E-1CC0-4E8A-AD9F-51DB0445EC22}" sibTransId="{FA2DF8D7-EA2B-412C-9571-C8F3DA87FCA8}"/>
    <dgm:cxn modelId="{82C93296-5081-4AB6-B135-BC2A1387FF31}" type="presOf" srcId="{96E40D0B-7DDB-4100-AC43-77DBE2D8AED7}" destId="{979DCEFF-9F81-4DB3-8BAB-F738289424CE}" srcOrd="0" destOrd="0" presId="urn:microsoft.com/office/officeart/2009/3/layout/IncreasingArrowsProcess"/>
    <dgm:cxn modelId="{C079FF99-00C0-4B2B-A121-378527001A23}" type="presOf" srcId="{605C103F-CD17-447C-AE8D-47E69E97CDD1}" destId="{0FF9A877-A2DF-490F-B477-7C518F15ED74}" srcOrd="0" destOrd="0" presId="urn:microsoft.com/office/officeart/2009/3/layout/IncreasingArrowsProcess"/>
    <dgm:cxn modelId="{0A9EB49B-3EC0-4CE4-8516-9B0F05AB0605}" type="presOf" srcId="{1A9C2AF0-633D-4D11-AD2E-44E9FB3D97AA}" destId="{DF64EBE0-272C-4567-BBEF-5C14D444ACBE}" srcOrd="0" destOrd="0" presId="urn:microsoft.com/office/officeart/2009/3/layout/IncreasingArrowsProcess"/>
    <dgm:cxn modelId="{3CB735A4-B79F-44FC-B52B-D6B72051EACA}" type="presOf" srcId="{DCC09492-4AAD-465F-9762-7CB64EF25800}" destId="{7A217917-3C41-42A0-8E59-D6B4A257AC2F}" srcOrd="0" destOrd="0" presId="urn:microsoft.com/office/officeart/2009/3/layout/IncreasingArrowsProcess"/>
    <dgm:cxn modelId="{D22B74A9-DEC4-4F98-A417-902F47191A0B}" srcId="{C7E32DC4-B178-4DE6-ADF8-8F69495F54E2}" destId="{AEB677BC-116E-4B12-B150-EB8BB15BBF1D}" srcOrd="0" destOrd="0" parTransId="{25EF3029-0D66-4547-B1F6-01E6E0460269}" sibTransId="{5BCBF903-7F3E-4150-8877-A50EBFC20EDE}"/>
    <dgm:cxn modelId="{45C122AC-443D-4170-84E3-7A4777F45267}" type="presOf" srcId="{422DA455-7A55-4EA8-B19A-A0E5E052E919}" destId="{35A3B01D-081D-481B-BCFF-5D2C1D6DDC15}" srcOrd="0" destOrd="0" presId="urn:microsoft.com/office/officeart/2009/3/layout/IncreasingArrowsProcess"/>
    <dgm:cxn modelId="{FFFA9DB4-E045-475A-8B82-3A26AA996D94}" type="presOf" srcId="{32122FA5-F8F8-4102-B35E-B588307E3B1E}" destId="{9E63DDEE-B6C3-44B9-88D1-9D88552E6AB2}" srcOrd="0" destOrd="0" presId="urn:microsoft.com/office/officeart/2009/3/layout/IncreasingArrowsProcess"/>
    <dgm:cxn modelId="{CA420FB9-1E8C-4FA2-A563-3233E2F2621A}" srcId="{96E40D0B-7DDB-4100-AC43-77DBE2D8AED7}" destId="{EBD0E6FF-9029-47CD-B145-5984470F15D1}" srcOrd="0" destOrd="0" parTransId="{F0DEE3F3-F4EE-4D28-AF98-ED109541A5C9}" sibTransId="{B27CCB54-4459-4222-AC83-E6EC92DAE27B}"/>
    <dgm:cxn modelId="{7149ABC8-865E-4135-8B35-C5997A74CEFE}" srcId="{96E40D0B-7DDB-4100-AC43-77DBE2D8AED7}" destId="{FD1A13C8-A4D2-45EE-90C1-D55675145EC0}" srcOrd="3" destOrd="0" parTransId="{3F983AA1-1CAB-4619-839A-E63FF1EA809E}" sibTransId="{50007399-E1FF-4C51-82CF-9AD1232FC736}"/>
    <dgm:cxn modelId="{BA2918CE-AF2D-47B0-8644-B80DAB73DC2F}" type="presOf" srcId="{C7E32DC4-B178-4DE6-ADF8-8F69495F54E2}" destId="{F5BBD1A5-0896-482D-AE82-EEA5CC2700B9}" srcOrd="0" destOrd="0" presId="urn:microsoft.com/office/officeart/2009/3/layout/IncreasingArrowsProcess"/>
    <dgm:cxn modelId="{FD572CDD-53BF-49AE-B45D-3FD38D69B780}" type="presOf" srcId="{AEB677BC-116E-4B12-B150-EB8BB15BBF1D}" destId="{6601DF09-BF5D-473B-AF02-41E8E51F793B}" srcOrd="0" destOrd="0" presId="urn:microsoft.com/office/officeart/2009/3/layout/IncreasingArrowsProcess"/>
    <dgm:cxn modelId="{C8A50EED-61F7-4A05-8CE3-BCB053CCF9E2}" srcId="{96E40D0B-7DDB-4100-AC43-77DBE2D8AED7}" destId="{DCC09492-4AAD-465F-9762-7CB64EF25800}" srcOrd="1" destOrd="0" parTransId="{E1A5C5D7-AEAC-4C85-AE39-45E5AF9B008D}" sibTransId="{70187359-7338-4742-B2D4-6491186E5951}"/>
    <dgm:cxn modelId="{6AC17BEF-CF17-43B2-859C-CE364F3EA8C6}" type="presOf" srcId="{EBD0E6FF-9029-47CD-B145-5984470F15D1}" destId="{A3009BE7-C4F8-4C7C-B2AA-A8B3A3436E75}" srcOrd="0" destOrd="0" presId="urn:microsoft.com/office/officeart/2009/3/layout/IncreasingArrowsProcess"/>
    <dgm:cxn modelId="{D0402EF7-2D72-41CA-AAA3-3D34C5D3CA45}" srcId="{DCC09492-4AAD-465F-9762-7CB64EF25800}" destId="{605C103F-CD17-447C-AE8D-47E69E97CDD1}" srcOrd="0" destOrd="0" parTransId="{4A5A9D17-96EA-4EFF-B9D4-528E723D5AA0}" sibTransId="{F45703D2-95F8-465B-81FD-56BD5FA29D75}"/>
    <dgm:cxn modelId="{27249FD1-1AAB-4CA2-B137-63EE549F065F}" type="presParOf" srcId="{979DCEFF-9F81-4DB3-8BAB-F738289424CE}" destId="{A3009BE7-C4F8-4C7C-B2AA-A8B3A3436E75}" srcOrd="0" destOrd="0" presId="urn:microsoft.com/office/officeart/2009/3/layout/IncreasingArrowsProcess"/>
    <dgm:cxn modelId="{91A2CFBA-71C6-4501-8BAB-515AB1CD7F62}" type="presParOf" srcId="{979DCEFF-9F81-4DB3-8BAB-F738289424CE}" destId="{DF64EBE0-272C-4567-BBEF-5C14D444ACBE}" srcOrd="1" destOrd="0" presId="urn:microsoft.com/office/officeart/2009/3/layout/IncreasingArrowsProcess"/>
    <dgm:cxn modelId="{274EDEDD-3970-4E82-957C-8126C782B9C7}" type="presParOf" srcId="{979DCEFF-9F81-4DB3-8BAB-F738289424CE}" destId="{7A217917-3C41-42A0-8E59-D6B4A257AC2F}" srcOrd="2" destOrd="0" presId="urn:microsoft.com/office/officeart/2009/3/layout/IncreasingArrowsProcess"/>
    <dgm:cxn modelId="{40A4B88E-6974-4161-A677-B108B18BBF96}" type="presParOf" srcId="{979DCEFF-9F81-4DB3-8BAB-F738289424CE}" destId="{0FF9A877-A2DF-490F-B477-7C518F15ED74}" srcOrd="3" destOrd="0" presId="urn:microsoft.com/office/officeart/2009/3/layout/IncreasingArrowsProcess"/>
    <dgm:cxn modelId="{1B9DFCEF-B982-46F3-BCB8-64D063078F39}" type="presParOf" srcId="{979DCEFF-9F81-4DB3-8BAB-F738289424CE}" destId="{F5BBD1A5-0896-482D-AE82-EEA5CC2700B9}" srcOrd="4" destOrd="0" presId="urn:microsoft.com/office/officeart/2009/3/layout/IncreasingArrowsProcess"/>
    <dgm:cxn modelId="{81641C95-04F1-4D92-8424-B712616214F4}" type="presParOf" srcId="{979DCEFF-9F81-4DB3-8BAB-F738289424CE}" destId="{6601DF09-BF5D-473B-AF02-41E8E51F793B}" srcOrd="5" destOrd="0" presId="urn:microsoft.com/office/officeart/2009/3/layout/IncreasingArrowsProcess"/>
    <dgm:cxn modelId="{A3280913-0E39-49DC-89F1-232E268EEA5D}" type="presParOf" srcId="{979DCEFF-9F81-4DB3-8BAB-F738289424CE}" destId="{ECBAD270-6AA8-4171-A6D3-454B49E70252}" srcOrd="6" destOrd="0" presId="urn:microsoft.com/office/officeart/2009/3/layout/IncreasingArrowsProcess"/>
    <dgm:cxn modelId="{82E5E53C-72C9-471E-9EF6-6F5D58A0BE06}" type="presParOf" srcId="{979DCEFF-9F81-4DB3-8BAB-F738289424CE}" destId="{1751D2CF-3E9B-4D7E-8159-88F492980E64}" srcOrd="7" destOrd="0" presId="urn:microsoft.com/office/officeart/2009/3/layout/IncreasingArrowsProcess"/>
    <dgm:cxn modelId="{361FA2B5-57FC-411A-9F0A-9FBCC1F1FCCB}" type="presParOf" srcId="{979DCEFF-9F81-4DB3-8BAB-F738289424CE}" destId="{9E63DDEE-B6C3-44B9-88D1-9D88552E6AB2}" srcOrd="8" destOrd="0" presId="urn:microsoft.com/office/officeart/2009/3/layout/IncreasingArrowsProcess"/>
    <dgm:cxn modelId="{FA9BD6C8-70D2-46A4-BA2C-3F3A139A7AB3}" type="presParOf" srcId="{979DCEFF-9F81-4DB3-8BAB-F738289424CE}" destId="{35A3B01D-081D-481B-BCFF-5D2C1D6DDC15}" srcOrd="9" destOrd="0" presId="urn:microsoft.com/office/officeart/2009/3/layout/IncreasingArrows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009BE7-C4F8-4C7C-B2AA-A8B3A3436E75}">
      <dsp:nvSpPr>
        <dsp:cNvPr id="0" name=""/>
        <dsp:cNvSpPr/>
      </dsp:nvSpPr>
      <dsp:spPr>
        <a:xfrm>
          <a:off x="1330259" y="58670"/>
          <a:ext cx="7855080" cy="1142348"/>
        </a:xfrm>
        <a:prstGeom prst="rightArrow">
          <a:avLst>
            <a:gd name="adj1" fmla="val 50000"/>
            <a:gd name="adj2" fmla="val 50000"/>
          </a:avLst>
        </a:prstGeom>
        <a:solidFill>
          <a:schemeClr val="accent3">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254000" bIns="181348" numCol="1" spcCol="1270" anchor="ctr" anchorCtr="0">
          <a:noAutofit/>
        </a:bodyPr>
        <a:lstStyle/>
        <a:p>
          <a:pPr marL="0" lvl="0" indent="0" algn="l" defTabSz="533400">
            <a:lnSpc>
              <a:spcPct val="90000"/>
            </a:lnSpc>
            <a:spcBef>
              <a:spcPct val="0"/>
            </a:spcBef>
            <a:spcAft>
              <a:spcPct val="35000"/>
            </a:spcAft>
            <a:buNone/>
          </a:pPr>
          <a:r>
            <a:rPr kumimoji="1" lang="ja-JP" altLang="en-US" sz="1200" kern="1200" dirty="0"/>
            <a:t>大学拠点（北四ベース）運営＠進栄燃料様</a:t>
          </a:r>
        </a:p>
      </dsp:txBody>
      <dsp:txXfrm>
        <a:off x="1330259" y="344257"/>
        <a:ext cx="7569493" cy="571174"/>
      </dsp:txXfrm>
    </dsp:sp>
    <dsp:sp modelId="{DF64EBE0-272C-4567-BBEF-5C14D444ACBE}">
      <dsp:nvSpPr>
        <dsp:cNvPr id="0" name=""/>
        <dsp:cNvSpPr/>
      </dsp:nvSpPr>
      <dsp:spPr>
        <a:xfrm>
          <a:off x="1330259" y="938112"/>
          <a:ext cx="1451775" cy="2097535"/>
        </a:xfrm>
        <a:prstGeom prst="rect">
          <a:avLst/>
        </a:prstGeom>
        <a:solidFill>
          <a:schemeClr val="lt1">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t" anchorCtr="0">
          <a:noAutofit/>
        </a:bodyPr>
        <a:lstStyle/>
        <a:p>
          <a:pPr marL="0" lvl="0" indent="0" algn="l" defTabSz="400050">
            <a:lnSpc>
              <a:spcPct val="90000"/>
            </a:lnSpc>
            <a:spcBef>
              <a:spcPct val="0"/>
            </a:spcBef>
            <a:spcAft>
              <a:spcPct val="35000"/>
            </a:spcAft>
            <a:buNone/>
          </a:pPr>
          <a:r>
            <a:rPr kumimoji="1" lang="en-US" altLang="ja-JP" sz="900" kern="1200" dirty="0"/>
            <a:t>R6. 4</a:t>
          </a:r>
          <a:r>
            <a:rPr kumimoji="1" lang="ja-JP" altLang="en-US" sz="900" kern="1200" dirty="0"/>
            <a:t> 親交会会長大内様の事務所をお借りして設置した大学の出先、地域の皆様の交流の場として拠点（北四ベース）の運営。</a:t>
          </a:r>
          <a:endParaRPr kumimoji="1" lang="en-US" altLang="ja-JP" sz="900" kern="1200" dirty="0"/>
        </a:p>
        <a:p>
          <a:pPr marL="0" lvl="0" indent="0" algn="l" defTabSz="400050">
            <a:lnSpc>
              <a:spcPct val="90000"/>
            </a:lnSpc>
            <a:spcBef>
              <a:spcPct val="0"/>
            </a:spcBef>
            <a:spcAft>
              <a:spcPct val="35000"/>
            </a:spcAft>
            <a:buNone/>
          </a:pPr>
          <a:r>
            <a:rPr kumimoji="1" lang="ja-JP" altLang="en-US" sz="900" kern="1200" dirty="0"/>
            <a:t>街の皆さんの「居場所」として展開可能か模索。</a:t>
          </a:r>
          <a:endParaRPr kumimoji="1" lang="en-US" altLang="ja-JP" sz="900" kern="1200" dirty="0"/>
        </a:p>
      </dsp:txBody>
      <dsp:txXfrm>
        <a:off x="1330259" y="938112"/>
        <a:ext cx="1451775" cy="2097535"/>
      </dsp:txXfrm>
    </dsp:sp>
    <dsp:sp modelId="{7A217917-3C41-42A0-8E59-D6B4A257AC2F}">
      <dsp:nvSpPr>
        <dsp:cNvPr id="0" name=""/>
        <dsp:cNvSpPr/>
      </dsp:nvSpPr>
      <dsp:spPr>
        <a:xfrm>
          <a:off x="2781878" y="439600"/>
          <a:ext cx="6403461" cy="1142348"/>
        </a:xfrm>
        <a:prstGeom prst="rightArrow">
          <a:avLst>
            <a:gd name="adj1" fmla="val 50000"/>
            <a:gd name="adj2" fmla="val 50000"/>
          </a:avLst>
        </a:prstGeom>
        <a:solidFill>
          <a:schemeClr val="accent3">
            <a:shade val="50000"/>
            <a:hueOff val="0"/>
            <a:satOff val="0"/>
            <a:lumOff val="1438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254000" bIns="181348" numCol="1" spcCol="1270" anchor="ctr" anchorCtr="0">
          <a:noAutofit/>
        </a:bodyPr>
        <a:lstStyle/>
        <a:p>
          <a:pPr marL="0" lvl="0" indent="0" algn="l" defTabSz="533400">
            <a:lnSpc>
              <a:spcPct val="90000"/>
            </a:lnSpc>
            <a:spcBef>
              <a:spcPct val="0"/>
            </a:spcBef>
            <a:spcAft>
              <a:spcPct val="35000"/>
            </a:spcAft>
            <a:buNone/>
          </a:pPr>
          <a:r>
            <a:rPr kumimoji="1" lang="ja-JP" altLang="en-US" sz="1200" kern="1200" dirty="0"/>
            <a:t>イベント企画＆</a:t>
          </a:r>
          <a:r>
            <a:rPr kumimoji="1" lang="en-US" altLang="ja-JP" sz="1200" kern="1200" dirty="0"/>
            <a:t>AI</a:t>
          </a:r>
          <a:r>
            <a:rPr kumimoji="1" lang="ja-JP" altLang="en-US" sz="1200" kern="1200" dirty="0"/>
            <a:t>コンサルテーション</a:t>
          </a:r>
          <a:endParaRPr kumimoji="1" lang="en-US" altLang="ja-JP" sz="1200" kern="1200" dirty="0"/>
        </a:p>
      </dsp:txBody>
      <dsp:txXfrm>
        <a:off x="2781878" y="725187"/>
        <a:ext cx="6117874" cy="571174"/>
      </dsp:txXfrm>
    </dsp:sp>
    <dsp:sp modelId="{0FF9A877-A2DF-490F-B477-7C518F15ED74}">
      <dsp:nvSpPr>
        <dsp:cNvPr id="0" name=""/>
        <dsp:cNvSpPr/>
      </dsp:nvSpPr>
      <dsp:spPr>
        <a:xfrm>
          <a:off x="2781878" y="1319041"/>
          <a:ext cx="1451775" cy="2097535"/>
        </a:xfrm>
        <a:prstGeom prst="rect">
          <a:avLst/>
        </a:prstGeom>
        <a:solidFill>
          <a:schemeClr val="lt1">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t" anchorCtr="0">
          <a:noAutofit/>
        </a:bodyPr>
        <a:lstStyle/>
        <a:p>
          <a:pPr marL="0" lvl="0" indent="0" algn="l" defTabSz="400050">
            <a:lnSpc>
              <a:spcPct val="90000"/>
            </a:lnSpc>
            <a:spcBef>
              <a:spcPct val="0"/>
            </a:spcBef>
            <a:spcAft>
              <a:spcPct val="35000"/>
            </a:spcAft>
            <a:buNone/>
          </a:pPr>
          <a:r>
            <a:rPr kumimoji="1" lang="en-US" altLang="ja-JP" sz="900" kern="1200" dirty="0"/>
            <a:t>R6. 6 </a:t>
          </a:r>
          <a:r>
            <a:rPr kumimoji="1" lang="ja-JP" altLang="en-US" sz="900" kern="1200" dirty="0"/>
            <a:t>町内交流活性化のためのショップ（カフェ）の企画、運営を行い、データの収集およびショップの試行（餅つき大会でのふるまいコーヒー）をおこなった。</a:t>
          </a:r>
          <a:endParaRPr kumimoji="1" lang="en-US" altLang="ja-JP" sz="900" kern="1200" dirty="0"/>
        </a:p>
        <a:p>
          <a:pPr marL="0" lvl="0" indent="0" algn="l" defTabSz="400050">
            <a:lnSpc>
              <a:spcPct val="90000"/>
            </a:lnSpc>
            <a:spcBef>
              <a:spcPct val="0"/>
            </a:spcBef>
            <a:spcAft>
              <a:spcPct val="35000"/>
            </a:spcAft>
            <a:buNone/>
          </a:pPr>
          <a:r>
            <a:rPr kumimoji="1" lang="ja-JP" altLang="en-US" sz="900" kern="1200" dirty="0"/>
            <a:t>グランドデザインとしての「グリーンタウン」を街全体で行うために各店舗のグリーン事業実施アイデアを生成</a:t>
          </a:r>
          <a:r>
            <a:rPr kumimoji="1" lang="en-US" altLang="ja-JP" sz="900" kern="1200" dirty="0"/>
            <a:t>AI</a:t>
          </a:r>
          <a:r>
            <a:rPr kumimoji="1" lang="ja-JP" altLang="en-US" sz="900" kern="1200" dirty="0"/>
            <a:t>により展開。</a:t>
          </a:r>
        </a:p>
      </dsp:txBody>
      <dsp:txXfrm>
        <a:off x="2781878" y="1319041"/>
        <a:ext cx="1451775" cy="2097535"/>
      </dsp:txXfrm>
    </dsp:sp>
    <dsp:sp modelId="{F5BBD1A5-0896-482D-AE82-EEA5CC2700B9}">
      <dsp:nvSpPr>
        <dsp:cNvPr id="0" name=""/>
        <dsp:cNvSpPr/>
      </dsp:nvSpPr>
      <dsp:spPr>
        <a:xfrm>
          <a:off x="4233497" y="820530"/>
          <a:ext cx="4951842" cy="1142348"/>
        </a:xfrm>
        <a:prstGeom prst="rightArrow">
          <a:avLst>
            <a:gd name="adj1" fmla="val 50000"/>
            <a:gd name="adj2" fmla="val 50000"/>
          </a:avLst>
        </a:prstGeom>
        <a:solidFill>
          <a:schemeClr val="accent3">
            <a:shade val="50000"/>
            <a:hueOff val="0"/>
            <a:satOff val="0"/>
            <a:lumOff val="2877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254000" bIns="181348" numCol="1" spcCol="1270" anchor="ctr" anchorCtr="0">
          <a:noAutofit/>
        </a:bodyPr>
        <a:lstStyle/>
        <a:p>
          <a:pPr marL="0" lvl="0" indent="0" algn="l" defTabSz="533400">
            <a:lnSpc>
              <a:spcPct val="90000"/>
            </a:lnSpc>
            <a:spcBef>
              <a:spcPct val="0"/>
            </a:spcBef>
            <a:spcAft>
              <a:spcPct val="35000"/>
            </a:spcAft>
            <a:buNone/>
          </a:pPr>
          <a:r>
            <a:rPr kumimoji="1" lang="ja-JP" altLang="en-US" sz="1200" kern="1200" dirty="0"/>
            <a:t>広報展開（デジタル、アナログ）</a:t>
          </a:r>
          <a:endParaRPr kumimoji="1" lang="en-US" altLang="ja-JP" sz="1200" kern="1200" dirty="0"/>
        </a:p>
      </dsp:txBody>
      <dsp:txXfrm>
        <a:off x="4233497" y="1106117"/>
        <a:ext cx="4666255" cy="571174"/>
      </dsp:txXfrm>
    </dsp:sp>
    <dsp:sp modelId="{6601DF09-BF5D-473B-AF02-41E8E51F793B}">
      <dsp:nvSpPr>
        <dsp:cNvPr id="0" name=""/>
        <dsp:cNvSpPr/>
      </dsp:nvSpPr>
      <dsp:spPr>
        <a:xfrm>
          <a:off x="4233497" y="1699971"/>
          <a:ext cx="1451775" cy="2097535"/>
        </a:xfrm>
        <a:prstGeom prst="rect">
          <a:avLst/>
        </a:prstGeom>
        <a:solidFill>
          <a:schemeClr val="lt1">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t" anchorCtr="0">
          <a:noAutofit/>
        </a:bodyPr>
        <a:lstStyle/>
        <a:p>
          <a:pPr marL="0" lvl="0" indent="0" algn="l" defTabSz="400050">
            <a:lnSpc>
              <a:spcPct val="90000"/>
            </a:lnSpc>
            <a:spcBef>
              <a:spcPct val="0"/>
            </a:spcBef>
            <a:spcAft>
              <a:spcPct val="35000"/>
            </a:spcAft>
            <a:buNone/>
          </a:pPr>
          <a:r>
            <a:rPr kumimoji="1" lang="en-US" altLang="ja-JP" sz="900" kern="1200" dirty="0"/>
            <a:t>R6.</a:t>
          </a:r>
          <a:r>
            <a:rPr kumimoji="1" lang="ja-JP" altLang="en-US" sz="900" kern="1200" dirty="0"/>
            <a:t> </a:t>
          </a:r>
          <a:r>
            <a:rPr kumimoji="1" lang="en-US" altLang="ja-JP" sz="900" kern="1200" dirty="0"/>
            <a:t>11 </a:t>
          </a:r>
          <a:r>
            <a:rPr kumimoji="1" lang="ja-JP" altLang="en-US" sz="900" kern="1200" dirty="0"/>
            <a:t>盆踊りや鎧神社例祭におけるキャラクターデザインとポスターやチラシへの掲載。周知展開のためのグッズの作成した。</a:t>
          </a:r>
          <a:endParaRPr kumimoji="1" lang="en-US" altLang="ja-JP" sz="900" kern="1200" dirty="0"/>
        </a:p>
      </dsp:txBody>
      <dsp:txXfrm>
        <a:off x="4233497" y="1699971"/>
        <a:ext cx="1451775" cy="2097535"/>
      </dsp:txXfrm>
    </dsp:sp>
    <dsp:sp modelId="{ECBAD270-6AA8-4171-A6D3-454B49E70252}">
      <dsp:nvSpPr>
        <dsp:cNvPr id="0" name=""/>
        <dsp:cNvSpPr/>
      </dsp:nvSpPr>
      <dsp:spPr>
        <a:xfrm>
          <a:off x="5685901" y="1201460"/>
          <a:ext cx="3499438" cy="1142348"/>
        </a:xfrm>
        <a:prstGeom prst="rightArrow">
          <a:avLst>
            <a:gd name="adj1" fmla="val 50000"/>
            <a:gd name="adj2" fmla="val 50000"/>
          </a:avLst>
        </a:prstGeom>
        <a:solidFill>
          <a:schemeClr val="accent3">
            <a:shade val="50000"/>
            <a:hueOff val="0"/>
            <a:satOff val="0"/>
            <a:lumOff val="2877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254000" bIns="181348" numCol="1" spcCol="1270" anchor="ctr" anchorCtr="0">
          <a:noAutofit/>
        </a:bodyPr>
        <a:lstStyle/>
        <a:p>
          <a:pPr marL="0" lvl="0" indent="0" algn="l" defTabSz="533400">
            <a:lnSpc>
              <a:spcPct val="90000"/>
            </a:lnSpc>
            <a:spcBef>
              <a:spcPct val="0"/>
            </a:spcBef>
            <a:spcAft>
              <a:spcPct val="35000"/>
            </a:spcAft>
            <a:buNone/>
          </a:pPr>
          <a:r>
            <a:rPr kumimoji="1" lang="ja-JP" altLang="en-US" sz="1200" kern="1200" dirty="0"/>
            <a:t>マイロード大町キャラクター選考</a:t>
          </a:r>
        </a:p>
      </dsp:txBody>
      <dsp:txXfrm>
        <a:off x="5685901" y="1487047"/>
        <a:ext cx="3213851" cy="571174"/>
      </dsp:txXfrm>
    </dsp:sp>
    <dsp:sp modelId="{1751D2CF-3E9B-4D7E-8159-88F492980E64}">
      <dsp:nvSpPr>
        <dsp:cNvPr id="0" name=""/>
        <dsp:cNvSpPr/>
      </dsp:nvSpPr>
      <dsp:spPr>
        <a:xfrm>
          <a:off x="5685901" y="2080901"/>
          <a:ext cx="1451775" cy="2097535"/>
        </a:xfrm>
        <a:prstGeom prst="rect">
          <a:avLst/>
        </a:prstGeom>
        <a:solidFill>
          <a:schemeClr val="lt1">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t" anchorCtr="0">
          <a:noAutofit/>
        </a:bodyPr>
        <a:lstStyle/>
        <a:p>
          <a:pPr marL="0" lvl="0" indent="0" algn="l" defTabSz="400050">
            <a:lnSpc>
              <a:spcPct val="90000"/>
            </a:lnSpc>
            <a:spcBef>
              <a:spcPct val="0"/>
            </a:spcBef>
            <a:spcAft>
              <a:spcPct val="35000"/>
            </a:spcAft>
            <a:buNone/>
          </a:pPr>
          <a:r>
            <a:rPr kumimoji="1" lang="en-US" altLang="ja-JP" sz="900" kern="1200" dirty="0"/>
            <a:t>R6. 10 </a:t>
          </a:r>
          <a:r>
            <a:rPr kumimoji="1" lang="ja-JP" altLang="en-US" sz="900" kern="1200" dirty="0"/>
            <a:t>ソニー・ロケトーンの導入により音声コンテンツを展開。より詳細な内容を検討、同コンテンツを活用した更なる人流の誘導を企画。</a:t>
          </a:r>
        </a:p>
      </dsp:txBody>
      <dsp:txXfrm>
        <a:off x="5685901" y="2080901"/>
        <a:ext cx="1451775" cy="2097535"/>
      </dsp:txXfrm>
    </dsp:sp>
    <dsp:sp modelId="{9E63DDEE-B6C3-44B9-88D1-9D88552E6AB2}">
      <dsp:nvSpPr>
        <dsp:cNvPr id="0" name=""/>
        <dsp:cNvSpPr/>
      </dsp:nvSpPr>
      <dsp:spPr>
        <a:xfrm>
          <a:off x="7137520" y="1582389"/>
          <a:ext cx="2047819" cy="1142348"/>
        </a:xfrm>
        <a:prstGeom prst="rightArrow">
          <a:avLst>
            <a:gd name="adj1" fmla="val 50000"/>
            <a:gd name="adj2" fmla="val 50000"/>
          </a:avLst>
        </a:prstGeom>
        <a:solidFill>
          <a:schemeClr val="accent3">
            <a:shade val="50000"/>
            <a:hueOff val="0"/>
            <a:satOff val="0"/>
            <a:lumOff val="1438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254000" bIns="181348" numCol="1" spcCol="1270" anchor="ctr" anchorCtr="0">
          <a:noAutofit/>
        </a:bodyPr>
        <a:lstStyle/>
        <a:p>
          <a:pPr marL="0" lvl="0" indent="0" algn="l" defTabSz="533400">
            <a:lnSpc>
              <a:spcPct val="90000"/>
            </a:lnSpc>
            <a:spcBef>
              <a:spcPct val="0"/>
            </a:spcBef>
            <a:spcAft>
              <a:spcPct val="35000"/>
            </a:spcAft>
            <a:buNone/>
          </a:pPr>
          <a:r>
            <a:rPr kumimoji="1" lang="ja-JP" altLang="en-US" sz="1200" kern="1200" dirty="0"/>
            <a:t>グリーンタウン推進</a:t>
          </a:r>
        </a:p>
      </dsp:txBody>
      <dsp:txXfrm>
        <a:off x="7137520" y="1867976"/>
        <a:ext cx="1762232" cy="571174"/>
      </dsp:txXfrm>
    </dsp:sp>
    <dsp:sp modelId="{35A3B01D-081D-481B-BCFF-5D2C1D6DDC15}">
      <dsp:nvSpPr>
        <dsp:cNvPr id="0" name=""/>
        <dsp:cNvSpPr/>
      </dsp:nvSpPr>
      <dsp:spPr>
        <a:xfrm>
          <a:off x="7137520" y="2461831"/>
          <a:ext cx="1451775" cy="2097535"/>
        </a:xfrm>
        <a:prstGeom prst="rect">
          <a:avLst/>
        </a:prstGeom>
        <a:solidFill>
          <a:schemeClr val="lt1">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t" anchorCtr="0">
          <a:noAutofit/>
        </a:bodyPr>
        <a:lstStyle/>
        <a:p>
          <a:pPr marL="0" lvl="0" indent="0" algn="l" defTabSz="400050">
            <a:lnSpc>
              <a:spcPct val="90000"/>
            </a:lnSpc>
            <a:spcBef>
              <a:spcPct val="0"/>
            </a:spcBef>
            <a:spcAft>
              <a:spcPct val="35000"/>
            </a:spcAft>
            <a:buNone/>
          </a:pPr>
          <a:r>
            <a:rPr kumimoji="1" lang="en-US" altLang="ja-JP" sz="900" kern="1200" dirty="0"/>
            <a:t>R7. 1</a:t>
          </a:r>
          <a:r>
            <a:rPr kumimoji="1" lang="ja-JP" altLang="en-US" sz="900" kern="1200" dirty="0"/>
            <a:t>新春プレゼントキャンペーンにおいて、青果や果汁グミを配布。併せてキャラクターを配したチラシによりグリーンタウンの周知を行った。</a:t>
          </a:r>
        </a:p>
      </dsp:txBody>
      <dsp:txXfrm>
        <a:off x="7137520" y="2461831"/>
        <a:ext cx="1451775" cy="2097535"/>
      </dsp:txXfrm>
    </dsp:sp>
  </dsp:spTree>
</dsp:drawing>
</file>

<file path=ppt/diagrams/layout1.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1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188"/>
          </a:xfrm>
          <a:prstGeom prst="rect">
            <a:avLst/>
          </a:prstGeom>
        </p:spPr>
        <p:txBody>
          <a:bodyPr vert="horz" lIns="91440" tIns="45720" rIns="91440" bIns="45720" rtlCol="0"/>
          <a:lstStyle>
            <a:lvl1pPr algn="r">
              <a:defRPr sz="1200"/>
            </a:lvl1pPr>
          </a:lstStyle>
          <a:p>
            <a:fld id="{6C2A2934-FB41-4029-AB08-B9AB340550B8}" type="datetimeFigureOut">
              <a:rPr kumimoji="1" lang="ja-JP" altLang="en-US" smtClean="0"/>
              <a:t>2025/4/11</a:t>
            </a:fld>
            <a:endParaRPr kumimoji="1" lang="ja-JP" altLang="en-US"/>
          </a:p>
        </p:txBody>
      </p:sp>
      <p:sp>
        <p:nvSpPr>
          <p:cNvPr id="4" name="スライド イメージ プレースホルダー 3"/>
          <p:cNvSpPr>
            <a:spLocks noGrp="1" noRot="1" noChangeAspect="1"/>
          </p:cNvSpPr>
          <p:nvPr>
            <p:ph type="sldImg" idx="2"/>
          </p:nvPr>
        </p:nvSpPr>
        <p:spPr>
          <a:xfrm>
            <a:off x="407988" y="1233488"/>
            <a:ext cx="5919787" cy="3330575"/>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9691"/>
            <a:ext cx="5388610" cy="388611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4301"/>
            <a:ext cx="2918831" cy="4951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4301"/>
            <a:ext cx="2918831" cy="495187"/>
          </a:xfrm>
          <a:prstGeom prst="rect">
            <a:avLst/>
          </a:prstGeom>
        </p:spPr>
        <p:txBody>
          <a:bodyPr vert="horz" lIns="91440" tIns="45720" rIns="91440" bIns="45720" rtlCol="0" anchor="b"/>
          <a:lstStyle>
            <a:lvl1pPr algn="r">
              <a:defRPr sz="1200"/>
            </a:lvl1pPr>
          </a:lstStyle>
          <a:p>
            <a:fld id="{21401500-3C53-4B28-87F1-72EED342B817}" type="slidenum">
              <a:rPr kumimoji="1" lang="ja-JP" altLang="en-US" smtClean="0"/>
              <a:t>‹#›</a:t>
            </a:fld>
            <a:endParaRPr kumimoji="1" lang="ja-JP" altLang="en-US"/>
          </a:p>
        </p:txBody>
      </p:sp>
    </p:spTree>
    <p:extLst>
      <p:ext uri="{BB962C8B-B14F-4D97-AF65-F5344CB8AC3E}">
        <p14:creationId xmlns:p14="http://schemas.microsoft.com/office/powerpoint/2010/main" val="247777229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pic>
        <p:nvPicPr>
          <p:cNvPr id="4" name="図 3" descr="建物, タワー が含まれている画像&#10;&#10;自動的に生成された説明">
            <a:extLst>
              <a:ext uri="{FF2B5EF4-FFF2-40B4-BE49-F238E27FC236}">
                <a16:creationId xmlns:a16="http://schemas.microsoft.com/office/drawing/2014/main" id="{280361D4-47DA-4FBE-8E77-D6F3E63F6D90}"/>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963310" y="5629523"/>
            <a:ext cx="3625795" cy="604300"/>
          </a:xfrm>
          <a:prstGeom prst="rect">
            <a:avLst/>
          </a:prstGeom>
        </p:spPr>
      </p:pic>
      <p:pic>
        <p:nvPicPr>
          <p:cNvPr id="5" name="図 4" descr="建物, タワー が含まれている画像&#10;&#10;自動的に生成された説明">
            <a:extLst>
              <a:ext uri="{FF2B5EF4-FFF2-40B4-BE49-F238E27FC236}">
                <a16:creationId xmlns:a16="http://schemas.microsoft.com/office/drawing/2014/main" id="{280361D4-47DA-4FBE-8E77-D6F3E63F6D90}"/>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556591" y="679835"/>
            <a:ext cx="1781093" cy="818985"/>
          </a:xfrm>
          <a:prstGeom prst="rect">
            <a:avLst/>
          </a:prstGeom>
        </p:spPr>
      </p:pic>
      <p:pic>
        <p:nvPicPr>
          <p:cNvPr id="2" name="図 1"/>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7553325" y="0"/>
            <a:ext cx="4638675" cy="6858000"/>
          </a:xfrm>
          <a:prstGeom prst="rect">
            <a:avLst/>
          </a:prstGeom>
        </p:spPr>
      </p:pic>
    </p:spTree>
    <p:extLst>
      <p:ext uri="{BB962C8B-B14F-4D97-AF65-F5344CB8AC3E}">
        <p14:creationId xmlns:p14="http://schemas.microsoft.com/office/powerpoint/2010/main" val="40451638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6A1AF79-B1C9-5143-B765-C52D67620943}"/>
              </a:ext>
            </a:extLst>
          </p:cNvPr>
          <p:cNvSpPr>
            <a:spLocks noGrp="1"/>
          </p:cNvSpPr>
          <p:nvPr>
            <p:ph type="title" hasCustomPrompt="1"/>
          </p:nvPr>
        </p:nvSpPr>
        <p:spPr>
          <a:xfrm>
            <a:off x="1282148" y="517171"/>
            <a:ext cx="10071652" cy="725557"/>
          </a:xfrm>
          <a:prstGeom prst="rect">
            <a:avLst/>
          </a:prstGeom>
        </p:spPr>
        <p:txBody>
          <a:bodyPr anchor="ctr" anchorCtr="0"/>
          <a:lstStyle>
            <a:lvl1pPr algn="l">
              <a:defRPr b="0" i="0">
                <a:solidFill>
                  <a:schemeClr val="tx1"/>
                </a:solidFill>
                <a:latin typeface="Yu Gothic Medium" panose="020B0400000000000000" pitchFamily="34" charset="-128"/>
                <a:ea typeface="Yu Gothic Medium" panose="020B0400000000000000" pitchFamily="34" charset="-128"/>
              </a:defRPr>
            </a:lvl1pPr>
          </a:lstStyle>
          <a:p>
            <a:r>
              <a:rPr kumimoji="1" lang="ja-JP" altLang="en-US"/>
              <a:t>タイトル</a:t>
            </a:r>
          </a:p>
        </p:txBody>
      </p:sp>
      <p:sp>
        <p:nvSpPr>
          <p:cNvPr id="3" name="コンテンツ プレースホルダー 2">
            <a:extLst>
              <a:ext uri="{FF2B5EF4-FFF2-40B4-BE49-F238E27FC236}">
                <a16:creationId xmlns:a16="http://schemas.microsoft.com/office/drawing/2014/main" id="{CA018930-EB40-4644-98DE-E083AD8AEC92}"/>
              </a:ext>
            </a:extLst>
          </p:cNvPr>
          <p:cNvSpPr>
            <a:spLocks noGrp="1"/>
          </p:cNvSpPr>
          <p:nvPr>
            <p:ph idx="1"/>
          </p:nvPr>
        </p:nvSpPr>
        <p:spPr>
          <a:xfrm>
            <a:off x="838200" y="1558456"/>
            <a:ext cx="10515600" cy="4618507"/>
          </a:xfrm>
          <a:prstGeom prst="rect">
            <a:avLst/>
          </a:prstGeom>
        </p:spPr>
        <p:txBody>
          <a:bodyPr numCol="1" spcCol="144000"/>
          <a:lstStyle>
            <a:lvl1pPr>
              <a:defRPr b="0" i="0">
                <a:solidFill>
                  <a:schemeClr val="tx1"/>
                </a:solidFill>
                <a:latin typeface="Yu Gothic Medium" panose="020B0400000000000000" pitchFamily="34" charset="-128"/>
                <a:ea typeface="Yu Gothic Medium" panose="020B0400000000000000" pitchFamily="34" charset="-128"/>
              </a:defRPr>
            </a:lvl1pPr>
            <a:lvl2pPr>
              <a:defRPr b="0" i="0">
                <a:solidFill>
                  <a:schemeClr val="tx1"/>
                </a:solidFill>
                <a:latin typeface="Yu Gothic Medium" panose="020B0400000000000000" pitchFamily="34" charset="-128"/>
                <a:ea typeface="Yu Gothic Medium" panose="020B0400000000000000" pitchFamily="34" charset="-128"/>
              </a:defRPr>
            </a:lvl2pPr>
            <a:lvl3pPr>
              <a:defRPr b="0" i="0">
                <a:solidFill>
                  <a:schemeClr val="tx1"/>
                </a:solidFill>
                <a:latin typeface="Yu Gothic Medium" panose="020B0400000000000000" pitchFamily="34" charset="-128"/>
                <a:ea typeface="Yu Gothic Medium" panose="020B0400000000000000" pitchFamily="34" charset="-128"/>
              </a:defRPr>
            </a:lvl3pPr>
            <a:lvl4pPr>
              <a:defRPr b="0" i="0">
                <a:solidFill>
                  <a:schemeClr val="tx1"/>
                </a:solidFill>
                <a:latin typeface="Yu Gothic Medium" panose="020B0400000000000000" pitchFamily="34" charset="-128"/>
                <a:ea typeface="Yu Gothic Medium" panose="020B0400000000000000" pitchFamily="34" charset="-128"/>
              </a:defRPr>
            </a:lvl4pPr>
            <a:lvl5pPr>
              <a:defRPr b="0" i="0">
                <a:solidFill>
                  <a:schemeClr val="tx1"/>
                </a:solidFill>
                <a:latin typeface="Yu Gothic Medium" panose="020B0400000000000000" pitchFamily="34" charset="-128"/>
                <a:ea typeface="Yu Gothic Medium" panose="020B0400000000000000" pitchFamily="34" charset="-128"/>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pic>
        <p:nvPicPr>
          <p:cNvPr id="4" name="図 3" descr="鳥 が含まれている画像&#10;&#10;自動的に生成された説明">
            <a:extLst>
              <a:ext uri="{FF2B5EF4-FFF2-40B4-BE49-F238E27FC236}">
                <a16:creationId xmlns:a16="http://schemas.microsoft.com/office/drawing/2014/main" id="{A33F55C0-C8F6-47ED-BBED-B45320210CD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4410324" y="6357067"/>
            <a:ext cx="4301656" cy="230589"/>
          </a:xfrm>
          <a:prstGeom prst="rect">
            <a:avLst/>
          </a:prstGeom>
        </p:spPr>
      </p:pic>
      <p:pic>
        <p:nvPicPr>
          <p:cNvPr id="5" name="図 4" descr="鳥 が含まれている画像&#10;&#10;自動的に生成された説明">
            <a:extLst>
              <a:ext uri="{FF2B5EF4-FFF2-40B4-BE49-F238E27FC236}">
                <a16:creationId xmlns:a16="http://schemas.microsoft.com/office/drawing/2014/main" id="{A33F55C0-C8F6-47ED-BBED-B45320210CDA}"/>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606949" y="6349118"/>
            <a:ext cx="2663688" cy="278296"/>
          </a:xfrm>
          <a:prstGeom prst="rect">
            <a:avLst/>
          </a:prstGeom>
        </p:spPr>
      </p:pic>
      <p:pic>
        <p:nvPicPr>
          <p:cNvPr id="6" name="図 5" descr="鳥 が含まれている画像&#10;&#10;自動的に生成された説明">
            <a:extLst>
              <a:ext uri="{FF2B5EF4-FFF2-40B4-BE49-F238E27FC236}">
                <a16:creationId xmlns:a16="http://schemas.microsoft.com/office/drawing/2014/main" id="{A33F55C0-C8F6-47ED-BBED-B45320210CDA}"/>
              </a:ext>
            </a:extLst>
          </p:cNvPr>
          <p:cNvPicPr>
            <a:picLocks noChangeAspect="1"/>
          </p:cNvPicPr>
          <p:nvPr userDrawn="1"/>
        </p:nvPicPr>
        <p:blipFill rotWithShape="1">
          <a:blip r:embed="rId4" cstate="print">
            <a:extLst>
              <a:ext uri="{28A0092B-C50C-407E-A947-70E740481C1C}">
                <a14:useLocalDpi xmlns:a14="http://schemas.microsoft.com/office/drawing/2010/main"/>
              </a:ext>
            </a:extLst>
          </a:blip>
          <a:srcRect/>
          <a:stretch/>
        </p:blipFill>
        <p:spPr>
          <a:xfrm>
            <a:off x="-1" y="486358"/>
            <a:ext cx="1213899" cy="691765"/>
          </a:xfrm>
          <a:prstGeom prst="rect">
            <a:avLst/>
          </a:prstGeom>
        </p:spPr>
      </p:pic>
      <p:pic>
        <p:nvPicPr>
          <p:cNvPr id="7" name="図 6" descr="鳥 が含まれている画像&#10;&#10;自動的に生成された説明">
            <a:extLst>
              <a:ext uri="{FF2B5EF4-FFF2-40B4-BE49-F238E27FC236}">
                <a16:creationId xmlns:a16="http://schemas.microsoft.com/office/drawing/2014/main" id="{A33F55C0-C8F6-47ED-BBED-B45320210CDA}"/>
              </a:ext>
            </a:extLst>
          </p:cNvPr>
          <p:cNvPicPr>
            <a:picLocks noChangeAspect="1"/>
          </p:cNvPicPr>
          <p:nvPr userDrawn="1"/>
        </p:nvPicPr>
        <p:blipFill rotWithShape="1">
          <a:blip r:embed="rId5" cstate="print">
            <a:extLst>
              <a:ext uri="{28A0092B-C50C-407E-A947-70E740481C1C}">
                <a14:useLocalDpi xmlns:a14="http://schemas.microsoft.com/office/drawing/2010/main"/>
              </a:ext>
            </a:extLst>
          </a:blip>
          <a:srcRect/>
          <a:stretch/>
        </p:blipFill>
        <p:spPr>
          <a:xfrm>
            <a:off x="10451990" y="263718"/>
            <a:ext cx="1152939" cy="429371"/>
          </a:xfrm>
          <a:prstGeom prst="rect">
            <a:avLst/>
          </a:prstGeom>
        </p:spPr>
      </p:pic>
      <p:pic>
        <p:nvPicPr>
          <p:cNvPr id="8" name="図 7" descr="鳥 が含まれている画像&#10;&#10;自動的に生成された説明">
            <a:extLst>
              <a:ext uri="{FF2B5EF4-FFF2-40B4-BE49-F238E27FC236}">
                <a16:creationId xmlns:a16="http://schemas.microsoft.com/office/drawing/2014/main" id="{A33F55C0-C8F6-47ED-BBED-B45320210CDA}"/>
              </a:ext>
            </a:extLst>
          </p:cNvPr>
          <p:cNvPicPr>
            <a:picLocks noChangeAspect="1"/>
          </p:cNvPicPr>
          <p:nvPr userDrawn="1"/>
        </p:nvPicPr>
        <p:blipFill rotWithShape="1">
          <a:blip r:embed="rId6" cstate="print">
            <a:extLst>
              <a:ext uri="{28A0092B-C50C-407E-A947-70E740481C1C}">
                <a14:useLocalDpi xmlns:a14="http://schemas.microsoft.com/office/drawing/2010/main"/>
              </a:ext>
            </a:extLst>
          </a:blip>
          <a:srcRect/>
          <a:stretch/>
        </p:blipFill>
        <p:spPr>
          <a:xfrm>
            <a:off x="10098157" y="6365015"/>
            <a:ext cx="1566408" cy="246491"/>
          </a:xfrm>
          <a:prstGeom prst="rect">
            <a:avLst/>
          </a:prstGeom>
        </p:spPr>
      </p:pic>
    </p:spTree>
    <p:extLst>
      <p:ext uri="{BB962C8B-B14F-4D97-AF65-F5344CB8AC3E}">
        <p14:creationId xmlns:p14="http://schemas.microsoft.com/office/powerpoint/2010/main" val="10756156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タイトル スライド">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pic>
        <p:nvPicPr>
          <p:cNvPr id="7" name="図 6" descr="建物, タワー が含まれている画像&#10;&#10;自動的に生成された説明">
            <a:extLst>
              <a:ext uri="{FF2B5EF4-FFF2-40B4-BE49-F238E27FC236}">
                <a16:creationId xmlns:a16="http://schemas.microsoft.com/office/drawing/2014/main" id="{280361D4-47DA-4FBE-8E77-D6F3E63F6D90}"/>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404017" y="6054200"/>
            <a:ext cx="3625795" cy="604300"/>
          </a:xfrm>
          <a:prstGeom prst="rect">
            <a:avLst/>
          </a:prstGeom>
        </p:spPr>
      </p:pic>
      <p:pic>
        <p:nvPicPr>
          <p:cNvPr id="8" name="図 7" descr="建物, タワー が含まれている画像&#10;&#10;自動的に生成された説明">
            <a:extLst>
              <a:ext uri="{FF2B5EF4-FFF2-40B4-BE49-F238E27FC236}">
                <a16:creationId xmlns:a16="http://schemas.microsoft.com/office/drawing/2014/main" id="{280361D4-47DA-4FBE-8E77-D6F3E63F6D90}"/>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248583" y="305220"/>
            <a:ext cx="1781093" cy="818985"/>
          </a:xfrm>
          <a:prstGeom prst="rect">
            <a:avLst/>
          </a:prstGeom>
        </p:spPr>
      </p:pic>
      <p:pic>
        <p:nvPicPr>
          <p:cNvPr id="9" name="図 8"/>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7553325" y="0"/>
            <a:ext cx="4638675" cy="6858000"/>
          </a:xfrm>
          <a:prstGeom prst="rect">
            <a:avLst/>
          </a:prstGeom>
        </p:spPr>
      </p:pic>
      <p:sp>
        <p:nvSpPr>
          <p:cNvPr id="13" name="タイトル 1"/>
          <p:cNvSpPr>
            <a:spLocks noGrp="1"/>
          </p:cNvSpPr>
          <p:nvPr>
            <p:ph type="ctrTitle"/>
          </p:nvPr>
        </p:nvSpPr>
        <p:spPr>
          <a:xfrm>
            <a:off x="652844" y="1315277"/>
            <a:ext cx="6387966" cy="2024689"/>
          </a:xfrm>
        </p:spPr>
        <p:txBody>
          <a:bodyPr>
            <a:normAutofit/>
          </a:bodyPr>
          <a:lstStyle>
            <a:lvl1pPr algn="ctr">
              <a:defRPr/>
            </a:lvl1pPr>
          </a:lstStyle>
          <a:p>
            <a:pPr algn="r"/>
            <a:endParaRPr kumimoji="1" lang="ja-JP" altLang="en-US" sz="4000" dirty="0"/>
          </a:p>
        </p:txBody>
      </p:sp>
      <p:sp>
        <p:nvSpPr>
          <p:cNvPr id="15" name="サブタイトル 2"/>
          <p:cNvSpPr>
            <a:spLocks noGrp="1"/>
          </p:cNvSpPr>
          <p:nvPr>
            <p:ph type="subTitle" idx="1"/>
          </p:nvPr>
        </p:nvSpPr>
        <p:spPr>
          <a:xfrm>
            <a:off x="248583" y="4611319"/>
            <a:ext cx="4244517" cy="1327470"/>
          </a:xfrm>
        </p:spPr>
        <p:txBody>
          <a:bodyPr>
            <a:normAutofit lnSpcReduction="10000"/>
          </a:bodyPr>
          <a:lstStyle>
            <a:lvl1pPr marL="0" indent="0">
              <a:buNone/>
              <a:defRPr sz="2400"/>
            </a:lvl1pPr>
          </a:lstStyle>
          <a:p>
            <a:pPr algn="l"/>
            <a:endParaRPr lang="en-US" altLang="ja-JP" dirty="0"/>
          </a:p>
        </p:txBody>
      </p:sp>
    </p:spTree>
    <p:extLst>
      <p:ext uri="{BB962C8B-B14F-4D97-AF65-F5344CB8AC3E}">
        <p14:creationId xmlns:p14="http://schemas.microsoft.com/office/powerpoint/2010/main" val="23269482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2_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14400" y="2130426"/>
            <a:ext cx="103632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94E6028F-3B10-4434-A6DB-ADA34481B01F}" type="datetime1">
              <a:rPr kumimoji="1" lang="ja-JP" altLang="en-US" smtClean="0"/>
              <a:t>2025/4/11</a:t>
            </a:fld>
            <a:endParaRPr kumimoji="1" lang="ja-JP" altLang="en-US" dirty="0"/>
          </a:p>
        </p:txBody>
      </p:sp>
      <p:sp>
        <p:nvSpPr>
          <p:cNvPr id="5" name="フッター プレースホルダー 4"/>
          <p:cNvSpPr>
            <a:spLocks noGrp="1"/>
          </p:cNvSpPr>
          <p:nvPr>
            <p:ph type="ftr" sz="quarter" idx="11"/>
          </p:nvPr>
        </p:nvSpPr>
        <p:spPr/>
        <p:txBody>
          <a:bodyPr/>
          <a:lstStyle/>
          <a:p>
            <a:r>
              <a:rPr kumimoji="1" lang="en-US" altLang="ja-JP"/>
              <a:t>© 2023</a:t>
            </a:r>
            <a:r>
              <a:rPr kumimoji="1" lang="ja-JP" altLang="en-US"/>
              <a:t>　</a:t>
            </a:r>
            <a:r>
              <a:rPr kumimoji="1" lang="en-US" altLang="ja-JP"/>
              <a:t>PIIF</a:t>
            </a:r>
            <a:endParaRPr kumimoji="1" lang="ja-JP" altLang="en-US" dirty="0"/>
          </a:p>
        </p:txBody>
      </p:sp>
      <p:sp>
        <p:nvSpPr>
          <p:cNvPr id="6" name="スライド番号プレースホルダー 5"/>
          <p:cNvSpPr>
            <a:spLocks noGrp="1"/>
          </p:cNvSpPr>
          <p:nvPr>
            <p:ph type="sldNum" sz="quarter" idx="12"/>
          </p:nvPr>
        </p:nvSpPr>
        <p:spPr/>
        <p:txBody>
          <a:bodyPr/>
          <a:lstStyle/>
          <a:p>
            <a:fld id="{533BB7D3-39B4-4655-B802-218D0E8CA854}" type="slidenum">
              <a:rPr kumimoji="1" lang="ja-JP" altLang="en-US" smtClean="0"/>
              <a:t>‹#›</a:t>
            </a:fld>
            <a:endParaRPr kumimoji="1" lang="ja-JP" altLang="en-US" dirty="0"/>
          </a:p>
        </p:txBody>
      </p:sp>
    </p:spTree>
    <p:extLst>
      <p:ext uri="{BB962C8B-B14F-4D97-AF65-F5344CB8AC3E}">
        <p14:creationId xmlns:p14="http://schemas.microsoft.com/office/powerpoint/2010/main" val="188128579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67229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4.xml"/><Relationship Id="rId5" Type="http://schemas.openxmlformats.org/officeDocument/2006/relationships/image" Target="../media/image24.jpeg"/><Relationship Id="rId4" Type="http://schemas.openxmlformats.org/officeDocument/2006/relationships/image" Target="../media/image23.jpeg"/></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5.jpeg"/><Relationship Id="rId1" Type="http://schemas.openxmlformats.org/officeDocument/2006/relationships/slideLayout" Target="../slideLayouts/slideLayout4.xml"/><Relationship Id="rId6" Type="http://schemas.openxmlformats.org/officeDocument/2006/relationships/image" Target="../media/image24.jpeg"/><Relationship Id="rId5" Type="http://schemas.openxmlformats.org/officeDocument/2006/relationships/image" Target="../media/image22.JPG"/><Relationship Id="rId4" Type="http://schemas.openxmlformats.org/officeDocument/2006/relationships/image" Target="../media/image26.jpeg"/></Relationships>
</file>

<file path=ppt/slides/_rels/slide13.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4.xml"/><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eg"/><Relationship Id="rId1" Type="http://schemas.openxmlformats.org/officeDocument/2006/relationships/slideLayout" Target="../slideLayouts/slideLayout4.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F4BB457-D033-6241-8659-8078A14495C1}"/>
              </a:ext>
            </a:extLst>
          </p:cNvPr>
          <p:cNvSpPr>
            <a:spLocks noGrp="1"/>
          </p:cNvSpPr>
          <p:nvPr>
            <p:ph type="title"/>
          </p:nvPr>
        </p:nvSpPr>
        <p:spPr/>
        <p:txBody>
          <a:bodyPr/>
          <a:lstStyle/>
          <a:p>
            <a:pPr algn="ctr"/>
            <a:r>
              <a:rPr lang="ja-JP" altLang="en-US" sz="2800" b="1" dirty="0">
                <a:ln w="10541" cmpd="sng">
                  <a:noFill/>
                  <a:prstDash val="solid"/>
                </a:ln>
                <a:solidFill>
                  <a:schemeClr val="tx1">
                    <a:lumMod val="65000"/>
                    <a:lumOff val="35000"/>
                  </a:schemeClr>
                </a:solidFill>
              </a:rPr>
              <a:t>令和６年度　</a:t>
            </a:r>
            <a:r>
              <a:rPr lang="ja-JP" altLang="en-US" sz="2800" b="1" cap="none" spc="0" dirty="0">
                <a:ln w="10541" cmpd="sng">
                  <a:noFill/>
                  <a:prstDash val="solid"/>
                </a:ln>
                <a:solidFill>
                  <a:schemeClr val="tx1">
                    <a:lumMod val="65000"/>
                    <a:lumOff val="35000"/>
                  </a:schemeClr>
                </a:solidFill>
              </a:rPr>
              <a:t>新宿区「大学等との連携による商店街支援事業」</a:t>
            </a:r>
          </a:p>
        </p:txBody>
      </p:sp>
      <p:sp>
        <p:nvSpPr>
          <p:cNvPr id="3" name="コンテンツ プレースホルダー 2">
            <a:extLst>
              <a:ext uri="{FF2B5EF4-FFF2-40B4-BE49-F238E27FC236}">
                <a16:creationId xmlns:a16="http://schemas.microsoft.com/office/drawing/2014/main" id="{6436D9BA-7E22-D24D-919F-5F6AB160692B}"/>
              </a:ext>
            </a:extLst>
          </p:cNvPr>
          <p:cNvSpPr>
            <a:spLocks noGrp="1"/>
          </p:cNvSpPr>
          <p:nvPr>
            <p:ph idx="1"/>
          </p:nvPr>
        </p:nvSpPr>
        <p:spPr>
          <a:xfrm>
            <a:off x="838200" y="1303270"/>
            <a:ext cx="10515600" cy="4274626"/>
          </a:xfrm>
          <a:solidFill>
            <a:schemeClr val="bg1"/>
          </a:solidFill>
        </p:spPr>
        <p:txBody>
          <a:bodyPr numCol="1" spcCol="144000" anchor="t"/>
          <a:lstStyle/>
          <a:p>
            <a:pPr marL="0" indent="0" algn="ctr">
              <a:lnSpc>
                <a:spcPct val="130000"/>
              </a:lnSpc>
              <a:buNone/>
            </a:pPr>
            <a:r>
              <a:rPr lang="ja-JP" altLang="en-US" sz="6600" dirty="0">
                <a:solidFill>
                  <a:schemeClr val="tx1">
                    <a:lumMod val="65000"/>
                    <a:lumOff val="35000"/>
                  </a:schemeClr>
                </a:solidFill>
                <a:latin typeface="Meiryo UI" panose="020B0604030504040204" pitchFamily="50" charset="-128"/>
                <a:ea typeface="Meiryo UI" panose="020B0604030504040204" pitchFamily="50" charset="-128"/>
              </a:rPr>
              <a:t>北新宿四丁目商店街</a:t>
            </a:r>
            <a:endParaRPr lang="en-US" altLang="ja-JP" sz="6600" dirty="0">
              <a:solidFill>
                <a:schemeClr val="tx1">
                  <a:lumMod val="65000"/>
                  <a:lumOff val="35000"/>
                </a:schemeClr>
              </a:solidFill>
              <a:latin typeface="Meiryo UI" panose="020B0604030504040204" pitchFamily="50" charset="-128"/>
              <a:ea typeface="Meiryo UI" panose="020B0604030504040204" pitchFamily="50" charset="-128"/>
            </a:endParaRPr>
          </a:p>
          <a:p>
            <a:pPr marL="0" indent="0" algn="ctr">
              <a:lnSpc>
                <a:spcPct val="130000"/>
              </a:lnSpc>
              <a:buNone/>
            </a:pPr>
            <a:r>
              <a:rPr lang="ja-JP" altLang="en-US" sz="5400" dirty="0">
                <a:solidFill>
                  <a:schemeClr val="tx1">
                    <a:lumMod val="65000"/>
                    <a:lumOff val="35000"/>
                  </a:schemeClr>
                </a:solidFill>
                <a:latin typeface="Meiryo UI" panose="020B0604030504040204" pitchFamily="50" charset="-128"/>
                <a:ea typeface="Meiryo UI" panose="020B0604030504040204" pitchFamily="50" charset="-128"/>
              </a:rPr>
              <a:t>活性化プロジェクト</a:t>
            </a:r>
            <a:endParaRPr lang="en-US" altLang="ja-JP" sz="5400" dirty="0">
              <a:solidFill>
                <a:schemeClr val="tx1">
                  <a:lumMod val="65000"/>
                  <a:lumOff val="35000"/>
                </a:schemeClr>
              </a:solidFill>
              <a:latin typeface="Meiryo UI" panose="020B0604030504040204" pitchFamily="50" charset="-128"/>
              <a:ea typeface="Meiryo UI" panose="020B0604030504040204" pitchFamily="50" charset="-128"/>
            </a:endParaRPr>
          </a:p>
          <a:p>
            <a:pPr marL="0" indent="0" algn="ctr">
              <a:lnSpc>
                <a:spcPct val="130000"/>
              </a:lnSpc>
              <a:buNone/>
            </a:pPr>
            <a:r>
              <a:rPr lang="ja-JP" altLang="en-US" sz="5400" dirty="0">
                <a:solidFill>
                  <a:schemeClr val="tx1">
                    <a:lumMod val="65000"/>
                    <a:lumOff val="35000"/>
                  </a:schemeClr>
                </a:solidFill>
                <a:latin typeface="Meiryo UI" panose="020B0604030504040204" pitchFamily="50" charset="-128"/>
                <a:ea typeface="Meiryo UI" panose="020B0604030504040204" pitchFamily="50" charset="-128"/>
              </a:rPr>
              <a:t>事業報告書</a:t>
            </a:r>
            <a:endParaRPr lang="en-US" altLang="ja-JP" sz="5400" dirty="0">
              <a:solidFill>
                <a:schemeClr val="tx1">
                  <a:lumMod val="65000"/>
                  <a:lumOff val="35000"/>
                </a:schemeClr>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4367012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8" name="Rectangle 27">
            <a:extLst>
              <a:ext uri="{FF2B5EF4-FFF2-40B4-BE49-F238E27FC236}">
                <a16:creationId xmlns:a16="http://schemas.microsoft.com/office/drawing/2014/main" id="{A8CCCB6D-5162-4AAE-A5E3-3AC55410DB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0BCD8C04-CC7B-40EF-82EB-E9821F79BB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0" y="2458"/>
            <a:ext cx="12188952"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図 4" descr="人, グループ, ポーズ, 写真 が含まれている画像&#10;&#10;AI によって生成されたコンテンツは間違っている可能性があります。">
            <a:extLst>
              <a:ext uri="{FF2B5EF4-FFF2-40B4-BE49-F238E27FC236}">
                <a16:creationId xmlns:a16="http://schemas.microsoft.com/office/drawing/2014/main" id="{AD1F7AA1-ACD4-17B5-0404-111B956D45E1}"/>
              </a:ext>
            </a:extLst>
          </p:cNvPr>
          <p:cNvPicPr>
            <a:picLocks noChangeAspect="1"/>
          </p:cNvPicPr>
          <p:nvPr/>
        </p:nvPicPr>
        <p:blipFill>
          <a:blip r:embed="rId2">
            <a:alphaModFix amt="40000"/>
            <a:extLst>
              <a:ext uri="{28A0092B-C50C-407E-A947-70E740481C1C}">
                <a14:useLocalDpi xmlns:a14="http://schemas.microsoft.com/office/drawing/2010/main" val="0"/>
              </a:ext>
            </a:extLst>
          </a:blip>
          <a:srcRect l="6284" r="1302"/>
          <a:stretch/>
        </p:blipFill>
        <p:spPr>
          <a:xfrm>
            <a:off x="-170" y="10"/>
            <a:ext cx="8450317" cy="6857990"/>
          </a:xfrm>
          <a:prstGeom prst="rect">
            <a:avLst/>
          </a:prstGeom>
        </p:spPr>
      </p:pic>
      <p:sp>
        <p:nvSpPr>
          <p:cNvPr id="2" name="タイトル 1">
            <a:extLst>
              <a:ext uri="{FF2B5EF4-FFF2-40B4-BE49-F238E27FC236}">
                <a16:creationId xmlns:a16="http://schemas.microsoft.com/office/drawing/2014/main" id="{CF4BB457-D033-6241-8659-8078A14495C1}"/>
              </a:ext>
            </a:extLst>
          </p:cNvPr>
          <p:cNvSpPr>
            <a:spLocks noGrp="1"/>
          </p:cNvSpPr>
          <p:nvPr>
            <p:ph type="ctrTitle"/>
          </p:nvPr>
        </p:nvSpPr>
        <p:spPr>
          <a:xfrm>
            <a:off x="643468" y="643467"/>
            <a:ext cx="4620584" cy="4567137"/>
          </a:xfrm>
        </p:spPr>
        <p:txBody>
          <a:bodyPr>
            <a:normAutofit/>
          </a:bodyPr>
          <a:lstStyle/>
          <a:p>
            <a:r>
              <a:rPr lang="ja-JP" altLang="en-US" b="1">
                <a:ln w="10541" cmpd="sng">
                  <a:noFill/>
                  <a:prstDash val="solid"/>
                </a:ln>
                <a:solidFill>
                  <a:srgbClr val="FFFFFF"/>
                </a:solidFill>
              </a:rPr>
              <a:t>実施内容</a:t>
            </a:r>
            <a:endParaRPr lang="ja-JP" altLang="en-US" b="1" cap="none" spc="0">
              <a:ln w="10541" cmpd="sng">
                <a:noFill/>
                <a:prstDash val="solid"/>
              </a:ln>
              <a:solidFill>
                <a:srgbClr val="FFFFFF"/>
              </a:solidFill>
            </a:endParaRPr>
          </a:p>
        </p:txBody>
      </p:sp>
      <p:sp>
        <p:nvSpPr>
          <p:cNvPr id="23" name="Content Placeholder 10">
            <a:extLst>
              <a:ext uri="{FF2B5EF4-FFF2-40B4-BE49-F238E27FC236}">
                <a16:creationId xmlns:a16="http://schemas.microsoft.com/office/drawing/2014/main" id="{46821C17-8D3B-B6B6-6341-9522FC80036D}"/>
              </a:ext>
            </a:extLst>
          </p:cNvPr>
          <p:cNvSpPr>
            <a:spLocks noGrp="1"/>
          </p:cNvSpPr>
          <p:nvPr>
            <p:ph type="subTitle" idx="1"/>
          </p:nvPr>
        </p:nvSpPr>
        <p:spPr>
          <a:xfrm>
            <a:off x="643467" y="5277684"/>
            <a:ext cx="4620584" cy="775494"/>
          </a:xfrm>
        </p:spPr>
        <p:txBody>
          <a:bodyPr>
            <a:normAutofit/>
          </a:bodyPr>
          <a:lstStyle/>
          <a:p>
            <a:pPr algn="l"/>
            <a:r>
              <a:rPr lang="ja-JP" altLang="en-US" sz="1500">
                <a:solidFill>
                  <a:srgbClr val="FFFFFF"/>
                </a:solidFill>
              </a:rPr>
              <a:t>北新宿町会で進めておられる鎧神社例大祭に参加した。子供神輿の誘導や大人神輿の渡御を行い、街の活性化に尽力した。</a:t>
            </a:r>
            <a:endParaRPr lang="en-US" sz="1500">
              <a:solidFill>
                <a:srgbClr val="FFFFFF"/>
              </a:solidFill>
            </a:endParaRPr>
          </a:p>
        </p:txBody>
      </p:sp>
      <p:pic>
        <p:nvPicPr>
          <p:cNvPr id="7" name="図 6" descr="建物の前の群衆&#10;&#10;AI によって生成されたコンテンツは間違っている可能性があります。">
            <a:extLst>
              <a:ext uri="{FF2B5EF4-FFF2-40B4-BE49-F238E27FC236}">
                <a16:creationId xmlns:a16="http://schemas.microsoft.com/office/drawing/2014/main" id="{ED7A9E21-7598-EFAB-FC8A-25FC93356091}"/>
              </a:ext>
            </a:extLst>
          </p:cNvPr>
          <p:cNvPicPr>
            <a:picLocks noChangeAspect="1"/>
          </p:cNvPicPr>
          <p:nvPr/>
        </p:nvPicPr>
        <p:blipFill>
          <a:blip r:embed="rId3">
            <a:extLst>
              <a:ext uri="{28A0092B-C50C-407E-A947-70E740481C1C}">
                <a14:useLocalDpi xmlns:a14="http://schemas.microsoft.com/office/drawing/2010/main" val="0"/>
              </a:ext>
            </a:extLst>
          </a:blip>
          <a:srcRect t="13740"/>
          <a:stretch/>
        </p:blipFill>
        <p:spPr>
          <a:xfrm>
            <a:off x="6225997" y="-2458"/>
            <a:ext cx="5962785" cy="685800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1948885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par>
                                <p:cTn id="8" presetID="10" presetClass="entr" presetSubtype="0" fill="hold" grpId="0" nodeType="withEffect">
                                  <p:stCondLst>
                                    <p:cond delay="2000"/>
                                  </p:stCondLst>
                                  <p:iterate type="lt">
                                    <p:tmPct val="10000"/>
                                  </p:iterate>
                                  <p:childTnLst>
                                    <p:set>
                                      <p:cBhvr>
                                        <p:cTn id="9" dur="1" fill="hold">
                                          <p:stCondLst>
                                            <p:cond delay="0"/>
                                          </p:stCondLst>
                                        </p:cTn>
                                        <p:tgtEl>
                                          <p:spTgt spid="23">
                                            <p:txEl>
                                              <p:pRg st="0" end="0"/>
                                            </p:txEl>
                                          </p:spTgt>
                                        </p:tgtEl>
                                        <p:attrNameLst>
                                          <p:attrName>style.visibility</p:attrName>
                                        </p:attrNameLst>
                                      </p:cBhvr>
                                      <p:to>
                                        <p:strVal val="visible"/>
                                      </p:to>
                                    </p:set>
                                    <p:animEffect transition="in" filter="fade">
                                      <p:cBhvr>
                                        <p:cTn id="10" dur="40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F4BB457-D033-6241-8659-8078A14495C1}"/>
              </a:ext>
            </a:extLst>
          </p:cNvPr>
          <p:cNvSpPr>
            <a:spLocks noGrp="1"/>
          </p:cNvSpPr>
          <p:nvPr>
            <p:ph type="ctrTitle"/>
          </p:nvPr>
        </p:nvSpPr>
        <p:spPr>
          <a:xfrm>
            <a:off x="762000" y="1141711"/>
            <a:ext cx="3727555" cy="3474364"/>
          </a:xfrm>
        </p:spPr>
        <p:txBody>
          <a:bodyPr vert="horz" lIns="91440" tIns="45720" rIns="91440" bIns="45720" rtlCol="0" anchor="t">
            <a:normAutofit/>
          </a:bodyPr>
          <a:lstStyle/>
          <a:p>
            <a:r>
              <a:rPr lang="ja-JP" altLang="en-US" sz="4000" b="1" kern="1200">
                <a:ln w="10541" cmpd="sng">
                  <a:noFill/>
                  <a:prstDash val="solid"/>
                </a:ln>
                <a:latin typeface="+mj-lt"/>
                <a:ea typeface="+mj-ea"/>
                <a:cs typeface="+mj-cs"/>
              </a:rPr>
              <a:t>実施内容</a:t>
            </a:r>
            <a:endParaRPr lang="en-US" altLang="ja-JP" sz="4000" b="1" kern="1200" cap="none" spc="0">
              <a:ln w="10541" cmpd="sng">
                <a:noFill/>
                <a:prstDash val="solid"/>
              </a:ln>
              <a:latin typeface="+mj-lt"/>
              <a:ea typeface="+mj-ea"/>
              <a:cs typeface="+mj-cs"/>
            </a:endParaRPr>
          </a:p>
        </p:txBody>
      </p:sp>
      <p:sp>
        <p:nvSpPr>
          <p:cNvPr id="23" name="Content Placeholder 10">
            <a:extLst>
              <a:ext uri="{FF2B5EF4-FFF2-40B4-BE49-F238E27FC236}">
                <a16:creationId xmlns:a16="http://schemas.microsoft.com/office/drawing/2014/main" id="{46821C17-8D3B-B6B6-6341-9522FC80036D}"/>
              </a:ext>
            </a:extLst>
          </p:cNvPr>
          <p:cNvSpPr>
            <a:spLocks noGrp="1"/>
          </p:cNvSpPr>
          <p:nvPr>
            <p:ph type="subTitle" idx="1"/>
          </p:nvPr>
        </p:nvSpPr>
        <p:spPr>
          <a:xfrm>
            <a:off x="762000" y="3923607"/>
            <a:ext cx="3727555" cy="1949158"/>
          </a:xfrm>
        </p:spPr>
        <p:txBody>
          <a:bodyPr vert="horz" lIns="91440" tIns="45720" rIns="91440" bIns="45720" rtlCol="0" anchor="b">
            <a:normAutofit lnSpcReduction="10000"/>
          </a:bodyPr>
          <a:lstStyle/>
          <a:p>
            <a:pPr algn="l"/>
            <a:r>
              <a:rPr lang="ja-JP" altLang="en-US" sz="1400" dirty="0"/>
              <a:t>北新宿四丁目商友会の行事である「新春餅つき大会」において北柏木公園の一部をお借りして、ふるまいコーヒーを実施した。商店街に立地する「</a:t>
            </a:r>
            <a:r>
              <a:rPr lang="en-US" altLang="ja-JP" sz="1400" dirty="0"/>
              <a:t>Alternative Coffee Works</a:t>
            </a:r>
            <a:r>
              <a:rPr lang="ja-JP" altLang="en-US" sz="1400" dirty="0"/>
              <a:t>」様にコーヒーサーブの実習を受け、同店のコーヒーを広報するという目的で実施した。</a:t>
            </a:r>
            <a:endParaRPr lang="en-US" altLang="ja-JP" sz="1400" dirty="0"/>
          </a:p>
          <a:p>
            <a:pPr algn="l"/>
            <a:r>
              <a:rPr lang="en-US" altLang="ja-JP" sz="1400" dirty="0"/>
              <a:t>260</a:t>
            </a:r>
            <a:r>
              <a:rPr lang="ja-JP" altLang="en-US" sz="1400" dirty="0"/>
              <a:t>杯ほどのコーヒー及び</a:t>
            </a:r>
            <a:r>
              <a:rPr lang="en-US" altLang="ja-JP" sz="1400" dirty="0"/>
              <a:t>300</a:t>
            </a:r>
            <a:r>
              <a:rPr lang="ja-JP" altLang="en-US" sz="1400" dirty="0"/>
              <a:t>個のスコーンをご試食いただき、多くの皆様に喜んでいただけた。</a:t>
            </a:r>
            <a:endParaRPr lang="en-US" altLang="ja-JP" sz="1400" dirty="0"/>
          </a:p>
        </p:txBody>
      </p:sp>
      <p:cxnSp>
        <p:nvCxnSpPr>
          <p:cNvPr id="61" name="Straight Connector 58">
            <a:extLst>
              <a:ext uri="{FF2B5EF4-FFF2-40B4-BE49-F238E27FC236}">
                <a16:creationId xmlns:a16="http://schemas.microsoft.com/office/drawing/2014/main" id="{33193FD5-6A49-7562-EA76-F15D42E1580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65140"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12" name="図 11" descr="傘を持っている男性&#10;&#10;AI によって生成されたコンテンツは間違っている可能性があります。">
            <a:extLst>
              <a:ext uri="{FF2B5EF4-FFF2-40B4-BE49-F238E27FC236}">
                <a16:creationId xmlns:a16="http://schemas.microsoft.com/office/drawing/2014/main" id="{2A1CB9D0-2AF8-2797-56A3-847873E58F7C}"/>
              </a:ext>
            </a:extLst>
          </p:cNvPr>
          <p:cNvPicPr>
            <a:picLocks noChangeAspect="1"/>
          </p:cNvPicPr>
          <p:nvPr/>
        </p:nvPicPr>
        <p:blipFill>
          <a:blip r:embed="rId2">
            <a:extLst>
              <a:ext uri="{28A0092B-C50C-407E-A947-70E740481C1C}">
                <a14:useLocalDpi xmlns:a14="http://schemas.microsoft.com/office/drawing/2010/main" val="0"/>
              </a:ext>
            </a:extLst>
          </a:blip>
          <a:srcRect t="17238" r="-1" b="11420"/>
          <a:stretch/>
        </p:blipFill>
        <p:spPr>
          <a:xfrm>
            <a:off x="5009426" y="10"/>
            <a:ext cx="3604846" cy="3428986"/>
          </a:xfrm>
          <a:prstGeom prst="rect">
            <a:avLst/>
          </a:prstGeom>
        </p:spPr>
      </p:pic>
      <p:pic>
        <p:nvPicPr>
          <p:cNvPr id="14" name="図 13" descr="人, 屋外, 建物, 女性 が含まれている画像&#10;&#10;AI によって生成されたコンテンツは間違っている可能性があります。">
            <a:extLst>
              <a:ext uri="{FF2B5EF4-FFF2-40B4-BE49-F238E27FC236}">
                <a16:creationId xmlns:a16="http://schemas.microsoft.com/office/drawing/2014/main" id="{7C46BEB3-D6C1-56FA-2D84-ECBA191ED534}"/>
              </a:ext>
            </a:extLst>
          </p:cNvPr>
          <p:cNvPicPr>
            <a:picLocks noChangeAspect="1"/>
          </p:cNvPicPr>
          <p:nvPr/>
        </p:nvPicPr>
        <p:blipFill>
          <a:blip r:embed="rId3">
            <a:extLst>
              <a:ext uri="{28A0092B-C50C-407E-A947-70E740481C1C}">
                <a14:useLocalDpi xmlns:a14="http://schemas.microsoft.com/office/drawing/2010/main" val="0"/>
              </a:ext>
            </a:extLst>
          </a:blip>
          <a:srcRect t="17052" r="-1" b="11606"/>
          <a:stretch/>
        </p:blipFill>
        <p:spPr>
          <a:xfrm>
            <a:off x="8587155" y="1"/>
            <a:ext cx="3604846" cy="3428996"/>
          </a:xfrm>
          <a:prstGeom prst="rect">
            <a:avLst/>
          </a:prstGeom>
        </p:spPr>
      </p:pic>
      <p:pic>
        <p:nvPicPr>
          <p:cNvPr id="8" name="図 7" descr="人, テーブル, 屋内, 男 が含まれている画像&#10;&#10;AI によって生成されたコンテンツは間違っている可能性があります。">
            <a:extLst>
              <a:ext uri="{FF2B5EF4-FFF2-40B4-BE49-F238E27FC236}">
                <a16:creationId xmlns:a16="http://schemas.microsoft.com/office/drawing/2014/main" id="{DED7A782-11D2-D7A7-4866-D0685A7E0062}"/>
              </a:ext>
            </a:extLst>
          </p:cNvPr>
          <p:cNvPicPr>
            <a:picLocks noChangeAspect="1"/>
          </p:cNvPicPr>
          <p:nvPr/>
        </p:nvPicPr>
        <p:blipFill>
          <a:blip r:embed="rId4">
            <a:extLst>
              <a:ext uri="{28A0092B-C50C-407E-A947-70E740481C1C}">
                <a14:useLocalDpi xmlns:a14="http://schemas.microsoft.com/office/drawing/2010/main" val="0"/>
              </a:ext>
            </a:extLst>
          </a:blip>
          <a:srcRect l="7354" r="13800"/>
          <a:stretch/>
        </p:blipFill>
        <p:spPr>
          <a:xfrm>
            <a:off x="5009426" y="3428996"/>
            <a:ext cx="3604846" cy="3428996"/>
          </a:xfrm>
          <a:prstGeom prst="rect">
            <a:avLst/>
          </a:prstGeom>
        </p:spPr>
      </p:pic>
      <p:pic>
        <p:nvPicPr>
          <p:cNvPr id="5" name="図 4" descr="カレンダー&#10;&#10;AI によって生成されたコンテンツは間違っている可能性があります。">
            <a:extLst>
              <a:ext uri="{FF2B5EF4-FFF2-40B4-BE49-F238E27FC236}">
                <a16:creationId xmlns:a16="http://schemas.microsoft.com/office/drawing/2014/main" id="{5FE02532-7A99-188B-9442-151C0A16605F}"/>
              </a:ext>
            </a:extLst>
          </p:cNvPr>
          <p:cNvPicPr>
            <a:picLocks noChangeAspect="1"/>
          </p:cNvPicPr>
          <p:nvPr/>
        </p:nvPicPr>
        <p:blipFill>
          <a:blip r:embed="rId5">
            <a:extLst>
              <a:ext uri="{28A0092B-C50C-407E-A947-70E740481C1C}">
                <a14:useLocalDpi xmlns:a14="http://schemas.microsoft.com/office/drawing/2010/main" val="0"/>
              </a:ext>
            </a:extLst>
          </a:blip>
          <a:srcRect t="8214" r="-1" b="20443"/>
          <a:stretch/>
        </p:blipFill>
        <p:spPr>
          <a:xfrm>
            <a:off x="8587154" y="3428996"/>
            <a:ext cx="3604846" cy="3429004"/>
          </a:xfrm>
          <a:prstGeom prst="rect">
            <a:avLst/>
          </a:prstGeom>
        </p:spPr>
      </p:pic>
    </p:spTree>
    <p:extLst>
      <p:ext uri="{BB962C8B-B14F-4D97-AF65-F5344CB8AC3E}">
        <p14:creationId xmlns:p14="http://schemas.microsoft.com/office/powerpoint/2010/main" val="1068674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C3CB4B6-A721-4E7A-1188-8EBE202B0973}"/>
            </a:ext>
          </a:extLst>
        </p:cNvPr>
        <p:cNvGrpSpPr/>
        <p:nvPr/>
      </p:nvGrpSpPr>
      <p:grpSpPr>
        <a:xfrm>
          <a:off x="0" y="0"/>
          <a:ext cx="0" cy="0"/>
          <a:chOff x="0" y="0"/>
          <a:chExt cx="0" cy="0"/>
        </a:xfrm>
      </p:grpSpPr>
      <p:sp useBgFill="1">
        <p:nvSpPr>
          <p:cNvPr id="66" name="Rectangle 65">
            <a:extLst>
              <a:ext uri="{FF2B5EF4-FFF2-40B4-BE49-F238E27FC236}">
                <a16:creationId xmlns:a16="http://schemas.microsoft.com/office/drawing/2014/main" id="{201C88F9-E440-45DE-A776-9609EB590B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1CB4D95C-3369-107C-C61E-47DBE33CF55D}"/>
              </a:ext>
            </a:extLst>
          </p:cNvPr>
          <p:cNvSpPr>
            <a:spLocks noGrp="1"/>
          </p:cNvSpPr>
          <p:nvPr>
            <p:ph type="ctrTitle"/>
          </p:nvPr>
        </p:nvSpPr>
        <p:spPr>
          <a:xfrm>
            <a:off x="838200" y="556996"/>
            <a:ext cx="3936557" cy="3344266"/>
          </a:xfrm>
        </p:spPr>
        <p:txBody>
          <a:bodyPr vert="horz" lIns="91440" tIns="45720" rIns="91440" bIns="45720" rtlCol="0">
            <a:normAutofit/>
          </a:bodyPr>
          <a:lstStyle/>
          <a:p>
            <a:r>
              <a:rPr lang="ja-JP" altLang="en-US" sz="5200" b="1" kern="1200">
                <a:ln w="10541" cmpd="sng">
                  <a:noFill/>
                  <a:prstDash val="solid"/>
                </a:ln>
                <a:latin typeface="+mj-lt"/>
                <a:ea typeface="+mj-ea"/>
                <a:cs typeface="+mj-cs"/>
              </a:rPr>
              <a:t>実施内容</a:t>
            </a:r>
            <a:endParaRPr lang="en-US" altLang="ja-JP" sz="5200" b="1" kern="1200" cap="none" spc="0">
              <a:ln w="10541" cmpd="sng">
                <a:noFill/>
                <a:prstDash val="solid"/>
              </a:ln>
              <a:latin typeface="+mj-lt"/>
              <a:ea typeface="+mj-ea"/>
              <a:cs typeface="+mj-cs"/>
            </a:endParaRPr>
          </a:p>
        </p:txBody>
      </p:sp>
      <p:sp>
        <p:nvSpPr>
          <p:cNvPr id="23" name="Content Placeholder 10">
            <a:extLst>
              <a:ext uri="{FF2B5EF4-FFF2-40B4-BE49-F238E27FC236}">
                <a16:creationId xmlns:a16="http://schemas.microsoft.com/office/drawing/2014/main" id="{F58F4578-7057-2819-BC33-C6F858302F7B}"/>
              </a:ext>
            </a:extLst>
          </p:cNvPr>
          <p:cNvSpPr>
            <a:spLocks noGrp="1"/>
          </p:cNvSpPr>
          <p:nvPr>
            <p:ph type="subTitle" idx="1"/>
          </p:nvPr>
        </p:nvSpPr>
        <p:spPr>
          <a:xfrm>
            <a:off x="838200" y="4066861"/>
            <a:ext cx="3936557" cy="2227974"/>
          </a:xfrm>
        </p:spPr>
        <p:txBody>
          <a:bodyPr vert="horz" lIns="91440" tIns="45720" rIns="91440" bIns="45720" rtlCol="0">
            <a:normAutofit/>
          </a:bodyPr>
          <a:lstStyle/>
          <a:p>
            <a:pPr marL="0" indent="0" algn="l">
              <a:buNone/>
            </a:pPr>
            <a:r>
              <a:rPr lang="ja-JP" altLang="en-US" sz="2000" kern="1200">
                <a:latin typeface="+mn-lt"/>
                <a:ea typeface="+mn-ea"/>
                <a:cs typeface="+mn-cs"/>
              </a:rPr>
              <a:t>新年餅つき大会にも参加させていただき、これらの様子を</a:t>
            </a:r>
            <a:r>
              <a:rPr lang="en-US" altLang="ja-JP" sz="2000" kern="1200">
                <a:latin typeface="+mn-lt"/>
                <a:ea typeface="+mn-ea"/>
                <a:cs typeface="+mn-cs"/>
              </a:rPr>
              <a:t>SNS</a:t>
            </a:r>
            <a:r>
              <a:rPr lang="ja-JP" altLang="en-US" sz="2000" kern="1200">
                <a:latin typeface="+mn-lt"/>
                <a:ea typeface="+mn-ea"/>
                <a:cs typeface="+mn-cs"/>
              </a:rPr>
              <a:t>に展開、街のアピールを行った。</a:t>
            </a:r>
            <a:endParaRPr lang="en-US" altLang="ja-JP" sz="2000" kern="1200">
              <a:latin typeface="+mn-lt"/>
              <a:ea typeface="+mn-ea"/>
              <a:cs typeface="+mn-cs"/>
            </a:endParaRPr>
          </a:p>
          <a:p>
            <a:pPr marL="0" indent="0" algn="l">
              <a:buNone/>
            </a:pPr>
            <a:r>
              <a:rPr lang="ja-JP" altLang="en-US" sz="2000" kern="1200">
                <a:latin typeface="+mn-lt"/>
                <a:ea typeface="+mn-ea"/>
                <a:cs typeface="+mn-cs"/>
              </a:rPr>
              <a:t>「ふるまいコーヒー」およびフォトコンテストも実施し、街の活性化を更に推進した。</a:t>
            </a:r>
            <a:endParaRPr lang="en-US" sz="2000" kern="1200">
              <a:latin typeface="+mn-lt"/>
              <a:ea typeface="+mn-ea"/>
              <a:cs typeface="+mn-cs"/>
            </a:endParaRPr>
          </a:p>
        </p:txBody>
      </p:sp>
      <p:pic>
        <p:nvPicPr>
          <p:cNvPr id="7" name="図 6" descr="屋外, 建物, 人, 花 が含まれている画像&#10;&#10;AI によって生成されたコンテンツは間違っている可能性があります。">
            <a:extLst>
              <a:ext uri="{FF2B5EF4-FFF2-40B4-BE49-F238E27FC236}">
                <a16:creationId xmlns:a16="http://schemas.microsoft.com/office/drawing/2014/main" id="{4BE9EB4A-4A5F-2525-DF2B-77EA064EA0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97893" y="552741"/>
            <a:ext cx="2508089" cy="3344119"/>
          </a:xfrm>
          <a:prstGeom prst="rect">
            <a:avLst/>
          </a:prstGeom>
        </p:spPr>
      </p:pic>
      <p:pic>
        <p:nvPicPr>
          <p:cNvPr id="8" name="図 7" descr="人, テーブル, 屋内, 男 が含まれている画像&#10;&#10;AI によって生成されたコンテンツは間違っている可能性があります。">
            <a:extLst>
              <a:ext uri="{FF2B5EF4-FFF2-40B4-BE49-F238E27FC236}">
                <a16:creationId xmlns:a16="http://schemas.microsoft.com/office/drawing/2014/main" id="{A896A3D1-FFD7-D2C3-9961-B0B067101E5E}"/>
              </a:ext>
            </a:extLst>
          </p:cNvPr>
          <p:cNvPicPr>
            <a:picLocks noChangeAspect="1"/>
          </p:cNvPicPr>
          <p:nvPr/>
        </p:nvPicPr>
        <p:blipFill>
          <a:blip r:embed="rId3">
            <a:extLst>
              <a:ext uri="{28A0092B-C50C-407E-A947-70E740481C1C}">
                <a14:useLocalDpi xmlns:a14="http://schemas.microsoft.com/office/drawing/2010/main" val="0"/>
              </a:ext>
            </a:extLst>
          </a:blip>
          <a:srcRect l="7354" r="13800"/>
          <a:stretch/>
        </p:blipFill>
        <p:spPr>
          <a:xfrm>
            <a:off x="8699079" y="749049"/>
            <a:ext cx="3309228" cy="3147810"/>
          </a:xfrm>
          <a:prstGeom prst="rect">
            <a:avLst/>
          </a:prstGeom>
        </p:spPr>
      </p:pic>
      <p:pic>
        <p:nvPicPr>
          <p:cNvPr id="4" name="図 3" descr="テキスト&#10;&#10;AI によって生成されたコンテンツは間違っている可能性があります。">
            <a:extLst>
              <a:ext uri="{FF2B5EF4-FFF2-40B4-BE49-F238E27FC236}">
                <a16:creationId xmlns:a16="http://schemas.microsoft.com/office/drawing/2014/main" id="{14398030-5B4C-8C95-B9E7-9FE0369AC7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56309" y="4071116"/>
            <a:ext cx="1024867" cy="2227974"/>
          </a:xfrm>
          <a:prstGeom prst="rect">
            <a:avLst/>
          </a:prstGeom>
        </p:spPr>
      </p:pic>
      <p:pic>
        <p:nvPicPr>
          <p:cNvPr id="14" name="図 13" descr="人, 屋外, 建物, 女性 が含まれている画像&#10;&#10;AI によって生成されたコンテンツは間違っている可能性があります。">
            <a:extLst>
              <a:ext uri="{FF2B5EF4-FFF2-40B4-BE49-F238E27FC236}">
                <a16:creationId xmlns:a16="http://schemas.microsoft.com/office/drawing/2014/main" id="{B4875674-E460-C064-9B91-5731BE8B77E3}"/>
              </a:ext>
            </a:extLst>
          </p:cNvPr>
          <p:cNvPicPr>
            <a:picLocks noChangeAspect="1"/>
          </p:cNvPicPr>
          <p:nvPr/>
        </p:nvPicPr>
        <p:blipFill>
          <a:blip r:embed="rId5">
            <a:extLst>
              <a:ext uri="{28A0092B-C50C-407E-A947-70E740481C1C}">
                <a14:useLocalDpi xmlns:a14="http://schemas.microsoft.com/office/drawing/2010/main" val="0"/>
              </a:ext>
            </a:extLst>
          </a:blip>
          <a:srcRect t="17052" r="-1" b="11606"/>
          <a:stretch/>
        </p:blipFill>
        <p:spPr>
          <a:xfrm>
            <a:off x="7521512" y="4068995"/>
            <a:ext cx="2142837" cy="2038303"/>
          </a:xfrm>
          <a:prstGeom prst="rect">
            <a:avLst/>
          </a:prstGeom>
        </p:spPr>
      </p:pic>
      <p:pic>
        <p:nvPicPr>
          <p:cNvPr id="5" name="図 4" descr="カレンダー&#10;&#10;AI によって生成されたコンテンツは間違っている可能性があります。">
            <a:extLst>
              <a:ext uri="{FF2B5EF4-FFF2-40B4-BE49-F238E27FC236}">
                <a16:creationId xmlns:a16="http://schemas.microsoft.com/office/drawing/2014/main" id="{97332033-7A6D-DF25-BD75-BED8D714EE39}"/>
              </a:ext>
            </a:extLst>
          </p:cNvPr>
          <p:cNvPicPr>
            <a:picLocks noChangeAspect="1"/>
          </p:cNvPicPr>
          <p:nvPr/>
        </p:nvPicPr>
        <p:blipFill>
          <a:blip r:embed="rId6">
            <a:extLst>
              <a:ext uri="{28A0092B-C50C-407E-A947-70E740481C1C}">
                <a14:useLocalDpi xmlns:a14="http://schemas.microsoft.com/office/drawing/2010/main" val="0"/>
              </a:ext>
            </a:extLst>
          </a:blip>
          <a:srcRect t="8214" r="-1" b="20443"/>
          <a:stretch/>
        </p:blipFill>
        <p:spPr>
          <a:xfrm>
            <a:off x="9845701" y="4066861"/>
            <a:ext cx="2142837" cy="2038332"/>
          </a:xfrm>
          <a:prstGeom prst="rect">
            <a:avLst/>
          </a:prstGeom>
        </p:spPr>
      </p:pic>
    </p:spTree>
    <p:extLst>
      <p:ext uri="{BB962C8B-B14F-4D97-AF65-F5344CB8AC3E}">
        <p14:creationId xmlns:p14="http://schemas.microsoft.com/office/powerpoint/2010/main" val="1828091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9" name="Rectangle 78">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CF4BB457-D033-6241-8659-8078A14495C1}"/>
              </a:ext>
            </a:extLst>
          </p:cNvPr>
          <p:cNvSpPr>
            <a:spLocks noGrp="1"/>
          </p:cNvSpPr>
          <p:nvPr>
            <p:ph type="ctrTitle"/>
          </p:nvPr>
        </p:nvSpPr>
        <p:spPr>
          <a:xfrm>
            <a:off x="890338" y="640080"/>
            <a:ext cx="3734014" cy="3566160"/>
          </a:xfrm>
        </p:spPr>
        <p:txBody>
          <a:bodyPr vert="horz" lIns="91440" tIns="45720" rIns="91440" bIns="45720" rtlCol="0" anchor="b">
            <a:normAutofit/>
          </a:bodyPr>
          <a:lstStyle/>
          <a:p>
            <a:r>
              <a:rPr lang="ja-JP" altLang="en-US" sz="5400" b="1" kern="1200">
                <a:ln w="10541" cmpd="sng">
                  <a:noFill/>
                  <a:prstDash val="solid"/>
                </a:ln>
                <a:latin typeface="+mj-lt"/>
                <a:ea typeface="+mj-ea"/>
                <a:cs typeface="+mj-cs"/>
              </a:rPr>
              <a:t>実施内容</a:t>
            </a:r>
            <a:endParaRPr lang="en-US" altLang="ja-JP" sz="5400" b="1" kern="1200" cap="none" spc="0">
              <a:ln w="10541" cmpd="sng">
                <a:noFill/>
                <a:prstDash val="solid"/>
              </a:ln>
              <a:latin typeface="+mj-lt"/>
              <a:ea typeface="+mj-ea"/>
              <a:cs typeface="+mj-cs"/>
            </a:endParaRPr>
          </a:p>
        </p:txBody>
      </p:sp>
      <p:sp>
        <p:nvSpPr>
          <p:cNvPr id="23" name="Content Placeholder 10">
            <a:extLst>
              <a:ext uri="{FF2B5EF4-FFF2-40B4-BE49-F238E27FC236}">
                <a16:creationId xmlns:a16="http://schemas.microsoft.com/office/drawing/2014/main" id="{46821C17-8D3B-B6B6-6341-9522FC80036D}"/>
              </a:ext>
            </a:extLst>
          </p:cNvPr>
          <p:cNvSpPr>
            <a:spLocks noGrp="1"/>
          </p:cNvSpPr>
          <p:nvPr>
            <p:ph type="subTitle" idx="1"/>
          </p:nvPr>
        </p:nvSpPr>
        <p:spPr>
          <a:xfrm>
            <a:off x="890339" y="4636008"/>
            <a:ext cx="3734014" cy="1572768"/>
          </a:xfrm>
        </p:spPr>
        <p:txBody>
          <a:bodyPr vert="horz" lIns="91440" tIns="45720" rIns="91440" bIns="45720" rtlCol="0">
            <a:normAutofit/>
          </a:bodyPr>
          <a:lstStyle/>
          <a:p>
            <a:pPr marL="0" indent="0" algn="l">
              <a:buNone/>
            </a:pPr>
            <a:r>
              <a:rPr lang="ja-JP" altLang="en-US" sz="1500" kern="1200">
                <a:latin typeface="+mn-lt"/>
                <a:ea typeface="+mn-ea"/>
                <a:cs typeface="+mn-cs"/>
              </a:rPr>
              <a:t>新春プレゼントキャンペーンにおいて配布するチラシに街のキャラクターとしてデザインしたレッドカブ子ちゃんを新たに導入し、「グリーンタウン」としてのブランド定着に一役を果たした。</a:t>
            </a:r>
            <a:endParaRPr lang="en-US" sz="1500" kern="1200">
              <a:latin typeface="+mn-lt"/>
              <a:ea typeface="+mn-ea"/>
              <a:cs typeface="+mn-cs"/>
            </a:endParaRPr>
          </a:p>
        </p:txBody>
      </p:sp>
      <p:sp>
        <p:nvSpPr>
          <p:cNvPr id="81" name="sketchy line">
            <a:extLst>
              <a:ext uri="{FF2B5EF4-FFF2-40B4-BE49-F238E27FC236}">
                <a16:creationId xmlns:a16="http://schemas.microsoft.com/office/drawing/2014/main" id="{F49775AF-8896-43EE-92C6-83497D6DC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0338" y="4409267"/>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図 10" descr="マップ&#10;&#10;AI によって生成されたコンテンツは間違っている可能性があります。">
            <a:extLst>
              <a:ext uri="{FF2B5EF4-FFF2-40B4-BE49-F238E27FC236}">
                <a16:creationId xmlns:a16="http://schemas.microsoft.com/office/drawing/2014/main" id="{DC8F1124-E3D6-8546-9E1E-661A7C848E22}"/>
              </a:ext>
            </a:extLst>
          </p:cNvPr>
          <p:cNvPicPr>
            <a:picLocks noChangeAspect="1"/>
          </p:cNvPicPr>
          <p:nvPr/>
        </p:nvPicPr>
        <p:blipFill>
          <a:blip r:embed="rId2">
            <a:extLst>
              <a:ext uri="{28A0092B-C50C-407E-A947-70E740481C1C}">
                <a14:useLocalDpi xmlns:a14="http://schemas.microsoft.com/office/drawing/2010/main" val="0"/>
              </a:ext>
            </a:extLst>
          </a:blip>
          <a:srcRect t="9758" r="-1" b="3416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1052289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 name="Rectangle 53">
            <a:extLst>
              <a:ext uri="{FF2B5EF4-FFF2-40B4-BE49-F238E27FC236}">
                <a16:creationId xmlns:a16="http://schemas.microsoft.com/office/drawing/2014/main" id="{08373A3F-54E0-424E-A84D-3522122109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CF4BB457-D033-6241-8659-8078A14495C1}"/>
              </a:ext>
            </a:extLst>
          </p:cNvPr>
          <p:cNvSpPr>
            <a:spLocks noGrp="1"/>
          </p:cNvSpPr>
          <p:nvPr>
            <p:ph type="ctrTitle"/>
          </p:nvPr>
        </p:nvSpPr>
        <p:spPr>
          <a:xfrm>
            <a:off x="4354513" y="841375"/>
            <a:ext cx="3505200" cy="3114698"/>
          </a:xfrm>
        </p:spPr>
        <p:txBody>
          <a:bodyPr vert="horz" lIns="91440" tIns="45720" rIns="91440" bIns="45720" rtlCol="0">
            <a:normAutofit/>
          </a:bodyPr>
          <a:lstStyle/>
          <a:p>
            <a:r>
              <a:rPr lang="ja-JP" altLang="en-US" sz="5600" b="1" kern="1200">
                <a:ln w="10541" cmpd="sng">
                  <a:noFill/>
                  <a:prstDash val="solid"/>
                </a:ln>
                <a:solidFill>
                  <a:schemeClr val="bg1"/>
                </a:solidFill>
                <a:latin typeface="+mj-lt"/>
                <a:ea typeface="+mj-ea"/>
                <a:cs typeface="+mj-cs"/>
              </a:rPr>
              <a:t>実施内容</a:t>
            </a:r>
            <a:endParaRPr lang="en-US" altLang="ja-JP" sz="5600" b="1" kern="1200" cap="none" spc="0">
              <a:ln w="10541" cmpd="sng">
                <a:noFill/>
                <a:prstDash val="solid"/>
              </a:ln>
              <a:solidFill>
                <a:schemeClr val="bg1"/>
              </a:solidFill>
              <a:latin typeface="+mj-lt"/>
              <a:ea typeface="+mj-ea"/>
              <a:cs typeface="+mj-cs"/>
            </a:endParaRPr>
          </a:p>
        </p:txBody>
      </p:sp>
      <p:sp>
        <p:nvSpPr>
          <p:cNvPr id="23" name="Content Placeholder 10">
            <a:extLst>
              <a:ext uri="{FF2B5EF4-FFF2-40B4-BE49-F238E27FC236}">
                <a16:creationId xmlns:a16="http://schemas.microsoft.com/office/drawing/2014/main" id="{46821C17-8D3B-B6B6-6341-9522FC80036D}"/>
              </a:ext>
            </a:extLst>
          </p:cNvPr>
          <p:cNvSpPr>
            <a:spLocks noGrp="1"/>
          </p:cNvSpPr>
          <p:nvPr>
            <p:ph type="subTitle" idx="1"/>
          </p:nvPr>
        </p:nvSpPr>
        <p:spPr>
          <a:xfrm>
            <a:off x="4354513" y="4337072"/>
            <a:ext cx="3506264" cy="1671616"/>
          </a:xfrm>
        </p:spPr>
        <p:txBody>
          <a:bodyPr vert="horz" lIns="91440" tIns="45720" rIns="91440" bIns="45720" rtlCol="0">
            <a:normAutofit lnSpcReduction="10000"/>
          </a:bodyPr>
          <a:lstStyle/>
          <a:p>
            <a:pPr marL="0" indent="0" algn="l">
              <a:buNone/>
            </a:pPr>
            <a:r>
              <a:rPr lang="ja-JP" altLang="en-US" sz="1500" kern="1200" dirty="0">
                <a:solidFill>
                  <a:schemeClr val="bg1"/>
                </a:solidFill>
                <a:latin typeface="+mn-lt"/>
                <a:ea typeface="+mn-ea"/>
                <a:cs typeface="+mn-cs"/>
              </a:rPr>
              <a:t>新春プレゼントキャンペーンや花の街づくり運動等、各種イベントにて活用するためのあらにエプロンをデザインし、実際に活用してもらった。今後もイメージ定着のためのツールとしてさらに活用し、グランドデザインの浸透と、これを活用した人流の誘導を試みる。</a:t>
            </a:r>
            <a:endParaRPr lang="en-US" sz="1500" kern="1200" dirty="0">
              <a:solidFill>
                <a:schemeClr val="bg1"/>
              </a:solidFill>
              <a:latin typeface="+mn-lt"/>
              <a:ea typeface="+mn-ea"/>
              <a:cs typeface="+mn-cs"/>
            </a:endParaRPr>
          </a:p>
        </p:txBody>
      </p:sp>
      <p:grpSp>
        <p:nvGrpSpPr>
          <p:cNvPr id="56" name="Group 55">
            <a:extLst>
              <a:ext uri="{FF2B5EF4-FFF2-40B4-BE49-F238E27FC236}">
                <a16:creationId xmlns:a16="http://schemas.microsoft.com/office/drawing/2014/main" id="{B7BAEF06-AB74-442C-8C30-B88233FD836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 y="0"/>
            <a:ext cx="4087640" cy="6858000"/>
            <a:chOff x="1" y="0"/>
            <a:chExt cx="4087640" cy="6858000"/>
          </a:xfrm>
          <a:effectLst>
            <a:outerShdw blurRad="381000" dist="152400" algn="ctr" rotWithShape="0">
              <a:srgbClr val="000000">
                <a:alpha val="10000"/>
              </a:srgbClr>
            </a:outerShdw>
          </a:effectLst>
        </p:grpSpPr>
        <p:grpSp>
          <p:nvGrpSpPr>
            <p:cNvPr id="57" name="Group 56">
              <a:extLst>
                <a:ext uri="{FF2B5EF4-FFF2-40B4-BE49-F238E27FC236}">
                  <a16:creationId xmlns:a16="http://schemas.microsoft.com/office/drawing/2014/main" id="{BDFD9AA5-A6A4-499F-BB09-5CD7F814589B}"/>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1" y="0"/>
              <a:ext cx="3986041" cy="6858000"/>
              <a:chOff x="1" y="0"/>
              <a:chExt cx="3986041" cy="6858000"/>
            </a:xfrm>
          </p:grpSpPr>
          <p:sp>
            <p:nvSpPr>
              <p:cNvPr id="61" name="Freeform: Shape 60">
                <a:extLst>
                  <a:ext uri="{FF2B5EF4-FFF2-40B4-BE49-F238E27FC236}">
                    <a16:creationId xmlns:a16="http://schemas.microsoft.com/office/drawing/2014/main" id="{5F499571-4EEA-4442-B71C-2972335B35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 y="0"/>
                <a:ext cx="3986041" cy="6858000"/>
              </a:xfrm>
              <a:custGeom>
                <a:avLst/>
                <a:gdLst>
                  <a:gd name="connsiteX0" fmla="*/ 0 w 3986041"/>
                  <a:gd name="connsiteY0" fmla="*/ 0 h 6858000"/>
                  <a:gd name="connsiteX1" fmla="*/ 3066495 w 3986041"/>
                  <a:gd name="connsiteY1" fmla="*/ 0 h 6858000"/>
                  <a:gd name="connsiteX2" fmla="*/ 3427241 w 3986041"/>
                  <a:gd name="connsiteY2" fmla="*/ 1211943 h 6858000"/>
                  <a:gd name="connsiteX3" fmla="*/ 3986041 w 3986041"/>
                  <a:gd name="connsiteY3" fmla="*/ 4122057 h 6858000"/>
                  <a:gd name="connsiteX4" fmla="*/ 3751724 w 3986041"/>
                  <a:gd name="connsiteY4" fmla="*/ 6858000 h 6858000"/>
                  <a:gd name="connsiteX5" fmla="*/ 0 w 3986041"/>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86041" h="6858000">
                    <a:moveTo>
                      <a:pt x="0" y="0"/>
                    </a:moveTo>
                    <a:lnTo>
                      <a:pt x="3066495" y="0"/>
                    </a:lnTo>
                    <a:lnTo>
                      <a:pt x="3427241" y="1211943"/>
                    </a:lnTo>
                    <a:lnTo>
                      <a:pt x="3986041" y="4122057"/>
                    </a:lnTo>
                    <a:lnTo>
                      <a:pt x="3751724" y="6858000"/>
                    </a:lnTo>
                    <a:lnTo>
                      <a:pt x="0" y="6858000"/>
                    </a:lnTo>
                    <a:close/>
                  </a:path>
                </a:pathLst>
              </a:cu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Freeform: Shape 61">
                <a:extLst>
                  <a:ext uri="{FF2B5EF4-FFF2-40B4-BE49-F238E27FC236}">
                    <a16:creationId xmlns:a16="http://schemas.microsoft.com/office/drawing/2014/main" id="{9FFC7284-7A71-4F33-AB06-E0D1EB1CAFF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 y="0"/>
                <a:ext cx="3986041" cy="6858000"/>
              </a:xfrm>
              <a:custGeom>
                <a:avLst/>
                <a:gdLst>
                  <a:gd name="connsiteX0" fmla="*/ 0 w 3986041"/>
                  <a:gd name="connsiteY0" fmla="*/ 0 h 6858000"/>
                  <a:gd name="connsiteX1" fmla="*/ 3066495 w 3986041"/>
                  <a:gd name="connsiteY1" fmla="*/ 0 h 6858000"/>
                  <a:gd name="connsiteX2" fmla="*/ 3427241 w 3986041"/>
                  <a:gd name="connsiteY2" fmla="*/ 1211943 h 6858000"/>
                  <a:gd name="connsiteX3" fmla="*/ 3986041 w 3986041"/>
                  <a:gd name="connsiteY3" fmla="*/ 4122057 h 6858000"/>
                  <a:gd name="connsiteX4" fmla="*/ 3751724 w 3986041"/>
                  <a:gd name="connsiteY4" fmla="*/ 6858000 h 6858000"/>
                  <a:gd name="connsiteX5" fmla="*/ 0 w 3986041"/>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86041" h="6858000">
                    <a:moveTo>
                      <a:pt x="0" y="0"/>
                    </a:moveTo>
                    <a:lnTo>
                      <a:pt x="3066495" y="0"/>
                    </a:lnTo>
                    <a:lnTo>
                      <a:pt x="3427241" y="1211943"/>
                    </a:lnTo>
                    <a:lnTo>
                      <a:pt x="3986041" y="4122057"/>
                    </a:lnTo>
                    <a:lnTo>
                      <a:pt x="3751724" y="6858000"/>
                    </a:lnTo>
                    <a:lnTo>
                      <a:pt x="0" y="6858000"/>
                    </a:lnTo>
                    <a:close/>
                  </a:path>
                </a:pathLst>
              </a:custGeom>
              <a:solidFill>
                <a:schemeClr val="bg1">
                  <a:alpha val="1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8" name="Group 57">
              <a:extLst>
                <a:ext uri="{FF2B5EF4-FFF2-40B4-BE49-F238E27FC236}">
                  <a16:creationId xmlns:a16="http://schemas.microsoft.com/office/drawing/2014/main" id="{C27F758D-B23C-459E-AD21-6621782C7268}"/>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2748588" y="0"/>
              <a:ext cx="1339053" cy="6858000"/>
              <a:chOff x="2748588" y="0"/>
              <a:chExt cx="1339053" cy="6858000"/>
            </a:xfrm>
          </p:grpSpPr>
          <p:sp>
            <p:nvSpPr>
              <p:cNvPr id="59" name="Freeform: Shape 58">
                <a:extLst>
                  <a:ext uri="{FF2B5EF4-FFF2-40B4-BE49-F238E27FC236}">
                    <a16:creationId xmlns:a16="http://schemas.microsoft.com/office/drawing/2014/main" id="{08DD5D69-A882-48D7-ACFB-68E2DC6B04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748588" y="0"/>
                <a:ext cx="1339053" cy="6858000"/>
              </a:xfrm>
              <a:custGeom>
                <a:avLst/>
                <a:gdLst>
                  <a:gd name="connsiteX0" fmla="*/ 850532 w 1339053"/>
                  <a:gd name="connsiteY0" fmla="*/ 3481838 h 6858000"/>
                  <a:gd name="connsiteX1" fmla="*/ 877027 w 1339053"/>
                  <a:gd name="connsiteY1" fmla="*/ 3490955 h 6858000"/>
                  <a:gd name="connsiteX2" fmla="*/ 922718 w 1339053"/>
                  <a:gd name="connsiteY2" fmla="*/ 3516472 h 6858000"/>
                  <a:gd name="connsiteX3" fmla="*/ 1094179 w 1339053"/>
                  <a:gd name="connsiteY3" fmla="*/ 3567567 h 6858000"/>
                  <a:gd name="connsiteX4" fmla="*/ 1118891 w 1339053"/>
                  <a:gd name="connsiteY4" fmla="*/ 3568331 h 6858000"/>
                  <a:gd name="connsiteX5" fmla="*/ 1295961 w 1339053"/>
                  <a:gd name="connsiteY5" fmla="*/ 3584709 h 6858000"/>
                  <a:gd name="connsiteX6" fmla="*/ 1308070 w 1339053"/>
                  <a:gd name="connsiteY6" fmla="*/ 3585183 h 6858000"/>
                  <a:gd name="connsiteX7" fmla="*/ 1325263 w 1339053"/>
                  <a:gd name="connsiteY7" fmla="*/ 3705453 h 6858000"/>
                  <a:gd name="connsiteX8" fmla="*/ 1334107 w 1339053"/>
                  <a:gd name="connsiteY8" fmla="*/ 3772268 h 6858000"/>
                  <a:gd name="connsiteX9" fmla="*/ 1338203 w 1339053"/>
                  <a:gd name="connsiteY9" fmla="*/ 3831076 h 6858000"/>
                  <a:gd name="connsiteX10" fmla="*/ 1338805 w 1339053"/>
                  <a:gd name="connsiteY10" fmla="*/ 3839709 h 6858000"/>
                  <a:gd name="connsiteX11" fmla="*/ 1335635 w 1339053"/>
                  <a:gd name="connsiteY11" fmla="*/ 4118635 h 6858000"/>
                  <a:gd name="connsiteX12" fmla="*/ 1337171 w 1339053"/>
                  <a:gd name="connsiteY12" fmla="*/ 4209403 h 6858000"/>
                  <a:gd name="connsiteX13" fmla="*/ 1325840 w 1339053"/>
                  <a:gd name="connsiteY13" fmla="*/ 4309174 h 6858000"/>
                  <a:gd name="connsiteX14" fmla="*/ 1321122 w 1339053"/>
                  <a:gd name="connsiteY14" fmla="*/ 4473630 h 6858000"/>
                  <a:gd name="connsiteX15" fmla="*/ 1302196 w 1339053"/>
                  <a:gd name="connsiteY15" fmla="*/ 4791709 h 6858000"/>
                  <a:gd name="connsiteX16" fmla="*/ 1293239 w 1339053"/>
                  <a:gd name="connsiteY16" fmla="*/ 4860048 h 6858000"/>
                  <a:gd name="connsiteX17" fmla="*/ 1288829 w 1339053"/>
                  <a:gd name="connsiteY17" fmla="*/ 5039837 h 6858000"/>
                  <a:gd name="connsiteX18" fmla="*/ 1289584 w 1339053"/>
                  <a:gd name="connsiteY18" fmla="*/ 5148703 h 6858000"/>
                  <a:gd name="connsiteX19" fmla="*/ 1282205 w 1339053"/>
                  <a:gd name="connsiteY19" fmla="*/ 5236435 h 6858000"/>
                  <a:gd name="connsiteX20" fmla="*/ 1268145 w 1339053"/>
                  <a:gd name="connsiteY20" fmla="*/ 5311662 h 6858000"/>
                  <a:gd name="connsiteX21" fmla="*/ 1250547 w 1339053"/>
                  <a:gd name="connsiteY21" fmla="*/ 5515595 h 6858000"/>
                  <a:gd name="connsiteX22" fmla="*/ 1243323 w 1339053"/>
                  <a:gd name="connsiteY22" fmla="*/ 5596885 h 6858000"/>
                  <a:gd name="connsiteX23" fmla="*/ 1238303 w 1339053"/>
                  <a:gd name="connsiteY23" fmla="*/ 5812036 h 6858000"/>
                  <a:gd name="connsiteX24" fmla="*/ 1223551 w 1339053"/>
                  <a:gd name="connsiteY24" fmla="*/ 5991171 h 6858000"/>
                  <a:gd name="connsiteX25" fmla="*/ 1219699 w 1339053"/>
                  <a:gd name="connsiteY25" fmla="*/ 6066726 h 6858000"/>
                  <a:gd name="connsiteX26" fmla="*/ 1199935 w 1339053"/>
                  <a:gd name="connsiteY26" fmla="*/ 6236130 h 6858000"/>
                  <a:gd name="connsiteX27" fmla="*/ 1192857 w 1339053"/>
                  <a:gd name="connsiteY27" fmla="*/ 6333267 h 6858000"/>
                  <a:gd name="connsiteX28" fmla="*/ 1148174 w 1339053"/>
                  <a:gd name="connsiteY28" fmla="*/ 6561849 h 6858000"/>
                  <a:gd name="connsiteX29" fmla="*/ 1100424 w 1339053"/>
                  <a:gd name="connsiteY29" fmla="*/ 6797385 h 6858000"/>
                  <a:gd name="connsiteX30" fmla="*/ 1085621 w 1339053"/>
                  <a:gd name="connsiteY30" fmla="*/ 6858000 h 6858000"/>
                  <a:gd name="connsiteX31" fmla="*/ 932341 w 1339053"/>
                  <a:gd name="connsiteY31" fmla="*/ 6858000 h 6858000"/>
                  <a:gd name="connsiteX32" fmla="*/ 944496 w 1339053"/>
                  <a:gd name="connsiteY32" fmla="*/ 6829656 h 6858000"/>
                  <a:gd name="connsiteX33" fmla="*/ 913239 w 1339053"/>
                  <a:gd name="connsiteY33" fmla="*/ 6720119 h 6858000"/>
                  <a:gd name="connsiteX34" fmla="*/ 870682 w 1339053"/>
                  <a:gd name="connsiteY34" fmla="*/ 6655346 h 6858000"/>
                  <a:gd name="connsiteX35" fmla="*/ 846442 w 1339053"/>
                  <a:gd name="connsiteY35" fmla="*/ 6498594 h 6858000"/>
                  <a:gd name="connsiteX36" fmla="*/ 881150 w 1339053"/>
                  <a:gd name="connsiteY36" fmla="*/ 6473756 h 6858000"/>
                  <a:gd name="connsiteX37" fmla="*/ 922470 w 1339053"/>
                  <a:gd name="connsiteY37" fmla="*/ 6377035 h 6858000"/>
                  <a:gd name="connsiteX38" fmla="*/ 955039 w 1339053"/>
                  <a:gd name="connsiteY38" fmla="*/ 6268585 h 6858000"/>
                  <a:gd name="connsiteX39" fmla="*/ 1024350 w 1339053"/>
                  <a:gd name="connsiteY39" fmla="*/ 6083443 h 6858000"/>
                  <a:gd name="connsiteX40" fmla="*/ 999696 w 1339053"/>
                  <a:gd name="connsiteY40" fmla="*/ 5938416 h 6858000"/>
                  <a:gd name="connsiteX41" fmla="*/ 988342 w 1339053"/>
                  <a:gd name="connsiteY41" fmla="*/ 5882426 h 6858000"/>
                  <a:gd name="connsiteX42" fmla="*/ 985444 w 1339053"/>
                  <a:gd name="connsiteY42" fmla="*/ 5832438 h 6858000"/>
                  <a:gd name="connsiteX43" fmla="*/ 992016 w 1339053"/>
                  <a:gd name="connsiteY43" fmla="*/ 5777751 h 6858000"/>
                  <a:gd name="connsiteX44" fmla="*/ 995028 w 1339053"/>
                  <a:gd name="connsiteY44" fmla="*/ 5641832 h 6858000"/>
                  <a:gd name="connsiteX45" fmla="*/ 981247 w 1339053"/>
                  <a:gd name="connsiteY45" fmla="*/ 5562522 h 6858000"/>
                  <a:gd name="connsiteX46" fmla="*/ 995131 w 1339053"/>
                  <a:gd name="connsiteY46" fmla="*/ 5398075 h 6858000"/>
                  <a:gd name="connsiteX47" fmla="*/ 997379 w 1339053"/>
                  <a:gd name="connsiteY47" fmla="*/ 5283928 h 6858000"/>
                  <a:gd name="connsiteX48" fmla="*/ 979617 w 1339053"/>
                  <a:gd name="connsiteY48" fmla="*/ 5157396 h 6858000"/>
                  <a:gd name="connsiteX49" fmla="*/ 976441 w 1339053"/>
                  <a:gd name="connsiteY49" fmla="*/ 5139485 h 6858000"/>
                  <a:gd name="connsiteX50" fmla="*/ 953793 w 1339053"/>
                  <a:gd name="connsiteY50" fmla="*/ 5091862 h 6858000"/>
                  <a:gd name="connsiteX51" fmla="*/ 853056 w 1339053"/>
                  <a:gd name="connsiteY51" fmla="*/ 5001787 h 6858000"/>
                  <a:gd name="connsiteX52" fmla="*/ 833979 w 1339053"/>
                  <a:gd name="connsiteY52" fmla="*/ 4978966 h 6858000"/>
                  <a:gd name="connsiteX53" fmla="*/ 796995 w 1339053"/>
                  <a:gd name="connsiteY53" fmla="*/ 4813768 h 6858000"/>
                  <a:gd name="connsiteX54" fmla="*/ 820590 w 1339053"/>
                  <a:gd name="connsiteY54" fmla="*/ 4764057 h 6858000"/>
                  <a:gd name="connsiteX55" fmla="*/ 864688 w 1339053"/>
                  <a:gd name="connsiteY55" fmla="*/ 4714752 h 6858000"/>
                  <a:gd name="connsiteX56" fmla="*/ 910485 w 1339053"/>
                  <a:gd name="connsiteY56" fmla="*/ 4590911 h 6858000"/>
                  <a:gd name="connsiteX57" fmla="*/ 911445 w 1339053"/>
                  <a:gd name="connsiteY57" fmla="*/ 4539571 h 6858000"/>
                  <a:gd name="connsiteX58" fmla="*/ 900285 w 1339053"/>
                  <a:gd name="connsiteY58" fmla="*/ 4445837 h 6858000"/>
                  <a:gd name="connsiteX59" fmla="*/ 863237 w 1339053"/>
                  <a:gd name="connsiteY59" fmla="*/ 4364703 h 6858000"/>
                  <a:gd name="connsiteX60" fmla="*/ 798070 w 1339053"/>
                  <a:gd name="connsiteY60" fmla="*/ 4243284 h 6858000"/>
                  <a:gd name="connsiteX61" fmla="*/ 817097 w 1339053"/>
                  <a:gd name="connsiteY61" fmla="*/ 4054750 h 6858000"/>
                  <a:gd name="connsiteX62" fmla="*/ 826251 w 1339053"/>
                  <a:gd name="connsiteY62" fmla="*/ 3982801 h 6858000"/>
                  <a:gd name="connsiteX63" fmla="*/ 836848 w 1339053"/>
                  <a:gd name="connsiteY63" fmla="*/ 3784939 h 6858000"/>
                  <a:gd name="connsiteX64" fmla="*/ 841285 w 1339053"/>
                  <a:gd name="connsiteY64" fmla="*/ 3766755 h 6858000"/>
                  <a:gd name="connsiteX65" fmla="*/ 841284 w 1339053"/>
                  <a:gd name="connsiteY65" fmla="*/ 3766755 h 6858000"/>
                  <a:gd name="connsiteX66" fmla="*/ 852925 w 1339053"/>
                  <a:gd name="connsiteY66" fmla="*/ 3719034 h 6858000"/>
                  <a:gd name="connsiteX67" fmla="*/ 857932 w 1339053"/>
                  <a:gd name="connsiteY67" fmla="*/ 3696880 h 6858000"/>
                  <a:gd name="connsiteX68" fmla="*/ 853534 w 1339053"/>
                  <a:gd name="connsiteY68" fmla="*/ 3507036 h 6858000"/>
                  <a:gd name="connsiteX69" fmla="*/ 850226 w 1339053"/>
                  <a:gd name="connsiteY69" fmla="*/ 3485839 h 6858000"/>
                  <a:gd name="connsiteX70" fmla="*/ 0 w 1339053"/>
                  <a:gd name="connsiteY70" fmla="*/ 0 h 6858000"/>
                  <a:gd name="connsiteX71" fmla="*/ 455609 w 1339053"/>
                  <a:gd name="connsiteY71" fmla="*/ 0 h 6858000"/>
                  <a:gd name="connsiteX72" fmla="*/ 459171 w 1339053"/>
                  <a:gd name="connsiteY72" fmla="*/ 72395 h 6858000"/>
                  <a:gd name="connsiteX73" fmla="*/ 460041 w 1339053"/>
                  <a:gd name="connsiteY73" fmla="*/ 131917 h 6858000"/>
                  <a:gd name="connsiteX74" fmla="*/ 504421 w 1339053"/>
                  <a:gd name="connsiteY74" fmla="*/ 389691 h 6858000"/>
                  <a:gd name="connsiteX75" fmla="*/ 582097 w 1339053"/>
                  <a:gd name="connsiteY75" fmla="*/ 634609 h 6858000"/>
                  <a:gd name="connsiteX76" fmla="*/ 702468 w 1339053"/>
                  <a:gd name="connsiteY76" fmla="*/ 834019 h 6858000"/>
                  <a:gd name="connsiteX77" fmla="*/ 729203 w 1339053"/>
                  <a:gd name="connsiteY77" fmla="*/ 887701 h 6858000"/>
                  <a:gd name="connsiteX78" fmla="*/ 743787 w 1339053"/>
                  <a:gd name="connsiteY78" fmla="*/ 1016355 h 6858000"/>
                  <a:gd name="connsiteX79" fmla="*/ 750083 w 1339053"/>
                  <a:gd name="connsiteY79" fmla="*/ 1128060 h 6858000"/>
                  <a:gd name="connsiteX80" fmla="*/ 768866 w 1339053"/>
                  <a:gd name="connsiteY80" fmla="*/ 1213431 h 6858000"/>
                  <a:gd name="connsiteX81" fmla="*/ 787802 w 1339053"/>
                  <a:gd name="connsiteY81" fmla="*/ 1286432 h 6858000"/>
                  <a:gd name="connsiteX82" fmla="*/ 842837 w 1339053"/>
                  <a:gd name="connsiteY82" fmla="*/ 1455511 h 6858000"/>
                  <a:gd name="connsiteX83" fmla="*/ 877988 w 1339053"/>
                  <a:gd name="connsiteY83" fmla="*/ 1634814 h 6858000"/>
                  <a:gd name="connsiteX84" fmla="*/ 941063 w 1339053"/>
                  <a:gd name="connsiteY84" fmla="*/ 1789731 h 6858000"/>
                  <a:gd name="connsiteX85" fmla="*/ 980124 w 1339053"/>
                  <a:gd name="connsiteY85" fmla="*/ 1857657 h 6858000"/>
                  <a:gd name="connsiteX86" fmla="*/ 984484 w 1339053"/>
                  <a:gd name="connsiteY86" fmla="*/ 1976384 h 6858000"/>
                  <a:gd name="connsiteX87" fmla="*/ 1007189 w 1339053"/>
                  <a:gd name="connsiteY87" fmla="*/ 2110650 h 6858000"/>
                  <a:gd name="connsiteX88" fmla="*/ 1039893 w 1339053"/>
                  <a:gd name="connsiteY88" fmla="*/ 2211041 h 6858000"/>
                  <a:gd name="connsiteX89" fmla="*/ 1059162 w 1339053"/>
                  <a:gd name="connsiteY89" fmla="*/ 2286682 h 6858000"/>
                  <a:gd name="connsiteX90" fmla="*/ 1070522 w 1339053"/>
                  <a:gd name="connsiteY90" fmla="*/ 2388667 h 6858000"/>
                  <a:gd name="connsiteX91" fmla="*/ 1093939 w 1339053"/>
                  <a:gd name="connsiteY91" fmla="*/ 2494653 h 6858000"/>
                  <a:gd name="connsiteX92" fmla="*/ 1112007 w 1339053"/>
                  <a:gd name="connsiteY92" fmla="*/ 2548197 h 6858000"/>
                  <a:gd name="connsiteX93" fmla="*/ 1138346 w 1339053"/>
                  <a:gd name="connsiteY93" fmla="*/ 2649163 h 6858000"/>
                  <a:gd name="connsiteX94" fmla="*/ 1160337 w 1339053"/>
                  <a:gd name="connsiteY94" fmla="*/ 2751608 h 6858000"/>
                  <a:gd name="connsiteX95" fmla="*/ 1165737 w 1339053"/>
                  <a:gd name="connsiteY95" fmla="*/ 2933012 h 6858000"/>
                  <a:gd name="connsiteX96" fmla="*/ 1202029 w 1339053"/>
                  <a:gd name="connsiteY96" fmla="*/ 3107873 h 6858000"/>
                  <a:gd name="connsiteX97" fmla="*/ 1225692 w 1339053"/>
                  <a:gd name="connsiteY97" fmla="*/ 3244974 h 6858000"/>
                  <a:gd name="connsiteX98" fmla="*/ 1243916 w 1339053"/>
                  <a:gd name="connsiteY98" fmla="*/ 3326221 h 6858000"/>
                  <a:gd name="connsiteX99" fmla="*/ 1293067 w 1339053"/>
                  <a:gd name="connsiteY99" fmla="*/ 3480219 h 6858000"/>
                  <a:gd name="connsiteX100" fmla="*/ 1308071 w 1339053"/>
                  <a:gd name="connsiteY100" fmla="*/ 3585182 h 6858000"/>
                  <a:gd name="connsiteX101" fmla="*/ 1295962 w 1339053"/>
                  <a:gd name="connsiteY101" fmla="*/ 3584708 h 6858000"/>
                  <a:gd name="connsiteX102" fmla="*/ 1118893 w 1339053"/>
                  <a:gd name="connsiteY102" fmla="*/ 3568330 h 6858000"/>
                  <a:gd name="connsiteX103" fmla="*/ 1094179 w 1339053"/>
                  <a:gd name="connsiteY103" fmla="*/ 3567566 h 6858000"/>
                  <a:gd name="connsiteX104" fmla="*/ 922719 w 1339053"/>
                  <a:gd name="connsiteY104" fmla="*/ 3516472 h 6858000"/>
                  <a:gd name="connsiteX105" fmla="*/ 877028 w 1339053"/>
                  <a:gd name="connsiteY105" fmla="*/ 3490955 h 6858000"/>
                  <a:gd name="connsiteX106" fmla="*/ 850533 w 1339053"/>
                  <a:gd name="connsiteY106" fmla="*/ 3481837 h 6858000"/>
                  <a:gd name="connsiteX107" fmla="*/ 852113 w 1339053"/>
                  <a:gd name="connsiteY107" fmla="*/ 3461170 h 6858000"/>
                  <a:gd name="connsiteX108" fmla="*/ 831383 w 1339053"/>
                  <a:gd name="connsiteY108" fmla="*/ 3399179 h 6858000"/>
                  <a:gd name="connsiteX109" fmla="*/ 743141 w 1339053"/>
                  <a:gd name="connsiteY109" fmla="*/ 3320580 h 6858000"/>
                  <a:gd name="connsiteX110" fmla="*/ 713221 w 1339053"/>
                  <a:gd name="connsiteY110" fmla="*/ 3251241 h 6858000"/>
                  <a:gd name="connsiteX111" fmla="*/ 697098 w 1339053"/>
                  <a:gd name="connsiteY111" fmla="*/ 3202528 h 6858000"/>
                  <a:gd name="connsiteX112" fmla="*/ 664820 w 1339053"/>
                  <a:gd name="connsiteY112" fmla="*/ 3154190 h 6858000"/>
                  <a:gd name="connsiteX113" fmla="*/ 572501 w 1339053"/>
                  <a:gd name="connsiteY113" fmla="*/ 3087312 h 6858000"/>
                  <a:gd name="connsiteX114" fmla="*/ 497703 w 1339053"/>
                  <a:gd name="connsiteY114" fmla="*/ 3005243 h 6858000"/>
                  <a:gd name="connsiteX115" fmla="*/ 476984 w 1339053"/>
                  <a:gd name="connsiteY115" fmla="*/ 2892751 h 6858000"/>
                  <a:gd name="connsiteX116" fmla="*/ 468947 w 1339053"/>
                  <a:gd name="connsiteY116" fmla="*/ 2824527 h 6858000"/>
                  <a:gd name="connsiteX117" fmla="*/ 569138 w 1339053"/>
                  <a:gd name="connsiteY117" fmla="*/ 2595026 h 6858000"/>
                  <a:gd name="connsiteX118" fmla="*/ 645397 w 1339053"/>
                  <a:gd name="connsiteY118" fmla="*/ 2440808 h 6858000"/>
                  <a:gd name="connsiteX119" fmla="*/ 651820 w 1339053"/>
                  <a:gd name="connsiteY119" fmla="*/ 2384384 h 6858000"/>
                  <a:gd name="connsiteX120" fmla="*/ 612994 w 1339053"/>
                  <a:gd name="connsiteY120" fmla="*/ 2207332 h 6858000"/>
                  <a:gd name="connsiteX121" fmla="*/ 620894 w 1339053"/>
                  <a:gd name="connsiteY121" fmla="*/ 2046679 h 6858000"/>
                  <a:gd name="connsiteX122" fmla="*/ 644614 w 1339053"/>
                  <a:gd name="connsiteY122" fmla="*/ 1931265 h 6858000"/>
                  <a:gd name="connsiteX123" fmla="*/ 665994 w 1339053"/>
                  <a:gd name="connsiteY123" fmla="*/ 1832337 h 6858000"/>
                  <a:gd name="connsiteX124" fmla="*/ 678276 w 1339053"/>
                  <a:gd name="connsiteY124" fmla="*/ 1709437 h 6858000"/>
                  <a:gd name="connsiteX125" fmla="*/ 672955 w 1339053"/>
                  <a:gd name="connsiteY125" fmla="*/ 1636123 h 6858000"/>
                  <a:gd name="connsiteX126" fmla="*/ 668480 w 1339053"/>
                  <a:gd name="connsiteY126" fmla="*/ 1520749 h 6858000"/>
                  <a:gd name="connsiteX127" fmla="*/ 653920 w 1339053"/>
                  <a:gd name="connsiteY127" fmla="*/ 1399437 h 6858000"/>
                  <a:gd name="connsiteX128" fmla="*/ 612686 w 1339053"/>
                  <a:gd name="connsiteY128" fmla="*/ 1296979 h 6858000"/>
                  <a:gd name="connsiteX129" fmla="*/ 570220 w 1339053"/>
                  <a:gd name="connsiteY129" fmla="*/ 1235618 h 6858000"/>
                  <a:gd name="connsiteX130" fmla="*/ 529736 w 1339053"/>
                  <a:gd name="connsiteY130" fmla="*/ 1081752 h 6858000"/>
                  <a:gd name="connsiteX131" fmla="*/ 414305 w 1339053"/>
                  <a:gd name="connsiteY131" fmla="*/ 918292 h 6858000"/>
                  <a:gd name="connsiteX132" fmla="*/ 373924 w 1339053"/>
                  <a:gd name="connsiteY132" fmla="*/ 825689 h 6858000"/>
                  <a:gd name="connsiteX133" fmla="*/ 368949 w 1339053"/>
                  <a:gd name="connsiteY133" fmla="*/ 778726 h 6858000"/>
                  <a:gd name="connsiteX134" fmla="*/ 347020 w 1339053"/>
                  <a:gd name="connsiteY134" fmla="*/ 694643 h 6858000"/>
                  <a:gd name="connsiteX135" fmla="*/ 327478 w 1339053"/>
                  <a:gd name="connsiteY135" fmla="*/ 642898 h 6858000"/>
                  <a:gd name="connsiteX136" fmla="*/ 243468 w 1339053"/>
                  <a:gd name="connsiteY136" fmla="*/ 491960 h 6858000"/>
                  <a:gd name="connsiteX137" fmla="*/ 218930 w 1339053"/>
                  <a:gd name="connsiteY137" fmla="*/ 446010 h 6858000"/>
                  <a:gd name="connsiteX138" fmla="*/ 180614 w 1339053"/>
                  <a:gd name="connsiteY138" fmla="*/ 354892 h 6858000"/>
                  <a:gd name="connsiteX139" fmla="*/ 171988 w 1339053"/>
                  <a:gd name="connsiteY139" fmla="*/ 317521 h 6858000"/>
                  <a:gd name="connsiteX140" fmla="*/ 139875 w 1339053"/>
                  <a:gd name="connsiteY140" fmla="*/ 246378 h 6858000"/>
                  <a:gd name="connsiteX141" fmla="*/ 51499 w 1339053"/>
                  <a:gd name="connsiteY141" fmla="*/ 73211 h 6858000"/>
                  <a:gd name="connsiteX142" fmla="*/ 19690 w 1339053"/>
                  <a:gd name="connsiteY142" fmla="*/ 3662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1339053" h="6858000">
                    <a:moveTo>
                      <a:pt x="850532" y="3481838"/>
                    </a:moveTo>
                    <a:lnTo>
                      <a:pt x="877027" y="3490955"/>
                    </a:lnTo>
                    <a:cubicBezTo>
                      <a:pt x="892941" y="3497986"/>
                      <a:pt x="908176" y="3506416"/>
                      <a:pt x="922718" y="3516472"/>
                    </a:cubicBezTo>
                    <a:cubicBezTo>
                      <a:pt x="967062" y="3547282"/>
                      <a:pt x="1027547" y="3564030"/>
                      <a:pt x="1094179" y="3567567"/>
                    </a:cubicBezTo>
                    <a:cubicBezTo>
                      <a:pt x="1102515" y="3567965"/>
                      <a:pt x="1113434" y="3565936"/>
                      <a:pt x="1118891" y="3568331"/>
                    </a:cubicBezTo>
                    <a:cubicBezTo>
                      <a:pt x="1180628" y="3594888"/>
                      <a:pt x="1237753" y="3586304"/>
                      <a:pt x="1295961" y="3584709"/>
                    </a:cubicBezTo>
                    <a:lnTo>
                      <a:pt x="1308070" y="3585183"/>
                    </a:lnTo>
                    <a:lnTo>
                      <a:pt x="1325263" y="3705453"/>
                    </a:lnTo>
                    <a:cubicBezTo>
                      <a:pt x="1328254" y="3727679"/>
                      <a:pt x="1331526" y="3749922"/>
                      <a:pt x="1334107" y="3772268"/>
                    </a:cubicBezTo>
                    <a:lnTo>
                      <a:pt x="1338203" y="3831076"/>
                    </a:lnTo>
                    <a:lnTo>
                      <a:pt x="1338805" y="3839709"/>
                    </a:lnTo>
                    <a:cubicBezTo>
                      <a:pt x="1339996" y="3932341"/>
                      <a:pt x="1336568" y="4025809"/>
                      <a:pt x="1335635" y="4118635"/>
                    </a:cubicBezTo>
                    <a:cubicBezTo>
                      <a:pt x="1335202" y="4148976"/>
                      <a:pt x="1338805" y="4178868"/>
                      <a:pt x="1337171" y="4209403"/>
                    </a:cubicBezTo>
                    <a:cubicBezTo>
                      <a:pt x="1335445" y="4242449"/>
                      <a:pt x="1327565" y="4276129"/>
                      <a:pt x="1325840" y="4309174"/>
                    </a:cubicBezTo>
                    <a:cubicBezTo>
                      <a:pt x="1322853" y="4364122"/>
                      <a:pt x="1323899" y="4418621"/>
                      <a:pt x="1321122" y="4473630"/>
                    </a:cubicBezTo>
                    <a:cubicBezTo>
                      <a:pt x="1315632" y="4579723"/>
                      <a:pt x="1309019" y="4685750"/>
                      <a:pt x="1302196" y="4791709"/>
                    </a:cubicBezTo>
                    <a:cubicBezTo>
                      <a:pt x="1300696" y="4814383"/>
                      <a:pt x="1294244" y="4837504"/>
                      <a:pt x="1293239" y="4860048"/>
                    </a:cubicBezTo>
                    <a:cubicBezTo>
                      <a:pt x="1290785" y="4919957"/>
                      <a:pt x="1289660" y="4979994"/>
                      <a:pt x="1288829" y="5039837"/>
                    </a:cubicBezTo>
                    <a:cubicBezTo>
                      <a:pt x="1288401" y="5076103"/>
                      <a:pt x="1290512" y="5112310"/>
                      <a:pt x="1289584" y="5148703"/>
                    </a:cubicBezTo>
                    <a:cubicBezTo>
                      <a:pt x="1288845" y="5177820"/>
                      <a:pt x="1286193" y="5207193"/>
                      <a:pt x="1282205" y="5236435"/>
                    </a:cubicBezTo>
                    <a:cubicBezTo>
                      <a:pt x="1278784" y="5261619"/>
                      <a:pt x="1270649" y="5286477"/>
                      <a:pt x="1268145" y="5311662"/>
                    </a:cubicBezTo>
                    <a:cubicBezTo>
                      <a:pt x="1261308" y="5379812"/>
                      <a:pt x="1256387" y="5447703"/>
                      <a:pt x="1250547" y="5515595"/>
                    </a:cubicBezTo>
                    <a:cubicBezTo>
                      <a:pt x="1248113" y="5542776"/>
                      <a:pt x="1244054" y="5570023"/>
                      <a:pt x="1243323" y="5596885"/>
                    </a:cubicBezTo>
                    <a:cubicBezTo>
                      <a:pt x="1241082" y="5668709"/>
                      <a:pt x="1241668" y="5740276"/>
                      <a:pt x="1238303" y="5812036"/>
                    </a:cubicBezTo>
                    <a:cubicBezTo>
                      <a:pt x="1235508" y="5871554"/>
                      <a:pt x="1228259" y="5931392"/>
                      <a:pt x="1223551" y="5991171"/>
                    </a:cubicBezTo>
                    <a:cubicBezTo>
                      <a:pt x="1221675" y="6016549"/>
                      <a:pt x="1222415" y="6041609"/>
                      <a:pt x="1219699" y="6066726"/>
                    </a:cubicBezTo>
                    <a:cubicBezTo>
                      <a:pt x="1213776" y="6123024"/>
                      <a:pt x="1205938" y="6179576"/>
                      <a:pt x="1199935" y="6236130"/>
                    </a:cubicBezTo>
                    <a:cubicBezTo>
                      <a:pt x="1196614" y="6268403"/>
                      <a:pt x="1198425" y="6301127"/>
                      <a:pt x="1192857" y="6333267"/>
                    </a:cubicBezTo>
                    <a:cubicBezTo>
                      <a:pt x="1179603" y="6409590"/>
                      <a:pt x="1163470" y="6485591"/>
                      <a:pt x="1148174" y="6561849"/>
                    </a:cubicBezTo>
                    <a:cubicBezTo>
                      <a:pt x="1132370" y="6640486"/>
                      <a:pt x="1117066" y="6719000"/>
                      <a:pt x="1100424" y="6797385"/>
                    </a:cubicBezTo>
                    <a:lnTo>
                      <a:pt x="1085621" y="6858000"/>
                    </a:lnTo>
                    <a:lnTo>
                      <a:pt x="932341" y="6858000"/>
                    </a:lnTo>
                    <a:lnTo>
                      <a:pt x="944496" y="6829656"/>
                    </a:lnTo>
                    <a:cubicBezTo>
                      <a:pt x="964836" y="6776399"/>
                      <a:pt x="953622" y="6744439"/>
                      <a:pt x="913239" y="6720119"/>
                    </a:cubicBezTo>
                    <a:cubicBezTo>
                      <a:pt x="890880" y="6706443"/>
                      <a:pt x="866986" y="6690318"/>
                      <a:pt x="870682" y="6655346"/>
                    </a:cubicBezTo>
                    <a:cubicBezTo>
                      <a:pt x="876846" y="6598274"/>
                      <a:pt x="889503" y="6540954"/>
                      <a:pt x="846442" y="6498594"/>
                    </a:cubicBezTo>
                    <a:cubicBezTo>
                      <a:pt x="862273" y="6487399"/>
                      <a:pt x="871751" y="6480449"/>
                      <a:pt x="881150" y="6473756"/>
                    </a:cubicBezTo>
                    <a:cubicBezTo>
                      <a:pt x="907245" y="6455292"/>
                      <a:pt x="930705" y="6407516"/>
                      <a:pt x="922470" y="6377035"/>
                    </a:cubicBezTo>
                    <a:cubicBezTo>
                      <a:pt x="910652" y="6332192"/>
                      <a:pt x="925705" y="6299028"/>
                      <a:pt x="955039" y="6268585"/>
                    </a:cubicBezTo>
                    <a:cubicBezTo>
                      <a:pt x="1003777" y="6217606"/>
                      <a:pt x="1017630" y="6148240"/>
                      <a:pt x="1024350" y="6083443"/>
                    </a:cubicBezTo>
                    <a:cubicBezTo>
                      <a:pt x="1029590" y="6034553"/>
                      <a:pt x="1028255" y="5980246"/>
                      <a:pt x="999696" y="5938416"/>
                    </a:cubicBezTo>
                    <a:cubicBezTo>
                      <a:pt x="990505" y="5925141"/>
                      <a:pt x="991039" y="5901884"/>
                      <a:pt x="988342" y="5882426"/>
                    </a:cubicBezTo>
                    <a:cubicBezTo>
                      <a:pt x="986229" y="5866254"/>
                      <a:pt x="984774" y="5849442"/>
                      <a:pt x="985444" y="5832438"/>
                    </a:cubicBezTo>
                    <a:cubicBezTo>
                      <a:pt x="986010" y="5814273"/>
                      <a:pt x="985042" y="5793656"/>
                      <a:pt x="992016" y="5777751"/>
                    </a:cubicBezTo>
                    <a:cubicBezTo>
                      <a:pt x="1012886" y="5729456"/>
                      <a:pt x="1014467" y="5686488"/>
                      <a:pt x="995028" y="5641832"/>
                    </a:cubicBezTo>
                    <a:cubicBezTo>
                      <a:pt x="984984" y="5618696"/>
                      <a:pt x="974301" y="5585771"/>
                      <a:pt x="981247" y="5562522"/>
                    </a:cubicBezTo>
                    <a:cubicBezTo>
                      <a:pt x="998041" y="5505913"/>
                      <a:pt x="997454" y="5454379"/>
                      <a:pt x="995131" y="5398075"/>
                    </a:cubicBezTo>
                    <a:cubicBezTo>
                      <a:pt x="993724" y="5361807"/>
                      <a:pt x="997229" y="5322258"/>
                      <a:pt x="997379" y="5283928"/>
                    </a:cubicBezTo>
                    <a:cubicBezTo>
                      <a:pt x="997473" y="5239095"/>
                      <a:pt x="1006631" y="5193105"/>
                      <a:pt x="979617" y="5157396"/>
                    </a:cubicBezTo>
                    <a:cubicBezTo>
                      <a:pt x="976728" y="5153402"/>
                      <a:pt x="978724" y="5144705"/>
                      <a:pt x="976441" y="5139485"/>
                    </a:cubicBezTo>
                    <a:cubicBezTo>
                      <a:pt x="969619" y="5122991"/>
                      <a:pt x="964828" y="5102888"/>
                      <a:pt x="953793" y="5091862"/>
                    </a:cubicBezTo>
                    <a:cubicBezTo>
                      <a:pt x="921506" y="5059884"/>
                      <a:pt x="886609" y="5031900"/>
                      <a:pt x="853056" y="5001787"/>
                    </a:cubicBezTo>
                    <a:cubicBezTo>
                      <a:pt x="845882" y="4995337"/>
                      <a:pt x="836325" y="4988437"/>
                      <a:pt x="833979" y="4978966"/>
                    </a:cubicBezTo>
                    <a:cubicBezTo>
                      <a:pt x="820602" y="4924328"/>
                      <a:pt x="808509" y="4869239"/>
                      <a:pt x="796995" y="4813768"/>
                    </a:cubicBezTo>
                    <a:cubicBezTo>
                      <a:pt x="792418" y="4791474"/>
                      <a:pt x="803209" y="4777314"/>
                      <a:pt x="820590" y="4764057"/>
                    </a:cubicBezTo>
                    <a:cubicBezTo>
                      <a:pt x="837188" y="4751123"/>
                      <a:pt x="855398" y="4734452"/>
                      <a:pt x="864688" y="4714752"/>
                    </a:cubicBezTo>
                    <a:cubicBezTo>
                      <a:pt x="883062" y="4675275"/>
                      <a:pt x="897521" y="4632902"/>
                      <a:pt x="910485" y="4590911"/>
                    </a:cubicBezTo>
                    <a:cubicBezTo>
                      <a:pt x="915338" y="4575199"/>
                      <a:pt x="912978" y="4556131"/>
                      <a:pt x="911445" y="4539571"/>
                    </a:cubicBezTo>
                    <a:cubicBezTo>
                      <a:pt x="908527" y="4508200"/>
                      <a:pt x="900999" y="4477659"/>
                      <a:pt x="900285" y="4445837"/>
                    </a:cubicBezTo>
                    <a:cubicBezTo>
                      <a:pt x="899539" y="4408923"/>
                      <a:pt x="887958" y="4383340"/>
                      <a:pt x="863237" y="4364703"/>
                    </a:cubicBezTo>
                    <a:cubicBezTo>
                      <a:pt x="826431" y="4336971"/>
                      <a:pt x="808536" y="4292507"/>
                      <a:pt x="798070" y="4243284"/>
                    </a:cubicBezTo>
                    <a:cubicBezTo>
                      <a:pt x="784617" y="4180721"/>
                      <a:pt x="805728" y="4117545"/>
                      <a:pt x="817097" y="4054750"/>
                    </a:cubicBezTo>
                    <a:cubicBezTo>
                      <a:pt x="821537" y="4030724"/>
                      <a:pt x="826632" y="4006057"/>
                      <a:pt x="826251" y="3982801"/>
                    </a:cubicBezTo>
                    <a:cubicBezTo>
                      <a:pt x="825347" y="3916709"/>
                      <a:pt x="825150" y="3850833"/>
                      <a:pt x="836848" y="3784939"/>
                    </a:cubicBezTo>
                    <a:lnTo>
                      <a:pt x="841285" y="3766755"/>
                    </a:lnTo>
                    <a:lnTo>
                      <a:pt x="841284" y="3766755"/>
                    </a:lnTo>
                    <a:lnTo>
                      <a:pt x="852925" y="3719034"/>
                    </a:lnTo>
                    <a:cubicBezTo>
                      <a:pt x="855152" y="3711822"/>
                      <a:pt x="856753" y="3704413"/>
                      <a:pt x="857932" y="3696880"/>
                    </a:cubicBezTo>
                    <a:cubicBezTo>
                      <a:pt x="868683" y="3631632"/>
                      <a:pt x="885300" y="3565939"/>
                      <a:pt x="853534" y="3507036"/>
                    </a:cubicBezTo>
                    <a:cubicBezTo>
                      <a:pt x="850623" y="3501622"/>
                      <a:pt x="849992" y="3494020"/>
                      <a:pt x="850226" y="3485839"/>
                    </a:cubicBezTo>
                    <a:close/>
                    <a:moveTo>
                      <a:pt x="0" y="0"/>
                    </a:moveTo>
                    <a:lnTo>
                      <a:pt x="455609" y="0"/>
                    </a:lnTo>
                    <a:lnTo>
                      <a:pt x="459171" y="72395"/>
                    </a:lnTo>
                    <a:cubicBezTo>
                      <a:pt x="459671" y="92301"/>
                      <a:pt x="456894" y="113171"/>
                      <a:pt x="460041" y="131917"/>
                    </a:cubicBezTo>
                    <a:cubicBezTo>
                      <a:pt x="474213" y="218122"/>
                      <a:pt x="492031" y="302910"/>
                      <a:pt x="504421" y="389691"/>
                    </a:cubicBezTo>
                    <a:cubicBezTo>
                      <a:pt x="517349" y="479177"/>
                      <a:pt x="539516" y="562489"/>
                      <a:pt x="582097" y="634609"/>
                    </a:cubicBezTo>
                    <a:cubicBezTo>
                      <a:pt x="621686" y="701573"/>
                      <a:pt x="662589" y="767248"/>
                      <a:pt x="702468" y="834019"/>
                    </a:cubicBezTo>
                    <a:cubicBezTo>
                      <a:pt x="712587" y="850968"/>
                      <a:pt x="725536" y="867665"/>
                      <a:pt x="729203" y="887701"/>
                    </a:cubicBezTo>
                    <a:cubicBezTo>
                      <a:pt x="736973" y="929321"/>
                      <a:pt x="740155" y="973193"/>
                      <a:pt x="743787" y="1016355"/>
                    </a:cubicBezTo>
                    <a:cubicBezTo>
                      <a:pt x="746786" y="1053398"/>
                      <a:pt x="745800" y="1091467"/>
                      <a:pt x="750083" y="1128060"/>
                    </a:cubicBezTo>
                    <a:cubicBezTo>
                      <a:pt x="753428" y="1157309"/>
                      <a:pt x="762038" y="1185083"/>
                      <a:pt x="768866" y="1213431"/>
                    </a:cubicBezTo>
                    <a:cubicBezTo>
                      <a:pt x="774767" y="1238107"/>
                      <a:pt x="778357" y="1264327"/>
                      <a:pt x="787802" y="1286432"/>
                    </a:cubicBezTo>
                    <a:cubicBezTo>
                      <a:pt x="810582" y="1340304"/>
                      <a:pt x="832653" y="1394242"/>
                      <a:pt x="842837" y="1455511"/>
                    </a:cubicBezTo>
                    <a:cubicBezTo>
                      <a:pt x="853049" y="1515944"/>
                      <a:pt x="867276" y="1574511"/>
                      <a:pt x="877988" y="1634814"/>
                    </a:cubicBezTo>
                    <a:cubicBezTo>
                      <a:pt x="888390" y="1693895"/>
                      <a:pt x="902813" y="1748857"/>
                      <a:pt x="941063" y="1789731"/>
                    </a:cubicBezTo>
                    <a:cubicBezTo>
                      <a:pt x="957906" y="1807908"/>
                      <a:pt x="975122" y="1831564"/>
                      <a:pt x="980124" y="1857657"/>
                    </a:cubicBezTo>
                    <a:cubicBezTo>
                      <a:pt x="987207" y="1894833"/>
                      <a:pt x="980788" y="1937150"/>
                      <a:pt x="984484" y="1976384"/>
                    </a:cubicBezTo>
                    <a:cubicBezTo>
                      <a:pt x="988781" y="2022576"/>
                      <a:pt x="988793" y="2074493"/>
                      <a:pt x="1007189" y="2110650"/>
                    </a:cubicBezTo>
                    <a:cubicBezTo>
                      <a:pt x="1023612" y="2142809"/>
                      <a:pt x="1034723" y="2173610"/>
                      <a:pt x="1039893" y="2211041"/>
                    </a:cubicBezTo>
                    <a:cubicBezTo>
                      <a:pt x="1043484" y="2237261"/>
                      <a:pt x="1057690" y="2260269"/>
                      <a:pt x="1059162" y="2286682"/>
                    </a:cubicBezTo>
                    <a:cubicBezTo>
                      <a:pt x="1061252" y="2321469"/>
                      <a:pt x="1060754" y="2355740"/>
                      <a:pt x="1070522" y="2388667"/>
                    </a:cubicBezTo>
                    <a:cubicBezTo>
                      <a:pt x="1080600" y="2422815"/>
                      <a:pt x="1085513" y="2459602"/>
                      <a:pt x="1093939" y="2494653"/>
                    </a:cubicBezTo>
                    <a:cubicBezTo>
                      <a:pt x="1098500" y="2513273"/>
                      <a:pt x="1106866" y="2529964"/>
                      <a:pt x="1112007" y="2548197"/>
                    </a:cubicBezTo>
                    <a:cubicBezTo>
                      <a:pt x="1121409" y="2581573"/>
                      <a:pt x="1130232" y="2615336"/>
                      <a:pt x="1138346" y="2649163"/>
                    </a:cubicBezTo>
                    <a:cubicBezTo>
                      <a:pt x="1146465" y="2682988"/>
                      <a:pt x="1157699" y="2716368"/>
                      <a:pt x="1160337" y="2751608"/>
                    </a:cubicBezTo>
                    <a:cubicBezTo>
                      <a:pt x="1164714" y="2811646"/>
                      <a:pt x="1159211" y="2873999"/>
                      <a:pt x="1165737" y="2933012"/>
                    </a:cubicBezTo>
                    <a:cubicBezTo>
                      <a:pt x="1172445" y="2992925"/>
                      <a:pt x="1185964" y="3051556"/>
                      <a:pt x="1202029" y="3107873"/>
                    </a:cubicBezTo>
                    <a:cubicBezTo>
                      <a:pt x="1214635" y="3152396"/>
                      <a:pt x="1227749" y="3194534"/>
                      <a:pt x="1225692" y="3244974"/>
                    </a:cubicBezTo>
                    <a:cubicBezTo>
                      <a:pt x="1224565" y="3273123"/>
                      <a:pt x="1231196" y="3305079"/>
                      <a:pt x="1243916" y="3326221"/>
                    </a:cubicBezTo>
                    <a:cubicBezTo>
                      <a:pt x="1271701" y="3372044"/>
                      <a:pt x="1285247" y="3423911"/>
                      <a:pt x="1293067" y="3480219"/>
                    </a:cubicBezTo>
                    <a:lnTo>
                      <a:pt x="1308071" y="3585182"/>
                    </a:lnTo>
                    <a:lnTo>
                      <a:pt x="1295962" y="3584708"/>
                    </a:lnTo>
                    <a:cubicBezTo>
                      <a:pt x="1237754" y="3586303"/>
                      <a:pt x="1180629" y="3594888"/>
                      <a:pt x="1118893" y="3568330"/>
                    </a:cubicBezTo>
                    <a:cubicBezTo>
                      <a:pt x="1113435" y="3565936"/>
                      <a:pt x="1102517" y="3567964"/>
                      <a:pt x="1094179" y="3567566"/>
                    </a:cubicBezTo>
                    <a:cubicBezTo>
                      <a:pt x="1027548" y="3564029"/>
                      <a:pt x="967064" y="3547281"/>
                      <a:pt x="922719" y="3516472"/>
                    </a:cubicBezTo>
                    <a:cubicBezTo>
                      <a:pt x="908178" y="3506414"/>
                      <a:pt x="892942" y="3497984"/>
                      <a:pt x="877028" y="3490955"/>
                    </a:cubicBezTo>
                    <a:lnTo>
                      <a:pt x="850533" y="3481837"/>
                    </a:lnTo>
                    <a:lnTo>
                      <a:pt x="852113" y="3461170"/>
                    </a:lnTo>
                    <a:cubicBezTo>
                      <a:pt x="854391" y="3434500"/>
                      <a:pt x="848474" y="3414331"/>
                      <a:pt x="831383" y="3399179"/>
                    </a:cubicBezTo>
                    <a:cubicBezTo>
                      <a:pt x="801767" y="3373388"/>
                      <a:pt x="773654" y="3344957"/>
                      <a:pt x="743141" y="3320580"/>
                    </a:cubicBezTo>
                    <a:cubicBezTo>
                      <a:pt x="722236" y="3303685"/>
                      <a:pt x="714543" y="3281842"/>
                      <a:pt x="713221" y="3251241"/>
                    </a:cubicBezTo>
                    <a:cubicBezTo>
                      <a:pt x="712555" y="3234106"/>
                      <a:pt x="704768" y="3217029"/>
                      <a:pt x="697098" y="3202528"/>
                    </a:cubicBezTo>
                    <a:cubicBezTo>
                      <a:pt x="687845" y="3184997"/>
                      <a:pt x="672212" y="3172554"/>
                      <a:pt x="664820" y="3154190"/>
                    </a:cubicBezTo>
                    <a:cubicBezTo>
                      <a:pt x="646169" y="3109209"/>
                      <a:pt x="616744" y="3087991"/>
                      <a:pt x="572501" y="3087312"/>
                    </a:cubicBezTo>
                    <a:cubicBezTo>
                      <a:pt x="533259" y="3086763"/>
                      <a:pt x="493731" y="3044085"/>
                      <a:pt x="497703" y="3005243"/>
                    </a:cubicBezTo>
                    <a:cubicBezTo>
                      <a:pt x="502030" y="2962279"/>
                      <a:pt x="490540" y="2928257"/>
                      <a:pt x="476984" y="2892751"/>
                    </a:cubicBezTo>
                    <a:cubicBezTo>
                      <a:pt x="469363" y="2872905"/>
                      <a:pt x="465404" y="2847135"/>
                      <a:pt x="468947" y="2824527"/>
                    </a:cubicBezTo>
                    <a:cubicBezTo>
                      <a:pt x="482188" y="2738605"/>
                      <a:pt x="520979" y="2665650"/>
                      <a:pt x="569138" y="2595026"/>
                    </a:cubicBezTo>
                    <a:cubicBezTo>
                      <a:pt x="600577" y="2548865"/>
                      <a:pt x="622260" y="2493483"/>
                      <a:pt x="645397" y="2440808"/>
                    </a:cubicBezTo>
                    <a:cubicBezTo>
                      <a:pt x="652529" y="2424387"/>
                      <a:pt x="655029" y="2401457"/>
                      <a:pt x="651820" y="2384384"/>
                    </a:cubicBezTo>
                    <a:cubicBezTo>
                      <a:pt x="640949" y="2324596"/>
                      <a:pt x="629163" y="2264805"/>
                      <a:pt x="612994" y="2207332"/>
                    </a:cubicBezTo>
                    <a:cubicBezTo>
                      <a:pt x="597678" y="2153787"/>
                      <a:pt x="601053" y="2099808"/>
                      <a:pt x="620894" y="2046679"/>
                    </a:cubicBezTo>
                    <a:cubicBezTo>
                      <a:pt x="635367" y="2007977"/>
                      <a:pt x="641110" y="1970814"/>
                      <a:pt x="644614" y="1931265"/>
                    </a:cubicBezTo>
                    <a:cubicBezTo>
                      <a:pt x="647465" y="1898285"/>
                      <a:pt x="653360" y="1862859"/>
                      <a:pt x="665994" y="1832337"/>
                    </a:cubicBezTo>
                    <a:cubicBezTo>
                      <a:pt x="683779" y="1789578"/>
                      <a:pt x="688928" y="1751381"/>
                      <a:pt x="678276" y="1709437"/>
                    </a:cubicBezTo>
                    <a:cubicBezTo>
                      <a:pt x="672576" y="1687079"/>
                      <a:pt x="673987" y="1660990"/>
                      <a:pt x="672955" y="1636123"/>
                    </a:cubicBezTo>
                    <a:cubicBezTo>
                      <a:pt x="671272" y="1597795"/>
                      <a:pt x="671867" y="1558758"/>
                      <a:pt x="668480" y="1520749"/>
                    </a:cubicBezTo>
                    <a:cubicBezTo>
                      <a:pt x="665050" y="1479903"/>
                      <a:pt x="655019" y="1440408"/>
                      <a:pt x="653920" y="1399437"/>
                    </a:cubicBezTo>
                    <a:cubicBezTo>
                      <a:pt x="652652" y="1355309"/>
                      <a:pt x="639893" y="1323154"/>
                      <a:pt x="612686" y="1296979"/>
                    </a:cubicBezTo>
                    <a:cubicBezTo>
                      <a:pt x="595576" y="1280408"/>
                      <a:pt x="578401" y="1259588"/>
                      <a:pt x="570220" y="1235618"/>
                    </a:cubicBezTo>
                    <a:cubicBezTo>
                      <a:pt x="553631" y="1186194"/>
                      <a:pt x="545669" y="1131821"/>
                      <a:pt x="529736" y="1081752"/>
                    </a:cubicBezTo>
                    <a:cubicBezTo>
                      <a:pt x="507466" y="1011390"/>
                      <a:pt x="481332" y="944631"/>
                      <a:pt x="414305" y="918292"/>
                    </a:cubicBezTo>
                    <a:cubicBezTo>
                      <a:pt x="377314" y="903769"/>
                      <a:pt x="368843" y="874065"/>
                      <a:pt x="373924" y="825689"/>
                    </a:cubicBezTo>
                    <a:cubicBezTo>
                      <a:pt x="375689" y="809590"/>
                      <a:pt x="376722" y="786203"/>
                      <a:pt x="368949" y="778726"/>
                    </a:cubicBezTo>
                    <a:cubicBezTo>
                      <a:pt x="345838" y="756354"/>
                      <a:pt x="349308" y="725824"/>
                      <a:pt x="347020" y="694643"/>
                    </a:cubicBezTo>
                    <a:cubicBezTo>
                      <a:pt x="345704" y="675894"/>
                      <a:pt x="339306" y="651346"/>
                      <a:pt x="327478" y="642898"/>
                    </a:cubicBezTo>
                    <a:cubicBezTo>
                      <a:pt x="279698" y="608395"/>
                      <a:pt x="263590" y="549247"/>
                      <a:pt x="243468" y="491960"/>
                    </a:cubicBezTo>
                    <a:cubicBezTo>
                      <a:pt x="237433" y="475142"/>
                      <a:pt x="230250" y="456843"/>
                      <a:pt x="218930" y="446010"/>
                    </a:cubicBezTo>
                    <a:cubicBezTo>
                      <a:pt x="194433" y="422927"/>
                      <a:pt x="180036" y="395344"/>
                      <a:pt x="180614" y="354892"/>
                    </a:cubicBezTo>
                    <a:cubicBezTo>
                      <a:pt x="180923" y="342010"/>
                      <a:pt x="176523" y="328798"/>
                      <a:pt x="171988" y="317521"/>
                    </a:cubicBezTo>
                    <a:cubicBezTo>
                      <a:pt x="162052" y="293291"/>
                      <a:pt x="148442" y="271315"/>
                      <a:pt x="139875" y="246378"/>
                    </a:cubicBezTo>
                    <a:cubicBezTo>
                      <a:pt x="117577" y="182780"/>
                      <a:pt x="95749" y="119890"/>
                      <a:pt x="51499" y="73211"/>
                    </a:cubicBezTo>
                    <a:cubicBezTo>
                      <a:pt x="40691" y="61834"/>
                      <a:pt x="29467" y="49763"/>
                      <a:pt x="19690" y="36621"/>
                    </a:cubicBez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0" name="Freeform: Shape 59">
                <a:extLst>
                  <a:ext uri="{FF2B5EF4-FFF2-40B4-BE49-F238E27FC236}">
                    <a16:creationId xmlns:a16="http://schemas.microsoft.com/office/drawing/2014/main" id="{A2432BD6-3DCC-4397-BD7F-3FE84F32100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748588" y="0"/>
                <a:ext cx="1339053" cy="6858000"/>
              </a:xfrm>
              <a:custGeom>
                <a:avLst/>
                <a:gdLst>
                  <a:gd name="connsiteX0" fmla="*/ 850532 w 1339053"/>
                  <a:gd name="connsiteY0" fmla="*/ 3481838 h 6858000"/>
                  <a:gd name="connsiteX1" fmla="*/ 877027 w 1339053"/>
                  <a:gd name="connsiteY1" fmla="*/ 3490955 h 6858000"/>
                  <a:gd name="connsiteX2" fmla="*/ 922718 w 1339053"/>
                  <a:gd name="connsiteY2" fmla="*/ 3516472 h 6858000"/>
                  <a:gd name="connsiteX3" fmla="*/ 1094179 w 1339053"/>
                  <a:gd name="connsiteY3" fmla="*/ 3567567 h 6858000"/>
                  <a:gd name="connsiteX4" fmla="*/ 1118891 w 1339053"/>
                  <a:gd name="connsiteY4" fmla="*/ 3568331 h 6858000"/>
                  <a:gd name="connsiteX5" fmla="*/ 1295961 w 1339053"/>
                  <a:gd name="connsiteY5" fmla="*/ 3584709 h 6858000"/>
                  <a:gd name="connsiteX6" fmla="*/ 1308070 w 1339053"/>
                  <a:gd name="connsiteY6" fmla="*/ 3585183 h 6858000"/>
                  <a:gd name="connsiteX7" fmla="*/ 1325263 w 1339053"/>
                  <a:gd name="connsiteY7" fmla="*/ 3705453 h 6858000"/>
                  <a:gd name="connsiteX8" fmla="*/ 1334107 w 1339053"/>
                  <a:gd name="connsiteY8" fmla="*/ 3772268 h 6858000"/>
                  <a:gd name="connsiteX9" fmla="*/ 1338203 w 1339053"/>
                  <a:gd name="connsiteY9" fmla="*/ 3831076 h 6858000"/>
                  <a:gd name="connsiteX10" fmla="*/ 1338805 w 1339053"/>
                  <a:gd name="connsiteY10" fmla="*/ 3839709 h 6858000"/>
                  <a:gd name="connsiteX11" fmla="*/ 1335635 w 1339053"/>
                  <a:gd name="connsiteY11" fmla="*/ 4118635 h 6858000"/>
                  <a:gd name="connsiteX12" fmla="*/ 1337171 w 1339053"/>
                  <a:gd name="connsiteY12" fmla="*/ 4209403 h 6858000"/>
                  <a:gd name="connsiteX13" fmla="*/ 1325840 w 1339053"/>
                  <a:gd name="connsiteY13" fmla="*/ 4309174 h 6858000"/>
                  <a:gd name="connsiteX14" fmla="*/ 1321122 w 1339053"/>
                  <a:gd name="connsiteY14" fmla="*/ 4473630 h 6858000"/>
                  <a:gd name="connsiteX15" fmla="*/ 1302196 w 1339053"/>
                  <a:gd name="connsiteY15" fmla="*/ 4791709 h 6858000"/>
                  <a:gd name="connsiteX16" fmla="*/ 1293239 w 1339053"/>
                  <a:gd name="connsiteY16" fmla="*/ 4860048 h 6858000"/>
                  <a:gd name="connsiteX17" fmla="*/ 1288829 w 1339053"/>
                  <a:gd name="connsiteY17" fmla="*/ 5039837 h 6858000"/>
                  <a:gd name="connsiteX18" fmla="*/ 1289584 w 1339053"/>
                  <a:gd name="connsiteY18" fmla="*/ 5148703 h 6858000"/>
                  <a:gd name="connsiteX19" fmla="*/ 1282205 w 1339053"/>
                  <a:gd name="connsiteY19" fmla="*/ 5236435 h 6858000"/>
                  <a:gd name="connsiteX20" fmla="*/ 1268145 w 1339053"/>
                  <a:gd name="connsiteY20" fmla="*/ 5311662 h 6858000"/>
                  <a:gd name="connsiteX21" fmla="*/ 1250547 w 1339053"/>
                  <a:gd name="connsiteY21" fmla="*/ 5515595 h 6858000"/>
                  <a:gd name="connsiteX22" fmla="*/ 1243323 w 1339053"/>
                  <a:gd name="connsiteY22" fmla="*/ 5596885 h 6858000"/>
                  <a:gd name="connsiteX23" fmla="*/ 1238303 w 1339053"/>
                  <a:gd name="connsiteY23" fmla="*/ 5812036 h 6858000"/>
                  <a:gd name="connsiteX24" fmla="*/ 1223551 w 1339053"/>
                  <a:gd name="connsiteY24" fmla="*/ 5991171 h 6858000"/>
                  <a:gd name="connsiteX25" fmla="*/ 1219699 w 1339053"/>
                  <a:gd name="connsiteY25" fmla="*/ 6066726 h 6858000"/>
                  <a:gd name="connsiteX26" fmla="*/ 1199935 w 1339053"/>
                  <a:gd name="connsiteY26" fmla="*/ 6236130 h 6858000"/>
                  <a:gd name="connsiteX27" fmla="*/ 1192857 w 1339053"/>
                  <a:gd name="connsiteY27" fmla="*/ 6333267 h 6858000"/>
                  <a:gd name="connsiteX28" fmla="*/ 1148174 w 1339053"/>
                  <a:gd name="connsiteY28" fmla="*/ 6561849 h 6858000"/>
                  <a:gd name="connsiteX29" fmla="*/ 1100424 w 1339053"/>
                  <a:gd name="connsiteY29" fmla="*/ 6797385 h 6858000"/>
                  <a:gd name="connsiteX30" fmla="*/ 1085621 w 1339053"/>
                  <a:gd name="connsiteY30" fmla="*/ 6858000 h 6858000"/>
                  <a:gd name="connsiteX31" fmla="*/ 932341 w 1339053"/>
                  <a:gd name="connsiteY31" fmla="*/ 6858000 h 6858000"/>
                  <a:gd name="connsiteX32" fmla="*/ 944496 w 1339053"/>
                  <a:gd name="connsiteY32" fmla="*/ 6829656 h 6858000"/>
                  <a:gd name="connsiteX33" fmla="*/ 913239 w 1339053"/>
                  <a:gd name="connsiteY33" fmla="*/ 6720119 h 6858000"/>
                  <a:gd name="connsiteX34" fmla="*/ 870682 w 1339053"/>
                  <a:gd name="connsiteY34" fmla="*/ 6655346 h 6858000"/>
                  <a:gd name="connsiteX35" fmla="*/ 846442 w 1339053"/>
                  <a:gd name="connsiteY35" fmla="*/ 6498594 h 6858000"/>
                  <a:gd name="connsiteX36" fmla="*/ 881150 w 1339053"/>
                  <a:gd name="connsiteY36" fmla="*/ 6473756 h 6858000"/>
                  <a:gd name="connsiteX37" fmla="*/ 922470 w 1339053"/>
                  <a:gd name="connsiteY37" fmla="*/ 6377035 h 6858000"/>
                  <a:gd name="connsiteX38" fmla="*/ 955039 w 1339053"/>
                  <a:gd name="connsiteY38" fmla="*/ 6268585 h 6858000"/>
                  <a:gd name="connsiteX39" fmla="*/ 1024350 w 1339053"/>
                  <a:gd name="connsiteY39" fmla="*/ 6083443 h 6858000"/>
                  <a:gd name="connsiteX40" fmla="*/ 999696 w 1339053"/>
                  <a:gd name="connsiteY40" fmla="*/ 5938416 h 6858000"/>
                  <a:gd name="connsiteX41" fmla="*/ 988342 w 1339053"/>
                  <a:gd name="connsiteY41" fmla="*/ 5882426 h 6858000"/>
                  <a:gd name="connsiteX42" fmla="*/ 985444 w 1339053"/>
                  <a:gd name="connsiteY42" fmla="*/ 5832438 h 6858000"/>
                  <a:gd name="connsiteX43" fmla="*/ 992016 w 1339053"/>
                  <a:gd name="connsiteY43" fmla="*/ 5777751 h 6858000"/>
                  <a:gd name="connsiteX44" fmla="*/ 995028 w 1339053"/>
                  <a:gd name="connsiteY44" fmla="*/ 5641832 h 6858000"/>
                  <a:gd name="connsiteX45" fmla="*/ 981247 w 1339053"/>
                  <a:gd name="connsiteY45" fmla="*/ 5562522 h 6858000"/>
                  <a:gd name="connsiteX46" fmla="*/ 995131 w 1339053"/>
                  <a:gd name="connsiteY46" fmla="*/ 5398075 h 6858000"/>
                  <a:gd name="connsiteX47" fmla="*/ 997379 w 1339053"/>
                  <a:gd name="connsiteY47" fmla="*/ 5283928 h 6858000"/>
                  <a:gd name="connsiteX48" fmla="*/ 979617 w 1339053"/>
                  <a:gd name="connsiteY48" fmla="*/ 5157396 h 6858000"/>
                  <a:gd name="connsiteX49" fmla="*/ 976441 w 1339053"/>
                  <a:gd name="connsiteY49" fmla="*/ 5139485 h 6858000"/>
                  <a:gd name="connsiteX50" fmla="*/ 953793 w 1339053"/>
                  <a:gd name="connsiteY50" fmla="*/ 5091862 h 6858000"/>
                  <a:gd name="connsiteX51" fmla="*/ 853056 w 1339053"/>
                  <a:gd name="connsiteY51" fmla="*/ 5001787 h 6858000"/>
                  <a:gd name="connsiteX52" fmla="*/ 833979 w 1339053"/>
                  <a:gd name="connsiteY52" fmla="*/ 4978966 h 6858000"/>
                  <a:gd name="connsiteX53" fmla="*/ 796995 w 1339053"/>
                  <a:gd name="connsiteY53" fmla="*/ 4813768 h 6858000"/>
                  <a:gd name="connsiteX54" fmla="*/ 820590 w 1339053"/>
                  <a:gd name="connsiteY54" fmla="*/ 4764057 h 6858000"/>
                  <a:gd name="connsiteX55" fmla="*/ 864688 w 1339053"/>
                  <a:gd name="connsiteY55" fmla="*/ 4714752 h 6858000"/>
                  <a:gd name="connsiteX56" fmla="*/ 910485 w 1339053"/>
                  <a:gd name="connsiteY56" fmla="*/ 4590911 h 6858000"/>
                  <a:gd name="connsiteX57" fmla="*/ 911445 w 1339053"/>
                  <a:gd name="connsiteY57" fmla="*/ 4539571 h 6858000"/>
                  <a:gd name="connsiteX58" fmla="*/ 900285 w 1339053"/>
                  <a:gd name="connsiteY58" fmla="*/ 4445837 h 6858000"/>
                  <a:gd name="connsiteX59" fmla="*/ 863237 w 1339053"/>
                  <a:gd name="connsiteY59" fmla="*/ 4364703 h 6858000"/>
                  <a:gd name="connsiteX60" fmla="*/ 798070 w 1339053"/>
                  <a:gd name="connsiteY60" fmla="*/ 4243284 h 6858000"/>
                  <a:gd name="connsiteX61" fmla="*/ 817097 w 1339053"/>
                  <a:gd name="connsiteY61" fmla="*/ 4054750 h 6858000"/>
                  <a:gd name="connsiteX62" fmla="*/ 826251 w 1339053"/>
                  <a:gd name="connsiteY62" fmla="*/ 3982801 h 6858000"/>
                  <a:gd name="connsiteX63" fmla="*/ 836848 w 1339053"/>
                  <a:gd name="connsiteY63" fmla="*/ 3784939 h 6858000"/>
                  <a:gd name="connsiteX64" fmla="*/ 841285 w 1339053"/>
                  <a:gd name="connsiteY64" fmla="*/ 3766755 h 6858000"/>
                  <a:gd name="connsiteX65" fmla="*/ 841284 w 1339053"/>
                  <a:gd name="connsiteY65" fmla="*/ 3766755 h 6858000"/>
                  <a:gd name="connsiteX66" fmla="*/ 852925 w 1339053"/>
                  <a:gd name="connsiteY66" fmla="*/ 3719034 h 6858000"/>
                  <a:gd name="connsiteX67" fmla="*/ 857932 w 1339053"/>
                  <a:gd name="connsiteY67" fmla="*/ 3696880 h 6858000"/>
                  <a:gd name="connsiteX68" fmla="*/ 853534 w 1339053"/>
                  <a:gd name="connsiteY68" fmla="*/ 3507036 h 6858000"/>
                  <a:gd name="connsiteX69" fmla="*/ 850226 w 1339053"/>
                  <a:gd name="connsiteY69" fmla="*/ 3485839 h 6858000"/>
                  <a:gd name="connsiteX70" fmla="*/ 0 w 1339053"/>
                  <a:gd name="connsiteY70" fmla="*/ 0 h 6858000"/>
                  <a:gd name="connsiteX71" fmla="*/ 455609 w 1339053"/>
                  <a:gd name="connsiteY71" fmla="*/ 0 h 6858000"/>
                  <a:gd name="connsiteX72" fmla="*/ 459171 w 1339053"/>
                  <a:gd name="connsiteY72" fmla="*/ 72395 h 6858000"/>
                  <a:gd name="connsiteX73" fmla="*/ 460041 w 1339053"/>
                  <a:gd name="connsiteY73" fmla="*/ 131917 h 6858000"/>
                  <a:gd name="connsiteX74" fmla="*/ 504421 w 1339053"/>
                  <a:gd name="connsiteY74" fmla="*/ 389691 h 6858000"/>
                  <a:gd name="connsiteX75" fmla="*/ 582097 w 1339053"/>
                  <a:gd name="connsiteY75" fmla="*/ 634609 h 6858000"/>
                  <a:gd name="connsiteX76" fmla="*/ 702468 w 1339053"/>
                  <a:gd name="connsiteY76" fmla="*/ 834019 h 6858000"/>
                  <a:gd name="connsiteX77" fmla="*/ 729203 w 1339053"/>
                  <a:gd name="connsiteY77" fmla="*/ 887701 h 6858000"/>
                  <a:gd name="connsiteX78" fmla="*/ 743787 w 1339053"/>
                  <a:gd name="connsiteY78" fmla="*/ 1016355 h 6858000"/>
                  <a:gd name="connsiteX79" fmla="*/ 750083 w 1339053"/>
                  <a:gd name="connsiteY79" fmla="*/ 1128060 h 6858000"/>
                  <a:gd name="connsiteX80" fmla="*/ 768866 w 1339053"/>
                  <a:gd name="connsiteY80" fmla="*/ 1213431 h 6858000"/>
                  <a:gd name="connsiteX81" fmla="*/ 787802 w 1339053"/>
                  <a:gd name="connsiteY81" fmla="*/ 1286432 h 6858000"/>
                  <a:gd name="connsiteX82" fmla="*/ 842837 w 1339053"/>
                  <a:gd name="connsiteY82" fmla="*/ 1455511 h 6858000"/>
                  <a:gd name="connsiteX83" fmla="*/ 877988 w 1339053"/>
                  <a:gd name="connsiteY83" fmla="*/ 1634814 h 6858000"/>
                  <a:gd name="connsiteX84" fmla="*/ 941063 w 1339053"/>
                  <a:gd name="connsiteY84" fmla="*/ 1789731 h 6858000"/>
                  <a:gd name="connsiteX85" fmla="*/ 980124 w 1339053"/>
                  <a:gd name="connsiteY85" fmla="*/ 1857657 h 6858000"/>
                  <a:gd name="connsiteX86" fmla="*/ 984484 w 1339053"/>
                  <a:gd name="connsiteY86" fmla="*/ 1976384 h 6858000"/>
                  <a:gd name="connsiteX87" fmla="*/ 1007189 w 1339053"/>
                  <a:gd name="connsiteY87" fmla="*/ 2110650 h 6858000"/>
                  <a:gd name="connsiteX88" fmla="*/ 1039893 w 1339053"/>
                  <a:gd name="connsiteY88" fmla="*/ 2211041 h 6858000"/>
                  <a:gd name="connsiteX89" fmla="*/ 1059162 w 1339053"/>
                  <a:gd name="connsiteY89" fmla="*/ 2286682 h 6858000"/>
                  <a:gd name="connsiteX90" fmla="*/ 1070522 w 1339053"/>
                  <a:gd name="connsiteY90" fmla="*/ 2388667 h 6858000"/>
                  <a:gd name="connsiteX91" fmla="*/ 1093939 w 1339053"/>
                  <a:gd name="connsiteY91" fmla="*/ 2494653 h 6858000"/>
                  <a:gd name="connsiteX92" fmla="*/ 1112007 w 1339053"/>
                  <a:gd name="connsiteY92" fmla="*/ 2548197 h 6858000"/>
                  <a:gd name="connsiteX93" fmla="*/ 1138346 w 1339053"/>
                  <a:gd name="connsiteY93" fmla="*/ 2649163 h 6858000"/>
                  <a:gd name="connsiteX94" fmla="*/ 1160337 w 1339053"/>
                  <a:gd name="connsiteY94" fmla="*/ 2751608 h 6858000"/>
                  <a:gd name="connsiteX95" fmla="*/ 1165737 w 1339053"/>
                  <a:gd name="connsiteY95" fmla="*/ 2933012 h 6858000"/>
                  <a:gd name="connsiteX96" fmla="*/ 1202029 w 1339053"/>
                  <a:gd name="connsiteY96" fmla="*/ 3107873 h 6858000"/>
                  <a:gd name="connsiteX97" fmla="*/ 1225692 w 1339053"/>
                  <a:gd name="connsiteY97" fmla="*/ 3244974 h 6858000"/>
                  <a:gd name="connsiteX98" fmla="*/ 1243916 w 1339053"/>
                  <a:gd name="connsiteY98" fmla="*/ 3326221 h 6858000"/>
                  <a:gd name="connsiteX99" fmla="*/ 1293067 w 1339053"/>
                  <a:gd name="connsiteY99" fmla="*/ 3480219 h 6858000"/>
                  <a:gd name="connsiteX100" fmla="*/ 1308071 w 1339053"/>
                  <a:gd name="connsiteY100" fmla="*/ 3585182 h 6858000"/>
                  <a:gd name="connsiteX101" fmla="*/ 1295962 w 1339053"/>
                  <a:gd name="connsiteY101" fmla="*/ 3584708 h 6858000"/>
                  <a:gd name="connsiteX102" fmla="*/ 1118893 w 1339053"/>
                  <a:gd name="connsiteY102" fmla="*/ 3568330 h 6858000"/>
                  <a:gd name="connsiteX103" fmla="*/ 1094179 w 1339053"/>
                  <a:gd name="connsiteY103" fmla="*/ 3567566 h 6858000"/>
                  <a:gd name="connsiteX104" fmla="*/ 922719 w 1339053"/>
                  <a:gd name="connsiteY104" fmla="*/ 3516472 h 6858000"/>
                  <a:gd name="connsiteX105" fmla="*/ 877028 w 1339053"/>
                  <a:gd name="connsiteY105" fmla="*/ 3490955 h 6858000"/>
                  <a:gd name="connsiteX106" fmla="*/ 850533 w 1339053"/>
                  <a:gd name="connsiteY106" fmla="*/ 3481837 h 6858000"/>
                  <a:gd name="connsiteX107" fmla="*/ 852113 w 1339053"/>
                  <a:gd name="connsiteY107" fmla="*/ 3461170 h 6858000"/>
                  <a:gd name="connsiteX108" fmla="*/ 831383 w 1339053"/>
                  <a:gd name="connsiteY108" fmla="*/ 3399179 h 6858000"/>
                  <a:gd name="connsiteX109" fmla="*/ 743141 w 1339053"/>
                  <a:gd name="connsiteY109" fmla="*/ 3320580 h 6858000"/>
                  <a:gd name="connsiteX110" fmla="*/ 713221 w 1339053"/>
                  <a:gd name="connsiteY110" fmla="*/ 3251241 h 6858000"/>
                  <a:gd name="connsiteX111" fmla="*/ 697098 w 1339053"/>
                  <a:gd name="connsiteY111" fmla="*/ 3202528 h 6858000"/>
                  <a:gd name="connsiteX112" fmla="*/ 664820 w 1339053"/>
                  <a:gd name="connsiteY112" fmla="*/ 3154190 h 6858000"/>
                  <a:gd name="connsiteX113" fmla="*/ 572501 w 1339053"/>
                  <a:gd name="connsiteY113" fmla="*/ 3087312 h 6858000"/>
                  <a:gd name="connsiteX114" fmla="*/ 497703 w 1339053"/>
                  <a:gd name="connsiteY114" fmla="*/ 3005243 h 6858000"/>
                  <a:gd name="connsiteX115" fmla="*/ 476984 w 1339053"/>
                  <a:gd name="connsiteY115" fmla="*/ 2892751 h 6858000"/>
                  <a:gd name="connsiteX116" fmla="*/ 468947 w 1339053"/>
                  <a:gd name="connsiteY116" fmla="*/ 2824527 h 6858000"/>
                  <a:gd name="connsiteX117" fmla="*/ 569138 w 1339053"/>
                  <a:gd name="connsiteY117" fmla="*/ 2595026 h 6858000"/>
                  <a:gd name="connsiteX118" fmla="*/ 645397 w 1339053"/>
                  <a:gd name="connsiteY118" fmla="*/ 2440808 h 6858000"/>
                  <a:gd name="connsiteX119" fmla="*/ 651820 w 1339053"/>
                  <a:gd name="connsiteY119" fmla="*/ 2384384 h 6858000"/>
                  <a:gd name="connsiteX120" fmla="*/ 612994 w 1339053"/>
                  <a:gd name="connsiteY120" fmla="*/ 2207332 h 6858000"/>
                  <a:gd name="connsiteX121" fmla="*/ 620894 w 1339053"/>
                  <a:gd name="connsiteY121" fmla="*/ 2046679 h 6858000"/>
                  <a:gd name="connsiteX122" fmla="*/ 644614 w 1339053"/>
                  <a:gd name="connsiteY122" fmla="*/ 1931265 h 6858000"/>
                  <a:gd name="connsiteX123" fmla="*/ 665994 w 1339053"/>
                  <a:gd name="connsiteY123" fmla="*/ 1832337 h 6858000"/>
                  <a:gd name="connsiteX124" fmla="*/ 678276 w 1339053"/>
                  <a:gd name="connsiteY124" fmla="*/ 1709437 h 6858000"/>
                  <a:gd name="connsiteX125" fmla="*/ 672955 w 1339053"/>
                  <a:gd name="connsiteY125" fmla="*/ 1636123 h 6858000"/>
                  <a:gd name="connsiteX126" fmla="*/ 668480 w 1339053"/>
                  <a:gd name="connsiteY126" fmla="*/ 1520749 h 6858000"/>
                  <a:gd name="connsiteX127" fmla="*/ 653920 w 1339053"/>
                  <a:gd name="connsiteY127" fmla="*/ 1399437 h 6858000"/>
                  <a:gd name="connsiteX128" fmla="*/ 612686 w 1339053"/>
                  <a:gd name="connsiteY128" fmla="*/ 1296979 h 6858000"/>
                  <a:gd name="connsiteX129" fmla="*/ 570220 w 1339053"/>
                  <a:gd name="connsiteY129" fmla="*/ 1235618 h 6858000"/>
                  <a:gd name="connsiteX130" fmla="*/ 529736 w 1339053"/>
                  <a:gd name="connsiteY130" fmla="*/ 1081752 h 6858000"/>
                  <a:gd name="connsiteX131" fmla="*/ 414305 w 1339053"/>
                  <a:gd name="connsiteY131" fmla="*/ 918292 h 6858000"/>
                  <a:gd name="connsiteX132" fmla="*/ 373924 w 1339053"/>
                  <a:gd name="connsiteY132" fmla="*/ 825689 h 6858000"/>
                  <a:gd name="connsiteX133" fmla="*/ 368949 w 1339053"/>
                  <a:gd name="connsiteY133" fmla="*/ 778726 h 6858000"/>
                  <a:gd name="connsiteX134" fmla="*/ 347020 w 1339053"/>
                  <a:gd name="connsiteY134" fmla="*/ 694643 h 6858000"/>
                  <a:gd name="connsiteX135" fmla="*/ 327478 w 1339053"/>
                  <a:gd name="connsiteY135" fmla="*/ 642898 h 6858000"/>
                  <a:gd name="connsiteX136" fmla="*/ 243468 w 1339053"/>
                  <a:gd name="connsiteY136" fmla="*/ 491960 h 6858000"/>
                  <a:gd name="connsiteX137" fmla="*/ 218930 w 1339053"/>
                  <a:gd name="connsiteY137" fmla="*/ 446010 h 6858000"/>
                  <a:gd name="connsiteX138" fmla="*/ 180614 w 1339053"/>
                  <a:gd name="connsiteY138" fmla="*/ 354892 h 6858000"/>
                  <a:gd name="connsiteX139" fmla="*/ 171988 w 1339053"/>
                  <a:gd name="connsiteY139" fmla="*/ 317521 h 6858000"/>
                  <a:gd name="connsiteX140" fmla="*/ 139875 w 1339053"/>
                  <a:gd name="connsiteY140" fmla="*/ 246378 h 6858000"/>
                  <a:gd name="connsiteX141" fmla="*/ 51499 w 1339053"/>
                  <a:gd name="connsiteY141" fmla="*/ 73211 h 6858000"/>
                  <a:gd name="connsiteX142" fmla="*/ 19690 w 1339053"/>
                  <a:gd name="connsiteY142" fmla="*/ 3662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1339053" h="6858000">
                    <a:moveTo>
                      <a:pt x="850532" y="3481838"/>
                    </a:moveTo>
                    <a:lnTo>
                      <a:pt x="877027" y="3490955"/>
                    </a:lnTo>
                    <a:cubicBezTo>
                      <a:pt x="892941" y="3497986"/>
                      <a:pt x="908176" y="3506416"/>
                      <a:pt x="922718" y="3516472"/>
                    </a:cubicBezTo>
                    <a:cubicBezTo>
                      <a:pt x="967062" y="3547282"/>
                      <a:pt x="1027547" y="3564030"/>
                      <a:pt x="1094179" y="3567567"/>
                    </a:cubicBezTo>
                    <a:cubicBezTo>
                      <a:pt x="1102515" y="3567965"/>
                      <a:pt x="1113434" y="3565936"/>
                      <a:pt x="1118891" y="3568331"/>
                    </a:cubicBezTo>
                    <a:cubicBezTo>
                      <a:pt x="1180628" y="3594888"/>
                      <a:pt x="1237753" y="3586304"/>
                      <a:pt x="1295961" y="3584709"/>
                    </a:cubicBezTo>
                    <a:lnTo>
                      <a:pt x="1308070" y="3585183"/>
                    </a:lnTo>
                    <a:lnTo>
                      <a:pt x="1325263" y="3705453"/>
                    </a:lnTo>
                    <a:cubicBezTo>
                      <a:pt x="1328254" y="3727679"/>
                      <a:pt x="1331526" y="3749922"/>
                      <a:pt x="1334107" y="3772268"/>
                    </a:cubicBezTo>
                    <a:lnTo>
                      <a:pt x="1338203" y="3831076"/>
                    </a:lnTo>
                    <a:lnTo>
                      <a:pt x="1338805" y="3839709"/>
                    </a:lnTo>
                    <a:cubicBezTo>
                      <a:pt x="1339996" y="3932341"/>
                      <a:pt x="1336568" y="4025809"/>
                      <a:pt x="1335635" y="4118635"/>
                    </a:cubicBezTo>
                    <a:cubicBezTo>
                      <a:pt x="1335202" y="4148976"/>
                      <a:pt x="1338805" y="4178868"/>
                      <a:pt x="1337171" y="4209403"/>
                    </a:cubicBezTo>
                    <a:cubicBezTo>
                      <a:pt x="1335445" y="4242449"/>
                      <a:pt x="1327565" y="4276129"/>
                      <a:pt x="1325840" y="4309174"/>
                    </a:cubicBezTo>
                    <a:cubicBezTo>
                      <a:pt x="1322853" y="4364122"/>
                      <a:pt x="1323899" y="4418621"/>
                      <a:pt x="1321122" y="4473630"/>
                    </a:cubicBezTo>
                    <a:cubicBezTo>
                      <a:pt x="1315632" y="4579723"/>
                      <a:pt x="1309019" y="4685750"/>
                      <a:pt x="1302196" y="4791709"/>
                    </a:cubicBezTo>
                    <a:cubicBezTo>
                      <a:pt x="1300696" y="4814383"/>
                      <a:pt x="1294244" y="4837504"/>
                      <a:pt x="1293239" y="4860048"/>
                    </a:cubicBezTo>
                    <a:cubicBezTo>
                      <a:pt x="1290785" y="4919957"/>
                      <a:pt x="1289660" y="4979994"/>
                      <a:pt x="1288829" y="5039837"/>
                    </a:cubicBezTo>
                    <a:cubicBezTo>
                      <a:pt x="1288401" y="5076103"/>
                      <a:pt x="1290512" y="5112310"/>
                      <a:pt x="1289584" y="5148703"/>
                    </a:cubicBezTo>
                    <a:cubicBezTo>
                      <a:pt x="1288845" y="5177820"/>
                      <a:pt x="1286193" y="5207193"/>
                      <a:pt x="1282205" y="5236435"/>
                    </a:cubicBezTo>
                    <a:cubicBezTo>
                      <a:pt x="1278784" y="5261619"/>
                      <a:pt x="1270649" y="5286477"/>
                      <a:pt x="1268145" y="5311662"/>
                    </a:cubicBezTo>
                    <a:cubicBezTo>
                      <a:pt x="1261308" y="5379812"/>
                      <a:pt x="1256387" y="5447703"/>
                      <a:pt x="1250547" y="5515595"/>
                    </a:cubicBezTo>
                    <a:cubicBezTo>
                      <a:pt x="1248113" y="5542776"/>
                      <a:pt x="1244054" y="5570023"/>
                      <a:pt x="1243323" y="5596885"/>
                    </a:cubicBezTo>
                    <a:cubicBezTo>
                      <a:pt x="1241082" y="5668709"/>
                      <a:pt x="1241668" y="5740276"/>
                      <a:pt x="1238303" y="5812036"/>
                    </a:cubicBezTo>
                    <a:cubicBezTo>
                      <a:pt x="1235508" y="5871554"/>
                      <a:pt x="1228259" y="5931392"/>
                      <a:pt x="1223551" y="5991171"/>
                    </a:cubicBezTo>
                    <a:cubicBezTo>
                      <a:pt x="1221675" y="6016549"/>
                      <a:pt x="1222415" y="6041609"/>
                      <a:pt x="1219699" y="6066726"/>
                    </a:cubicBezTo>
                    <a:cubicBezTo>
                      <a:pt x="1213776" y="6123024"/>
                      <a:pt x="1205938" y="6179576"/>
                      <a:pt x="1199935" y="6236130"/>
                    </a:cubicBezTo>
                    <a:cubicBezTo>
                      <a:pt x="1196614" y="6268403"/>
                      <a:pt x="1198425" y="6301127"/>
                      <a:pt x="1192857" y="6333267"/>
                    </a:cubicBezTo>
                    <a:cubicBezTo>
                      <a:pt x="1179603" y="6409590"/>
                      <a:pt x="1163470" y="6485591"/>
                      <a:pt x="1148174" y="6561849"/>
                    </a:cubicBezTo>
                    <a:cubicBezTo>
                      <a:pt x="1132370" y="6640486"/>
                      <a:pt x="1117066" y="6719000"/>
                      <a:pt x="1100424" y="6797385"/>
                    </a:cubicBezTo>
                    <a:lnTo>
                      <a:pt x="1085621" y="6858000"/>
                    </a:lnTo>
                    <a:lnTo>
                      <a:pt x="932341" y="6858000"/>
                    </a:lnTo>
                    <a:lnTo>
                      <a:pt x="944496" y="6829656"/>
                    </a:lnTo>
                    <a:cubicBezTo>
                      <a:pt x="964836" y="6776399"/>
                      <a:pt x="953622" y="6744439"/>
                      <a:pt x="913239" y="6720119"/>
                    </a:cubicBezTo>
                    <a:cubicBezTo>
                      <a:pt x="890880" y="6706443"/>
                      <a:pt x="866986" y="6690318"/>
                      <a:pt x="870682" y="6655346"/>
                    </a:cubicBezTo>
                    <a:cubicBezTo>
                      <a:pt x="876846" y="6598274"/>
                      <a:pt x="889503" y="6540954"/>
                      <a:pt x="846442" y="6498594"/>
                    </a:cubicBezTo>
                    <a:cubicBezTo>
                      <a:pt x="862273" y="6487399"/>
                      <a:pt x="871751" y="6480449"/>
                      <a:pt x="881150" y="6473756"/>
                    </a:cubicBezTo>
                    <a:cubicBezTo>
                      <a:pt x="907245" y="6455292"/>
                      <a:pt x="930705" y="6407516"/>
                      <a:pt x="922470" y="6377035"/>
                    </a:cubicBezTo>
                    <a:cubicBezTo>
                      <a:pt x="910652" y="6332192"/>
                      <a:pt x="925705" y="6299028"/>
                      <a:pt x="955039" y="6268585"/>
                    </a:cubicBezTo>
                    <a:cubicBezTo>
                      <a:pt x="1003777" y="6217606"/>
                      <a:pt x="1017630" y="6148240"/>
                      <a:pt x="1024350" y="6083443"/>
                    </a:cubicBezTo>
                    <a:cubicBezTo>
                      <a:pt x="1029590" y="6034553"/>
                      <a:pt x="1028255" y="5980246"/>
                      <a:pt x="999696" y="5938416"/>
                    </a:cubicBezTo>
                    <a:cubicBezTo>
                      <a:pt x="990505" y="5925141"/>
                      <a:pt x="991039" y="5901884"/>
                      <a:pt x="988342" y="5882426"/>
                    </a:cubicBezTo>
                    <a:cubicBezTo>
                      <a:pt x="986229" y="5866254"/>
                      <a:pt x="984774" y="5849442"/>
                      <a:pt x="985444" y="5832438"/>
                    </a:cubicBezTo>
                    <a:cubicBezTo>
                      <a:pt x="986010" y="5814273"/>
                      <a:pt x="985042" y="5793656"/>
                      <a:pt x="992016" y="5777751"/>
                    </a:cubicBezTo>
                    <a:cubicBezTo>
                      <a:pt x="1012886" y="5729456"/>
                      <a:pt x="1014467" y="5686488"/>
                      <a:pt x="995028" y="5641832"/>
                    </a:cubicBezTo>
                    <a:cubicBezTo>
                      <a:pt x="984984" y="5618696"/>
                      <a:pt x="974301" y="5585771"/>
                      <a:pt x="981247" y="5562522"/>
                    </a:cubicBezTo>
                    <a:cubicBezTo>
                      <a:pt x="998041" y="5505913"/>
                      <a:pt x="997454" y="5454379"/>
                      <a:pt x="995131" y="5398075"/>
                    </a:cubicBezTo>
                    <a:cubicBezTo>
                      <a:pt x="993724" y="5361807"/>
                      <a:pt x="997229" y="5322258"/>
                      <a:pt x="997379" y="5283928"/>
                    </a:cubicBezTo>
                    <a:cubicBezTo>
                      <a:pt x="997473" y="5239095"/>
                      <a:pt x="1006631" y="5193105"/>
                      <a:pt x="979617" y="5157396"/>
                    </a:cubicBezTo>
                    <a:cubicBezTo>
                      <a:pt x="976728" y="5153402"/>
                      <a:pt x="978724" y="5144705"/>
                      <a:pt x="976441" y="5139485"/>
                    </a:cubicBezTo>
                    <a:cubicBezTo>
                      <a:pt x="969619" y="5122991"/>
                      <a:pt x="964828" y="5102888"/>
                      <a:pt x="953793" y="5091862"/>
                    </a:cubicBezTo>
                    <a:cubicBezTo>
                      <a:pt x="921506" y="5059884"/>
                      <a:pt x="886609" y="5031900"/>
                      <a:pt x="853056" y="5001787"/>
                    </a:cubicBezTo>
                    <a:cubicBezTo>
                      <a:pt x="845882" y="4995337"/>
                      <a:pt x="836325" y="4988437"/>
                      <a:pt x="833979" y="4978966"/>
                    </a:cubicBezTo>
                    <a:cubicBezTo>
                      <a:pt x="820602" y="4924328"/>
                      <a:pt x="808509" y="4869239"/>
                      <a:pt x="796995" y="4813768"/>
                    </a:cubicBezTo>
                    <a:cubicBezTo>
                      <a:pt x="792418" y="4791474"/>
                      <a:pt x="803209" y="4777314"/>
                      <a:pt x="820590" y="4764057"/>
                    </a:cubicBezTo>
                    <a:cubicBezTo>
                      <a:pt x="837188" y="4751123"/>
                      <a:pt x="855398" y="4734452"/>
                      <a:pt x="864688" y="4714752"/>
                    </a:cubicBezTo>
                    <a:cubicBezTo>
                      <a:pt x="883062" y="4675275"/>
                      <a:pt x="897521" y="4632902"/>
                      <a:pt x="910485" y="4590911"/>
                    </a:cubicBezTo>
                    <a:cubicBezTo>
                      <a:pt x="915338" y="4575199"/>
                      <a:pt x="912978" y="4556131"/>
                      <a:pt x="911445" y="4539571"/>
                    </a:cubicBezTo>
                    <a:cubicBezTo>
                      <a:pt x="908527" y="4508200"/>
                      <a:pt x="900999" y="4477659"/>
                      <a:pt x="900285" y="4445837"/>
                    </a:cubicBezTo>
                    <a:cubicBezTo>
                      <a:pt x="899539" y="4408923"/>
                      <a:pt x="887958" y="4383340"/>
                      <a:pt x="863237" y="4364703"/>
                    </a:cubicBezTo>
                    <a:cubicBezTo>
                      <a:pt x="826431" y="4336971"/>
                      <a:pt x="808536" y="4292507"/>
                      <a:pt x="798070" y="4243284"/>
                    </a:cubicBezTo>
                    <a:cubicBezTo>
                      <a:pt x="784617" y="4180721"/>
                      <a:pt x="805728" y="4117545"/>
                      <a:pt x="817097" y="4054750"/>
                    </a:cubicBezTo>
                    <a:cubicBezTo>
                      <a:pt x="821537" y="4030724"/>
                      <a:pt x="826632" y="4006057"/>
                      <a:pt x="826251" y="3982801"/>
                    </a:cubicBezTo>
                    <a:cubicBezTo>
                      <a:pt x="825347" y="3916709"/>
                      <a:pt x="825150" y="3850833"/>
                      <a:pt x="836848" y="3784939"/>
                    </a:cubicBezTo>
                    <a:lnTo>
                      <a:pt x="841285" y="3766755"/>
                    </a:lnTo>
                    <a:lnTo>
                      <a:pt x="841284" y="3766755"/>
                    </a:lnTo>
                    <a:lnTo>
                      <a:pt x="852925" y="3719034"/>
                    </a:lnTo>
                    <a:cubicBezTo>
                      <a:pt x="855152" y="3711822"/>
                      <a:pt x="856753" y="3704413"/>
                      <a:pt x="857932" y="3696880"/>
                    </a:cubicBezTo>
                    <a:cubicBezTo>
                      <a:pt x="868683" y="3631632"/>
                      <a:pt x="885300" y="3565939"/>
                      <a:pt x="853534" y="3507036"/>
                    </a:cubicBezTo>
                    <a:cubicBezTo>
                      <a:pt x="850623" y="3501622"/>
                      <a:pt x="849992" y="3494020"/>
                      <a:pt x="850226" y="3485839"/>
                    </a:cubicBezTo>
                    <a:close/>
                    <a:moveTo>
                      <a:pt x="0" y="0"/>
                    </a:moveTo>
                    <a:lnTo>
                      <a:pt x="455609" y="0"/>
                    </a:lnTo>
                    <a:lnTo>
                      <a:pt x="459171" y="72395"/>
                    </a:lnTo>
                    <a:cubicBezTo>
                      <a:pt x="459671" y="92301"/>
                      <a:pt x="456894" y="113171"/>
                      <a:pt x="460041" y="131917"/>
                    </a:cubicBezTo>
                    <a:cubicBezTo>
                      <a:pt x="474213" y="218122"/>
                      <a:pt x="492031" y="302910"/>
                      <a:pt x="504421" y="389691"/>
                    </a:cubicBezTo>
                    <a:cubicBezTo>
                      <a:pt x="517349" y="479177"/>
                      <a:pt x="539516" y="562489"/>
                      <a:pt x="582097" y="634609"/>
                    </a:cubicBezTo>
                    <a:cubicBezTo>
                      <a:pt x="621686" y="701573"/>
                      <a:pt x="662589" y="767248"/>
                      <a:pt x="702468" y="834019"/>
                    </a:cubicBezTo>
                    <a:cubicBezTo>
                      <a:pt x="712587" y="850968"/>
                      <a:pt x="725536" y="867665"/>
                      <a:pt x="729203" y="887701"/>
                    </a:cubicBezTo>
                    <a:cubicBezTo>
                      <a:pt x="736973" y="929321"/>
                      <a:pt x="740155" y="973193"/>
                      <a:pt x="743787" y="1016355"/>
                    </a:cubicBezTo>
                    <a:cubicBezTo>
                      <a:pt x="746786" y="1053398"/>
                      <a:pt x="745800" y="1091467"/>
                      <a:pt x="750083" y="1128060"/>
                    </a:cubicBezTo>
                    <a:cubicBezTo>
                      <a:pt x="753428" y="1157309"/>
                      <a:pt x="762038" y="1185083"/>
                      <a:pt x="768866" y="1213431"/>
                    </a:cubicBezTo>
                    <a:cubicBezTo>
                      <a:pt x="774767" y="1238107"/>
                      <a:pt x="778357" y="1264327"/>
                      <a:pt x="787802" y="1286432"/>
                    </a:cubicBezTo>
                    <a:cubicBezTo>
                      <a:pt x="810582" y="1340304"/>
                      <a:pt x="832653" y="1394242"/>
                      <a:pt x="842837" y="1455511"/>
                    </a:cubicBezTo>
                    <a:cubicBezTo>
                      <a:pt x="853049" y="1515944"/>
                      <a:pt x="867276" y="1574511"/>
                      <a:pt x="877988" y="1634814"/>
                    </a:cubicBezTo>
                    <a:cubicBezTo>
                      <a:pt x="888390" y="1693895"/>
                      <a:pt x="902813" y="1748857"/>
                      <a:pt x="941063" y="1789731"/>
                    </a:cubicBezTo>
                    <a:cubicBezTo>
                      <a:pt x="957906" y="1807908"/>
                      <a:pt x="975122" y="1831564"/>
                      <a:pt x="980124" y="1857657"/>
                    </a:cubicBezTo>
                    <a:cubicBezTo>
                      <a:pt x="987207" y="1894833"/>
                      <a:pt x="980788" y="1937150"/>
                      <a:pt x="984484" y="1976384"/>
                    </a:cubicBezTo>
                    <a:cubicBezTo>
                      <a:pt x="988781" y="2022576"/>
                      <a:pt x="988793" y="2074493"/>
                      <a:pt x="1007189" y="2110650"/>
                    </a:cubicBezTo>
                    <a:cubicBezTo>
                      <a:pt x="1023612" y="2142809"/>
                      <a:pt x="1034723" y="2173610"/>
                      <a:pt x="1039893" y="2211041"/>
                    </a:cubicBezTo>
                    <a:cubicBezTo>
                      <a:pt x="1043484" y="2237261"/>
                      <a:pt x="1057690" y="2260269"/>
                      <a:pt x="1059162" y="2286682"/>
                    </a:cubicBezTo>
                    <a:cubicBezTo>
                      <a:pt x="1061252" y="2321469"/>
                      <a:pt x="1060754" y="2355740"/>
                      <a:pt x="1070522" y="2388667"/>
                    </a:cubicBezTo>
                    <a:cubicBezTo>
                      <a:pt x="1080600" y="2422815"/>
                      <a:pt x="1085513" y="2459602"/>
                      <a:pt x="1093939" y="2494653"/>
                    </a:cubicBezTo>
                    <a:cubicBezTo>
                      <a:pt x="1098500" y="2513273"/>
                      <a:pt x="1106866" y="2529964"/>
                      <a:pt x="1112007" y="2548197"/>
                    </a:cubicBezTo>
                    <a:cubicBezTo>
                      <a:pt x="1121409" y="2581573"/>
                      <a:pt x="1130232" y="2615336"/>
                      <a:pt x="1138346" y="2649163"/>
                    </a:cubicBezTo>
                    <a:cubicBezTo>
                      <a:pt x="1146465" y="2682988"/>
                      <a:pt x="1157699" y="2716368"/>
                      <a:pt x="1160337" y="2751608"/>
                    </a:cubicBezTo>
                    <a:cubicBezTo>
                      <a:pt x="1164714" y="2811646"/>
                      <a:pt x="1159211" y="2873999"/>
                      <a:pt x="1165737" y="2933012"/>
                    </a:cubicBezTo>
                    <a:cubicBezTo>
                      <a:pt x="1172445" y="2992925"/>
                      <a:pt x="1185964" y="3051556"/>
                      <a:pt x="1202029" y="3107873"/>
                    </a:cubicBezTo>
                    <a:cubicBezTo>
                      <a:pt x="1214635" y="3152396"/>
                      <a:pt x="1227749" y="3194534"/>
                      <a:pt x="1225692" y="3244974"/>
                    </a:cubicBezTo>
                    <a:cubicBezTo>
                      <a:pt x="1224565" y="3273123"/>
                      <a:pt x="1231196" y="3305079"/>
                      <a:pt x="1243916" y="3326221"/>
                    </a:cubicBezTo>
                    <a:cubicBezTo>
                      <a:pt x="1271701" y="3372044"/>
                      <a:pt x="1285247" y="3423911"/>
                      <a:pt x="1293067" y="3480219"/>
                    </a:cubicBezTo>
                    <a:lnTo>
                      <a:pt x="1308071" y="3585182"/>
                    </a:lnTo>
                    <a:lnTo>
                      <a:pt x="1295962" y="3584708"/>
                    </a:lnTo>
                    <a:cubicBezTo>
                      <a:pt x="1237754" y="3586303"/>
                      <a:pt x="1180629" y="3594888"/>
                      <a:pt x="1118893" y="3568330"/>
                    </a:cubicBezTo>
                    <a:cubicBezTo>
                      <a:pt x="1113435" y="3565936"/>
                      <a:pt x="1102517" y="3567964"/>
                      <a:pt x="1094179" y="3567566"/>
                    </a:cubicBezTo>
                    <a:cubicBezTo>
                      <a:pt x="1027548" y="3564029"/>
                      <a:pt x="967064" y="3547281"/>
                      <a:pt x="922719" y="3516472"/>
                    </a:cubicBezTo>
                    <a:cubicBezTo>
                      <a:pt x="908178" y="3506414"/>
                      <a:pt x="892942" y="3497984"/>
                      <a:pt x="877028" y="3490955"/>
                    </a:cubicBezTo>
                    <a:lnTo>
                      <a:pt x="850533" y="3481837"/>
                    </a:lnTo>
                    <a:lnTo>
                      <a:pt x="852113" y="3461170"/>
                    </a:lnTo>
                    <a:cubicBezTo>
                      <a:pt x="854391" y="3434500"/>
                      <a:pt x="848474" y="3414331"/>
                      <a:pt x="831383" y="3399179"/>
                    </a:cubicBezTo>
                    <a:cubicBezTo>
                      <a:pt x="801767" y="3373388"/>
                      <a:pt x="773654" y="3344957"/>
                      <a:pt x="743141" y="3320580"/>
                    </a:cubicBezTo>
                    <a:cubicBezTo>
                      <a:pt x="722236" y="3303685"/>
                      <a:pt x="714543" y="3281842"/>
                      <a:pt x="713221" y="3251241"/>
                    </a:cubicBezTo>
                    <a:cubicBezTo>
                      <a:pt x="712555" y="3234106"/>
                      <a:pt x="704768" y="3217029"/>
                      <a:pt x="697098" y="3202528"/>
                    </a:cubicBezTo>
                    <a:cubicBezTo>
                      <a:pt x="687845" y="3184997"/>
                      <a:pt x="672212" y="3172554"/>
                      <a:pt x="664820" y="3154190"/>
                    </a:cubicBezTo>
                    <a:cubicBezTo>
                      <a:pt x="646169" y="3109209"/>
                      <a:pt x="616744" y="3087991"/>
                      <a:pt x="572501" y="3087312"/>
                    </a:cubicBezTo>
                    <a:cubicBezTo>
                      <a:pt x="533259" y="3086763"/>
                      <a:pt x="493731" y="3044085"/>
                      <a:pt x="497703" y="3005243"/>
                    </a:cubicBezTo>
                    <a:cubicBezTo>
                      <a:pt x="502030" y="2962279"/>
                      <a:pt x="490540" y="2928257"/>
                      <a:pt x="476984" y="2892751"/>
                    </a:cubicBezTo>
                    <a:cubicBezTo>
                      <a:pt x="469363" y="2872905"/>
                      <a:pt x="465404" y="2847135"/>
                      <a:pt x="468947" y="2824527"/>
                    </a:cubicBezTo>
                    <a:cubicBezTo>
                      <a:pt x="482188" y="2738605"/>
                      <a:pt x="520979" y="2665650"/>
                      <a:pt x="569138" y="2595026"/>
                    </a:cubicBezTo>
                    <a:cubicBezTo>
                      <a:pt x="600577" y="2548865"/>
                      <a:pt x="622260" y="2493483"/>
                      <a:pt x="645397" y="2440808"/>
                    </a:cubicBezTo>
                    <a:cubicBezTo>
                      <a:pt x="652529" y="2424387"/>
                      <a:pt x="655029" y="2401457"/>
                      <a:pt x="651820" y="2384384"/>
                    </a:cubicBezTo>
                    <a:cubicBezTo>
                      <a:pt x="640949" y="2324596"/>
                      <a:pt x="629163" y="2264805"/>
                      <a:pt x="612994" y="2207332"/>
                    </a:cubicBezTo>
                    <a:cubicBezTo>
                      <a:pt x="597678" y="2153787"/>
                      <a:pt x="601053" y="2099808"/>
                      <a:pt x="620894" y="2046679"/>
                    </a:cubicBezTo>
                    <a:cubicBezTo>
                      <a:pt x="635367" y="2007977"/>
                      <a:pt x="641110" y="1970814"/>
                      <a:pt x="644614" y="1931265"/>
                    </a:cubicBezTo>
                    <a:cubicBezTo>
                      <a:pt x="647465" y="1898285"/>
                      <a:pt x="653360" y="1862859"/>
                      <a:pt x="665994" y="1832337"/>
                    </a:cubicBezTo>
                    <a:cubicBezTo>
                      <a:pt x="683779" y="1789578"/>
                      <a:pt x="688928" y="1751381"/>
                      <a:pt x="678276" y="1709437"/>
                    </a:cubicBezTo>
                    <a:cubicBezTo>
                      <a:pt x="672576" y="1687079"/>
                      <a:pt x="673987" y="1660990"/>
                      <a:pt x="672955" y="1636123"/>
                    </a:cubicBezTo>
                    <a:cubicBezTo>
                      <a:pt x="671272" y="1597795"/>
                      <a:pt x="671867" y="1558758"/>
                      <a:pt x="668480" y="1520749"/>
                    </a:cubicBezTo>
                    <a:cubicBezTo>
                      <a:pt x="665050" y="1479903"/>
                      <a:pt x="655019" y="1440408"/>
                      <a:pt x="653920" y="1399437"/>
                    </a:cubicBezTo>
                    <a:cubicBezTo>
                      <a:pt x="652652" y="1355309"/>
                      <a:pt x="639893" y="1323154"/>
                      <a:pt x="612686" y="1296979"/>
                    </a:cubicBezTo>
                    <a:cubicBezTo>
                      <a:pt x="595576" y="1280408"/>
                      <a:pt x="578401" y="1259588"/>
                      <a:pt x="570220" y="1235618"/>
                    </a:cubicBezTo>
                    <a:cubicBezTo>
                      <a:pt x="553631" y="1186194"/>
                      <a:pt x="545669" y="1131821"/>
                      <a:pt x="529736" y="1081752"/>
                    </a:cubicBezTo>
                    <a:cubicBezTo>
                      <a:pt x="507466" y="1011390"/>
                      <a:pt x="481332" y="944631"/>
                      <a:pt x="414305" y="918292"/>
                    </a:cubicBezTo>
                    <a:cubicBezTo>
                      <a:pt x="377314" y="903769"/>
                      <a:pt x="368843" y="874065"/>
                      <a:pt x="373924" y="825689"/>
                    </a:cubicBezTo>
                    <a:cubicBezTo>
                      <a:pt x="375689" y="809590"/>
                      <a:pt x="376722" y="786203"/>
                      <a:pt x="368949" y="778726"/>
                    </a:cubicBezTo>
                    <a:cubicBezTo>
                      <a:pt x="345838" y="756354"/>
                      <a:pt x="349308" y="725824"/>
                      <a:pt x="347020" y="694643"/>
                    </a:cubicBezTo>
                    <a:cubicBezTo>
                      <a:pt x="345704" y="675894"/>
                      <a:pt x="339306" y="651346"/>
                      <a:pt x="327478" y="642898"/>
                    </a:cubicBezTo>
                    <a:cubicBezTo>
                      <a:pt x="279698" y="608395"/>
                      <a:pt x="263590" y="549247"/>
                      <a:pt x="243468" y="491960"/>
                    </a:cubicBezTo>
                    <a:cubicBezTo>
                      <a:pt x="237433" y="475142"/>
                      <a:pt x="230250" y="456843"/>
                      <a:pt x="218930" y="446010"/>
                    </a:cubicBezTo>
                    <a:cubicBezTo>
                      <a:pt x="194433" y="422927"/>
                      <a:pt x="180036" y="395344"/>
                      <a:pt x="180614" y="354892"/>
                    </a:cubicBezTo>
                    <a:cubicBezTo>
                      <a:pt x="180923" y="342010"/>
                      <a:pt x="176523" y="328798"/>
                      <a:pt x="171988" y="317521"/>
                    </a:cubicBezTo>
                    <a:cubicBezTo>
                      <a:pt x="162052" y="293291"/>
                      <a:pt x="148442" y="271315"/>
                      <a:pt x="139875" y="246378"/>
                    </a:cubicBezTo>
                    <a:cubicBezTo>
                      <a:pt x="117577" y="182780"/>
                      <a:pt x="95749" y="119890"/>
                      <a:pt x="51499" y="73211"/>
                    </a:cubicBezTo>
                    <a:cubicBezTo>
                      <a:pt x="40691" y="61834"/>
                      <a:pt x="29467" y="49763"/>
                      <a:pt x="19690" y="36621"/>
                    </a:cubicBezTo>
                    <a:close/>
                  </a:path>
                </a:pathLst>
              </a:custGeom>
              <a:blipFill dpi="0" rotWithShape="1">
                <a:blip r:embed="rId2">
                  <a:alphaModFix amt="57000"/>
                </a:blip>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pic>
        <p:nvPicPr>
          <p:cNvPr id="5" name="図 4" descr="テキスト が含まれている画像&#10;&#10;AI によって生成されたコンテンツは間違っている可能性があります。">
            <a:extLst>
              <a:ext uri="{FF2B5EF4-FFF2-40B4-BE49-F238E27FC236}">
                <a16:creationId xmlns:a16="http://schemas.microsoft.com/office/drawing/2014/main" id="{084E4A16-AD4F-5203-675A-4820A2221998}"/>
              </a:ext>
            </a:extLst>
          </p:cNvPr>
          <p:cNvPicPr>
            <a:picLocks noChangeAspect="1"/>
          </p:cNvPicPr>
          <p:nvPr/>
        </p:nvPicPr>
        <p:blipFill>
          <a:blip r:embed="rId3">
            <a:extLst>
              <a:ext uri="{28A0092B-C50C-407E-A947-70E740481C1C}">
                <a14:useLocalDpi xmlns:a14="http://schemas.microsoft.com/office/drawing/2010/main" val="0"/>
              </a:ext>
            </a:extLst>
          </a:blip>
          <a:srcRect t="26182"/>
          <a:stretch/>
        </p:blipFill>
        <p:spPr>
          <a:xfrm>
            <a:off x="413544" y="2150109"/>
            <a:ext cx="2598738" cy="2557784"/>
          </a:xfrm>
          <a:prstGeom prst="rect">
            <a:avLst/>
          </a:prstGeom>
        </p:spPr>
      </p:pic>
      <p:grpSp>
        <p:nvGrpSpPr>
          <p:cNvPr id="64" name="Group 63">
            <a:extLst>
              <a:ext uri="{FF2B5EF4-FFF2-40B4-BE49-F238E27FC236}">
                <a16:creationId xmlns:a16="http://schemas.microsoft.com/office/drawing/2014/main" id="{C9829185-6353-4E3C-B082-AA7F5193916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0800000">
            <a:off x="8104360" y="0"/>
            <a:ext cx="4087640" cy="6858000"/>
            <a:chOff x="1" y="0"/>
            <a:chExt cx="4087640" cy="6858000"/>
          </a:xfrm>
          <a:effectLst>
            <a:outerShdw blurRad="381000" dist="152400" algn="ctr" rotWithShape="0">
              <a:srgbClr val="000000">
                <a:alpha val="10000"/>
              </a:srgbClr>
            </a:outerShdw>
          </a:effectLst>
        </p:grpSpPr>
        <p:grpSp>
          <p:nvGrpSpPr>
            <p:cNvPr id="65" name="Group 64">
              <a:extLst>
                <a:ext uri="{FF2B5EF4-FFF2-40B4-BE49-F238E27FC236}">
                  <a16:creationId xmlns:a16="http://schemas.microsoft.com/office/drawing/2014/main" id="{BB7BB359-8B77-484C-B9CD-6376139A3ABD}"/>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1" y="0"/>
              <a:ext cx="3986041" cy="6858000"/>
              <a:chOff x="1" y="0"/>
              <a:chExt cx="3986041" cy="6858000"/>
            </a:xfrm>
          </p:grpSpPr>
          <p:sp>
            <p:nvSpPr>
              <p:cNvPr id="69" name="Freeform: Shape 68">
                <a:extLst>
                  <a:ext uri="{FF2B5EF4-FFF2-40B4-BE49-F238E27FC236}">
                    <a16:creationId xmlns:a16="http://schemas.microsoft.com/office/drawing/2014/main" id="{AA96BE9D-5B3B-4CA9-8895-33FAA380468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 y="0"/>
                <a:ext cx="3986041" cy="6858000"/>
              </a:xfrm>
              <a:custGeom>
                <a:avLst/>
                <a:gdLst>
                  <a:gd name="connsiteX0" fmla="*/ 0 w 3986041"/>
                  <a:gd name="connsiteY0" fmla="*/ 0 h 6858000"/>
                  <a:gd name="connsiteX1" fmla="*/ 3066495 w 3986041"/>
                  <a:gd name="connsiteY1" fmla="*/ 0 h 6858000"/>
                  <a:gd name="connsiteX2" fmla="*/ 3427241 w 3986041"/>
                  <a:gd name="connsiteY2" fmla="*/ 1211943 h 6858000"/>
                  <a:gd name="connsiteX3" fmla="*/ 3986041 w 3986041"/>
                  <a:gd name="connsiteY3" fmla="*/ 4122057 h 6858000"/>
                  <a:gd name="connsiteX4" fmla="*/ 3751724 w 3986041"/>
                  <a:gd name="connsiteY4" fmla="*/ 6858000 h 6858000"/>
                  <a:gd name="connsiteX5" fmla="*/ 0 w 3986041"/>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86041" h="6858000">
                    <a:moveTo>
                      <a:pt x="0" y="0"/>
                    </a:moveTo>
                    <a:lnTo>
                      <a:pt x="3066495" y="0"/>
                    </a:lnTo>
                    <a:lnTo>
                      <a:pt x="3427241" y="1211943"/>
                    </a:lnTo>
                    <a:lnTo>
                      <a:pt x="3986041" y="4122057"/>
                    </a:lnTo>
                    <a:lnTo>
                      <a:pt x="3751724" y="6858000"/>
                    </a:lnTo>
                    <a:lnTo>
                      <a:pt x="0" y="6858000"/>
                    </a:lnTo>
                    <a:close/>
                  </a:path>
                </a:pathLst>
              </a:cu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Shape 69">
                <a:extLst>
                  <a:ext uri="{FF2B5EF4-FFF2-40B4-BE49-F238E27FC236}">
                    <a16:creationId xmlns:a16="http://schemas.microsoft.com/office/drawing/2014/main" id="{7840E2BF-E954-4173-BF70-2DAE9E19A0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 y="0"/>
                <a:ext cx="3986041" cy="6858000"/>
              </a:xfrm>
              <a:custGeom>
                <a:avLst/>
                <a:gdLst>
                  <a:gd name="connsiteX0" fmla="*/ 0 w 3986041"/>
                  <a:gd name="connsiteY0" fmla="*/ 0 h 6858000"/>
                  <a:gd name="connsiteX1" fmla="*/ 3066495 w 3986041"/>
                  <a:gd name="connsiteY1" fmla="*/ 0 h 6858000"/>
                  <a:gd name="connsiteX2" fmla="*/ 3427241 w 3986041"/>
                  <a:gd name="connsiteY2" fmla="*/ 1211943 h 6858000"/>
                  <a:gd name="connsiteX3" fmla="*/ 3986041 w 3986041"/>
                  <a:gd name="connsiteY3" fmla="*/ 4122057 h 6858000"/>
                  <a:gd name="connsiteX4" fmla="*/ 3751724 w 3986041"/>
                  <a:gd name="connsiteY4" fmla="*/ 6858000 h 6858000"/>
                  <a:gd name="connsiteX5" fmla="*/ 0 w 3986041"/>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86041" h="6858000">
                    <a:moveTo>
                      <a:pt x="0" y="0"/>
                    </a:moveTo>
                    <a:lnTo>
                      <a:pt x="3066495" y="0"/>
                    </a:lnTo>
                    <a:lnTo>
                      <a:pt x="3427241" y="1211943"/>
                    </a:lnTo>
                    <a:lnTo>
                      <a:pt x="3986041" y="4122057"/>
                    </a:lnTo>
                    <a:lnTo>
                      <a:pt x="3751724" y="6858000"/>
                    </a:lnTo>
                    <a:lnTo>
                      <a:pt x="0" y="6858000"/>
                    </a:lnTo>
                    <a:close/>
                  </a:path>
                </a:pathLst>
              </a:custGeom>
              <a:solidFill>
                <a:schemeClr val="bg1">
                  <a:alpha val="1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6" name="Group 65">
              <a:extLst>
                <a:ext uri="{FF2B5EF4-FFF2-40B4-BE49-F238E27FC236}">
                  <a16:creationId xmlns:a16="http://schemas.microsoft.com/office/drawing/2014/main" id="{3F125B5A-DFAC-4B6D-B14F-287F8C436AAB}"/>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2748588" y="0"/>
              <a:ext cx="1339053" cy="6858000"/>
              <a:chOff x="2748588" y="0"/>
              <a:chExt cx="1339053" cy="6858000"/>
            </a:xfrm>
          </p:grpSpPr>
          <p:sp>
            <p:nvSpPr>
              <p:cNvPr id="67" name="Freeform: Shape 66">
                <a:extLst>
                  <a:ext uri="{FF2B5EF4-FFF2-40B4-BE49-F238E27FC236}">
                    <a16:creationId xmlns:a16="http://schemas.microsoft.com/office/drawing/2014/main" id="{6AF4804F-69E5-479A-9F45-C0E46317159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748588" y="0"/>
                <a:ext cx="1339053" cy="6858000"/>
              </a:xfrm>
              <a:custGeom>
                <a:avLst/>
                <a:gdLst>
                  <a:gd name="connsiteX0" fmla="*/ 850532 w 1339053"/>
                  <a:gd name="connsiteY0" fmla="*/ 3481838 h 6858000"/>
                  <a:gd name="connsiteX1" fmla="*/ 877027 w 1339053"/>
                  <a:gd name="connsiteY1" fmla="*/ 3490955 h 6858000"/>
                  <a:gd name="connsiteX2" fmla="*/ 922718 w 1339053"/>
                  <a:gd name="connsiteY2" fmla="*/ 3516472 h 6858000"/>
                  <a:gd name="connsiteX3" fmla="*/ 1094179 w 1339053"/>
                  <a:gd name="connsiteY3" fmla="*/ 3567567 h 6858000"/>
                  <a:gd name="connsiteX4" fmla="*/ 1118891 w 1339053"/>
                  <a:gd name="connsiteY4" fmla="*/ 3568331 h 6858000"/>
                  <a:gd name="connsiteX5" fmla="*/ 1295961 w 1339053"/>
                  <a:gd name="connsiteY5" fmla="*/ 3584709 h 6858000"/>
                  <a:gd name="connsiteX6" fmla="*/ 1308070 w 1339053"/>
                  <a:gd name="connsiteY6" fmla="*/ 3585183 h 6858000"/>
                  <a:gd name="connsiteX7" fmla="*/ 1325263 w 1339053"/>
                  <a:gd name="connsiteY7" fmla="*/ 3705453 h 6858000"/>
                  <a:gd name="connsiteX8" fmla="*/ 1334107 w 1339053"/>
                  <a:gd name="connsiteY8" fmla="*/ 3772268 h 6858000"/>
                  <a:gd name="connsiteX9" fmla="*/ 1338203 w 1339053"/>
                  <a:gd name="connsiteY9" fmla="*/ 3831076 h 6858000"/>
                  <a:gd name="connsiteX10" fmla="*/ 1338805 w 1339053"/>
                  <a:gd name="connsiteY10" fmla="*/ 3839709 h 6858000"/>
                  <a:gd name="connsiteX11" fmla="*/ 1335635 w 1339053"/>
                  <a:gd name="connsiteY11" fmla="*/ 4118635 h 6858000"/>
                  <a:gd name="connsiteX12" fmla="*/ 1337171 w 1339053"/>
                  <a:gd name="connsiteY12" fmla="*/ 4209403 h 6858000"/>
                  <a:gd name="connsiteX13" fmla="*/ 1325840 w 1339053"/>
                  <a:gd name="connsiteY13" fmla="*/ 4309174 h 6858000"/>
                  <a:gd name="connsiteX14" fmla="*/ 1321122 w 1339053"/>
                  <a:gd name="connsiteY14" fmla="*/ 4473630 h 6858000"/>
                  <a:gd name="connsiteX15" fmla="*/ 1302196 w 1339053"/>
                  <a:gd name="connsiteY15" fmla="*/ 4791709 h 6858000"/>
                  <a:gd name="connsiteX16" fmla="*/ 1293239 w 1339053"/>
                  <a:gd name="connsiteY16" fmla="*/ 4860048 h 6858000"/>
                  <a:gd name="connsiteX17" fmla="*/ 1288829 w 1339053"/>
                  <a:gd name="connsiteY17" fmla="*/ 5039837 h 6858000"/>
                  <a:gd name="connsiteX18" fmla="*/ 1289584 w 1339053"/>
                  <a:gd name="connsiteY18" fmla="*/ 5148703 h 6858000"/>
                  <a:gd name="connsiteX19" fmla="*/ 1282205 w 1339053"/>
                  <a:gd name="connsiteY19" fmla="*/ 5236435 h 6858000"/>
                  <a:gd name="connsiteX20" fmla="*/ 1268145 w 1339053"/>
                  <a:gd name="connsiteY20" fmla="*/ 5311662 h 6858000"/>
                  <a:gd name="connsiteX21" fmla="*/ 1250547 w 1339053"/>
                  <a:gd name="connsiteY21" fmla="*/ 5515595 h 6858000"/>
                  <a:gd name="connsiteX22" fmla="*/ 1243323 w 1339053"/>
                  <a:gd name="connsiteY22" fmla="*/ 5596885 h 6858000"/>
                  <a:gd name="connsiteX23" fmla="*/ 1238303 w 1339053"/>
                  <a:gd name="connsiteY23" fmla="*/ 5812036 h 6858000"/>
                  <a:gd name="connsiteX24" fmla="*/ 1223551 w 1339053"/>
                  <a:gd name="connsiteY24" fmla="*/ 5991171 h 6858000"/>
                  <a:gd name="connsiteX25" fmla="*/ 1219699 w 1339053"/>
                  <a:gd name="connsiteY25" fmla="*/ 6066726 h 6858000"/>
                  <a:gd name="connsiteX26" fmla="*/ 1199935 w 1339053"/>
                  <a:gd name="connsiteY26" fmla="*/ 6236130 h 6858000"/>
                  <a:gd name="connsiteX27" fmla="*/ 1192857 w 1339053"/>
                  <a:gd name="connsiteY27" fmla="*/ 6333267 h 6858000"/>
                  <a:gd name="connsiteX28" fmla="*/ 1148174 w 1339053"/>
                  <a:gd name="connsiteY28" fmla="*/ 6561849 h 6858000"/>
                  <a:gd name="connsiteX29" fmla="*/ 1100424 w 1339053"/>
                  <a:gd name="connsiteY29" fmla="*/ 6797385 h 6858000"/>
                  <a:gd name="connsiteX30" fmla="*/ 1085621 w 1339053"/>
                  <a:gd name="connsiteY30" fmla="*/ 6858000 h 6858000"/>
                  <a:gd name="connsiteX31" fmla="*/ 932341 w 1339053"/>
                  <a:gd name="connsiteY31" fmla="*/ 6858000 h 6858000"/>
                  <a:gd name="connsiteX32" fmla="*/ 944496 w 1339053"/>
                  <a:gd name="connsiteY32" fmla="*/ 6829656 h 6858000"/>
                  <a:gd name="connsiteX33" fmla="*/ 913239 w 1339053"/>
                  <a:gd name="connsiteY33" fmla="*/ 6720119 h 6858000"/>
                  <a:gd name="connsiteX34" fmla="*/ 870682 w 1339053"/>
                  <a:gd name="connsiteY34" fmla="*/ 6655346 h 6858000"/>
                  <a:gd name="connsiteX35" fmla="*/ 846442 w 1339053"/>
                  <a:gd name="connsiteY35" fmla="*/ 6498594 h 6858000"/>
                  <a:gd name="connsiteX36" fmla="*/ 881150 w 1339053"/>
                  <a:gd name="connsiteY36" fmla="*/ 6473756 h 6858000"/>
                  <a:gd name="connsiteX37" fmla="*/ 922470 w 1339053"/>
                  <a:gd name="connsiteY37" fmla="*/ 6377035 h 6858000"/>
                  <a:gd name="connsiteX38" fmla="*/ 955039 w 1339053"/>
                  <a:gd name="connsiteY38" fmla="*/ 6268585 h 6858000"/>
                  <a:gd name="connsiteX39" fmla="*/ 1024350 w 1339053"/>
                  <a:gd name="connsiteY39" fmla="*/ 6083443 h 6858000"/>
                  <a:gd name="connsiteX40" fmla="*/ 999696 w 1339053"/>
                  <a:gd name="connsiteY40" fmla="*/ 5938416 h 6858000"/>
                  <a:gd name="connsiteX41" fmla="*/ 988342 w 1339053"/>
                  <a:gd name="connsiteY41" fmla="*/ 5882426 h 6858000"/>
                  <a:gd name="connsiteX42" fmla="*/ 985444 w 1339053"/>
                  <a:gd name="connsiteY42" fmla="*/ 5832438 h 6858000"/>
                  <a:gd name="connsiteX43" fmla="*/ 992016 w 1339053"/>
                  <a:gd name="connsiteY43" fmla="*/ 5777751 h 6858000"/>
                  <a:gd name="connsiteX44" fmla="*/ 995028 w 1339053"/>
                  <a:gd name="connsiteY44" fmla="*/ 5641832 h 6858000"/>
                  <a:gd name="connsiteX45" fmla="*/ 981247 w 1339053"/>
                  <a:gd name="connsiteY45" fmla="*/ 5562522 h 6858000"/>
                  <a:gd name="connsiteX46" fmla="*/ 995131 w 1339053"/>
                  <a:gd name="connsiteY46" fmla="*/ 5398075 h 6858000"/>
                  <a:gd name="connsiteX47" fmla="*/ 997379 w 1339053"/>
                  <a:gd name="connsiteY47" fmla="*/ 5283928 h 6858000"/>
                  <a:gd name="connsiteX48" fmla="*/ 979617 w 1339053"/>
                  <a:gd name="connsiteY48" fmla="*/ 5157396 h 6858000"/>
                  <a:gd name="connsiteX49" fmla="*/ 976441 w 1339053"/>
                  <a:gd name="connsiteY49" fmla="*/ 5139485 h 6858000"/>
                  <a:gd name="connsiteX50" fmla="*/ 953793 w 1339053"/>
                  <a:gd name="connsiteY50" fmla="*/ 5091862 h 6858000"/>
                  <a:gd name="connsiteX51" fmla="*/ 853056 w 1339053"/>
                  <a:gd name="connsiteY51" fmla="*/ 5001787 h 6858000"/>
                  <a:gd name="connsiteX52" fmla="*/ 833979 w 1339053"/>
                  <a:gd name="connsiteY52" fmla="*/ 4978966 h 6858000"/>
                  <a:gd name="connsiteX53" fmla="*/ 796995 w 1339053"/>
                  <a:gd name="connsiteY53" fmla="*/ 4813768 h 6858000"/>
                  <a:gd name="connsiteX54" fmla="*/ 820590 w 1339053"/>
                  <a:gd name="connsiteY54" fmla="*/ 4764057 h 6858000"/>
                  <a:gd name="connsiteX55" fmla="*/ 864688 w 1339053"/>
                  <a:gd name="connsiteY55" fmla="*/ 4714752 h 6858000"/>
                  <a:gd name="connsiteX56" fmla="*/ 910485 w 1339053"/>
                  <a:gd name="connsiteY56" fmla="*/ 4590911 h 6858000"/>
                  <a:gd name="connsiteX57" fmla="*/ 911445 w 1339053"/>
                  <a:gd name="connsiteY57" fmla="*/ 4539571 h 6858000"/>
                  <a:gd name="connsiteX58" fmla="*/ 900285 w 1339053"/>
                  <a:gd name="connsiteY58" fmla="*/ 4445837 h 6858000"/>
                  <a:gd name="connsiteX59" fmla="*/ 863237 w 1339053"/>
                  <a:gd name="connsiteY59" fmla="*/ 4364703 h 6858000"/>
                  <a:gd name="connsiteX60" fmla="*/ 798070 w 1339053"/>
                  <a:gd name="connsiteY60" fmla="*/ 4243284 h 6858000"/>
                  <a:gd name="connsiteX61" fmla="*/ 817097 w 1339053"/>
                  <a:gd name="connsiteY61" fmla="*/ 4054750 h 6858000"/>
                  <a:gd name="connsiteX62" fmla="*/ 826251 w 1339053"/>
                  <a:gd name="connsiteY62" fmla="*/ 3982801 h 6858000"/>
                  <a:gd name="connsiteX63" fmla="*/ 836848 w 1339053"/>
                  <a:gd name="connsiteY63" fmla="*/ 3784939 h 6858000"/>
                  <a:gd name="connsiteX64" fmla="*/ 841285 w 1339053"/>
                  <a:gd name="connsiteY64" fmla="*/ 3766755 h 6858000"/>
                  <a:gd name="connsiteX65" fmla="*/ 841284 w 1339053"/>
                  <a:gd name="connsiteY65" fmla="*/ 3766755 h 6858000"/>
                  <a:gd name="connsiteX66" fmla="*/ 852925 w 1339053"/>
                  <a:gd name="connsiteY66" fmla="*/ 3719034 h 6858000"/>
                  <a:gd name="connsiteX67" fmla="*/ 857932 w 1339053"/>
                  <a:gd name="connsiteY67" fmla="*/ 3696880 h 6858000"/>
                  <a:gd name="connsiteX68" fmla="*/ 853534 w 1339053"/>
                  <a:gd name="connsiteY68" fmla="*/ 3507036 h 6858000"/>
                  <a:gd name="connsiteX69" fmla="*/ 850226 w 1339053"/>
                  <a:gd name="connsiteY69" fmla="*/ 3485839 h 6858000"/>
                  <a:gd name="connsiteX70" fmla="*/ 0 w 1339053"/>
                  <a:gd name="connsiteY70" fmla="*/ 0 h 6858000"/>
                  <a:gd name="connsiteX71" fmla="*/ 455609 w 1339053"/>
                  <a:gd name="connsiteY71" fmla="*/ 0 h 6858000"/>
                  <a:gd name="connsiteX72" fmla="*/ 459171 w 1339053"/>
                  <a:gd name="connsiteY72" fmla="*/ 72395 h 6858000"/>
                  <a:gd name="connsiteX73" fmla="*/ 460041 w 1339053"/>
                  <a:gd name="connsiteY73" fmla="*/ 131917 h 6858000"/>
                  <a:gd name="connsiteX74" fmla="*/ 504421 w 1339053"/>
                  <a:gd name="connsiteY74" fmla="*/ 389691 h 6858000"/>
                  <a:gd name="connsiteX75" fmla="*/ 582097 w 1339053"/>
                  <a:gd name="connsiteY75" fmla="*/ 634609 h 6858000"/>
                  <a:gd name="connsiteX76" fmla="*/ 702468 w 1339053"/>
                  <a:gd name="connsiteY76" fmla="*/ 834019 h 6858000"/>
                  <a:gd name="connsiteX77" fmla="*/ 729203 w 1339053"/>
                  <a:gd name="connsiteY77" fmla="*/ 887701 h 6858000"/>
                  <a:gd name="connsiteX78" fmla="*/ 743787 w 1339053"/>
                  <a:gd name="connsiteY78" fmla="*/ 1016355 h 6858000"/>
                  <a:gd name="connsiteX79" fmla="*/ 750083 w 1339053"/>
                  <a:gd name="connsiteY79" fmla="*/ 1128060 h 6858000"/>
                  <a:gd name="connsiteX80" fmla="*/ 768866 w 1339053"/>
                  <a:gd name="connsiteY80" fmla="*/ 1213431 h 6858000"/>
                  <a:gd name="connsiteX81" fmla="*/ 787802 w 1339053"/>
                  <a:gd name="connsiteY81" fmla="*/ 1286432 h 6858000"/>
                  <a:gd name="connsiteX82" fmla="*/ 842837 w 1339053"/>
                  <a:gd name="connsiteY82" fmla="*/ 1455511 h 6858000"/>
                  <a:gd name="connsiteX83" fmla="*/ 877988 w 1339053"/>
                  <a:gd name="connsiteY83" fmla="*/ 1634814 h 6858000"/>
                  <a:gd name="connsiteX84" fmla="*/ 941063 w 1339053"/>
                  <a:gd name="connsiteY84" fmla="*/ 1789731 h 6858000"/>
                  <a:gd name="connsiteX85" fmla="*/ 980124 w 1339053"/>
                  <a:gd name="connsiteY85" fmla="*/ 1857657 h 6858000"/>
                  <a:gd name="connsiteX86" fmla="*/ 984484 w 1339053"/>
                  <a:gd name="connsiteY86" fmla="*/ 1976384 h 6858000"/>
                  <a:gd name="connsiteX87" fmla="*/ 1007189 w 1339053"/>
                  <a:gd name="connsiteY87" fmla="*/ 2110650 h 6858000"/>
                  <a:gd name="connsiteX88" fmla="*/ 1039893 w 1339053"/>
                  <a:gd name="connsiteY88" fmla="*/ 2211041 h 6858000"/>
                  <a:gd name="connsiteX89" fmla="*/ 1059162 w 1339053"/>
                  <a:gd name="connsiteY89" fmla="*/ 2286682 h 6858000"/>
                  <a:gd name="connsiteX90" fmla="*/ 1070522 w 1339053"/>
                  <a:gd name="connsiteY90" fmla="*/ 2388667 h 6858000"/>
                  <a:gd name="connsiteX91" fmla="*/ 1093939 w 1339053"/>
                  <a:gd name="connsiteY91" fmla="*/ 2494653 h 6858000"/>
                  <a:gd name="connsiteX92" fmla="*/ 1112007 w 1339053"/>
                  <a:gd name="connsiteY92" fmla="*/ 2548197 h 6858000"/>
                  <a:gd name="connsiteX93" fmla="*/ 1138346 w 1339053"/>
                  <a:gd name="connsiteY93" fmla="*/ 2649163 h 6858000"/>
                  <a:gd name="connsiteX94" fmla="*/ 1160337 w 1339053"/>
                  <a:gd name="connsiteY94" fmla="*/ 2751608 h 6858000"/>
                  <a:gd name="connsiteX95" fmla="*/ 1165737 w 1339053"/>
                  <a:gd name="connsiteY95" fmla="*/ 2933012 h 6858000"/>
                  <a:gd name="connsiteX96" fmla="*/ 1202029 w 1339053"/>
                  <a:gd name="connsiteY96" fmla="*/ 3107873 h 6858000"/>
                  <a:gd name="connsiteX97" fmla="*/ 1225692 w 1339053"/>
                  <a:gd name="connsiteY97" fmla="*/ 3244974 h 6858000"/>
                  <a:gd name="connsiteX98" fmla="*/ 1243916 w 1339053"/>
                  <a:gd name="connsiteY98" fmla="*/ 3326221 h 6858000"/>
                  <a:gd name="connsiteX99" fmla="*/ 1293067 w 1339053"/>
                  <a:gd name="connsiteY99" fmla="*/ 3480219 h 6858000"/>
                  <a:gd name="connsiteX100" fmla="*/ 1308071 w 1339053"/>
                  <a:gd name="connsiteY100" fmla="*/ 3585182 h 6858000"/>
                  <a:gd name="connsiteX101" fmla="*/ 1295962 w 1339053"/>
                  <a:gd name="connsiteY101" fmla="*/ 3584708 h 6858000"/>
                  <a:gd name="connsiteX102" fmla="*/ 1118893 w 1339053"/>
                  <a:gd name="connsiteY102" fmla="*/ 3568330 h 6858000"/>
                  <a:gd name="connsiteX103" fmla="*/ 1094179 w 1339053"/>
                  <a:gd name="connsiteY103" fmla="*/ 3567566 h 6858000"/>
                  <a:gd name="connsiteX104" fmla="*/ 922719 w 1339053"/>
                  <a:gd name="connsiteY104" fmla="*/ 3516472 h 6858000"/>
                  <a:gd name="connsiteX105" fmla="*/ 877028 w 1339053"/>
                  <a:gd name="connsiteY105" fmla="*/ 3490955 h 6858000"/>
                  <a:gd name="connsiteX106" fmla="*/ 850533 w 1339053"/>
                  <a:gd name="connsiteY106" fmla="*/ 3481837 h 6858000"/>
                  <a:gd name="connsiteX107" fmla="*/ 852113 w 1339053"/>
                  <a:gd name="connsiteY107" fmla="*/ 3461170 h 6858000"/>
                  <a:gd name="connsiteX108" fmla="*/ 831383 w 1339053"/>
                  <a:gd name="connsiteY108" fmla="*/ 3399179 h 6858000"/>
                  <a:gd name="connsiteX109" fmla="*/ 743141 w 1339053"/>
                  <a:gd name="connsiteY109" fmla="*/ 3320580 h 6858000"/>
                  <a:gd name="connsiteX110" fmla="*/ 713221 w 1339053"/>
                  <a:gd name="connsiteY110" fmla="*/ 3251241 h 6858000"/>
                  <a:gd name="connsiteX111" fmla="*/ 697098 w 1339053"/>
                  <a:gd name="connsiteY111" fmla="*/ 3202528 h 6858000"/>
                  <a:gd name="connsiteX112" fmla="*/ 664820 w 1339053"/>
                  <a:gd name="connsiteY112" fmla="*/ 3154190 h 6858000"/>
                  <a:gd name="connsiteX113" fmla="*/ 572501 w 1339053"/>
                  <a:gd name="connsiteY113" fmla="*/ 3087312 h 6858000"/>
                  <a:gd name="connsiteX114" fmla="*/ 497703 w 1339053"/>
                  <a:gd name="connsiteY114" fmla="*/ 3005243 h 6858000"/>
                  <a:gd name="connsiteX115" fmla="*/ 476984 w 1339053"/>
                  <a:gd name="connsiteY115" fmla="*/ 2892751 h 6858000"/>
                  <a:gd name="connsiteX116" fmla="*/ 468947 w 1339053"/>
                  <a:gd name="connsiteY116" fmla="*/ 2824527 h 6858000"/>
                  <a:gd name="connsiteX117" fmla="*/ 569138 w 1339053"/>
                  <a:gd name="connsiteY117" fmla="*/ 2595026 h 6858000"/>
                  <a:gd name="connsiteX118" fmla="*/ 645397 w 1339053"/>
                  <a:gd name="connsiteY118" fmla="*/ 2440808 h 6858000"/>
                  <a:gd name="connsiteX119" fmla="*/ 651820 w 1339053"/>
                  <a:gd name="connsiteY119" fmla="*/ 2384384 h 6858000"/>
                  <a:gd name="connsiteX120" fmla="*/ 612994 w 1339053"/>
                  <a:gd name="connsiteY120" fmla="*/ 2207332 h 6858000"/>
                  <a:gd name="connsiteX121" fmla="*/ 620894 w 1339053"/>
                  <a:gd name="connsiteY121" fmla="*/ 2046679 h 6858000"/>
                  <a:gd name="connsiteX122" fmla="*/ 644614 w 1339053"/>
                  <a:gd name="connsiteY122" fmla="*/ 1931265 h 6858000"/>
                  <a:gd name="connsiteX123" fmla="*/ 665994 w 1339053"/>
                  <a:gd name="connsiteY123" fmla="*/ 1832337 h 6858000"/>
                  <a:gd name="connsiteX124" fmla="*/ 678276 w 1339053"/>
                  <a:gd name="connsiteY124" fmla="*/ 1709437 h 6858000"/>
                  <a:gd name="connsiteX125" fmla="*/ 672955 w 1339053"/>
                  <a:gd name="connsiteY125" fmla="*/ 1636123 h 6858000"/>
                  <a:gd name="connsiteX126" fmla="*/ 668480 w 1339053"/>
                  <a:gd name="connsiteY126" fmla="*/ 1520749 h 6858000"/>
                  <a:gd name="connsiteX127" fmla="*/ 653920 w 1339053"/>
                  <a:gd name="connsiteY127" fmla="*/ 1399437 h 6858000"/>
                  <a:gd name="connsiteX128" fmla="*/ 612686 w 1339053"/>
                  <a:gd name="connsiteY128" fmla="*/ 1296979 h 6858000"/>
                  <a:gd name="connsiteX129" fmla="*/ 570220 w 1339053"/>
                  <a:gd name="connsiteY129" fmla="*/ 1235618 h 6858000"/>
                  <a:gd name="connsiteX130" fmla="*/ 529736 w 1339053"/>
                  <a:gd name="connsiteY130" fmla="*/ 1081752 h 6858000"/>
                  <a:gd name="connsiteX131" fmla="*/ 414305 w 1339053"/>
                  <a:gd name="connsiteY131" fmla="*/ 918292 h 6858000"/>
                  <a:gd name="connsiteX132" fmla="*/ 373924 w 1339053"/>
                  <a:gd name="connsiteY132" fmla="*/ 825689 h 6858000"/>
                  <a:gd name="connsiteX133" fmla="*/ 368949 w 1339053"/>
                  <a:gd name="connsiteY133" fmla="*/ 778726 h 6858000"/>
                  <a:gd name="connsiteX134" fmla="*/ 347020 w 1339053"/>
                  <a:gd name="connsiteY134" fmla="*/ 694643 h 6858000"/>
                  <a:gd name="connsiteX135" fmla="*/ 327478 w 1339053"/>
                  <a:gd name="connsiteY135" fmla="*/ 642898 h 6858000"/>
                  <a:gd name="connsiteX136" fmla="*/ 243468 w 1339053"/>
                  <a:gd name="connsiteY136" fmla="*/ 491960 h 6858000"/>
                  <a:gd name="connsiteX137" fmla="*/ 218930 w 1339053"/>
                  <a:gd name="connsiteY137" fmla="*/ 446010 h 6858000"/>
                  <a:gd name="connsiteX138" fmla="*/ 180614 w 1339053"/>
                  <a:gd name="connsiteY138" fmla="*/ 354892 h 6858000"/>
                  <a:gd name="connsiteX139" fmla="*/ 171988 w 1339053"/>
                  <a:gd name="connsiteY139" fmla="*/ 317521 h 6858000"/>
                  <a:gd name="connsiteX140" fmla="*/ 139875 w 1339053"/>
                  <a:gd name="connsiteY140" fmla="*/ 246378 h 6858000"/>
                  <a:gd name="connsiteX141" fmla="*/ 51499 w 1339053"/>
                  <a:gd name="connsiteY141" fmla="*/ 73211 h 6858000"/>
                  <a:gd name="connsiteX142" fmla="*/ 19690 w 1339053"/>
                  <a:gd name="connsiteY142" fmla="*/ 3662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1339053" h="6858000">
                    <a:moveTo>
                      <a:pt x="850532" y="3481838"/>
                    </a:moveTo>
                    <a:lnTo>
                      <a:pt x="877027" y="3490955"/>
                    </a:lnTo>
                    <a:cubicBezTo>
                      <a:pt x="892941" y="3497986"/>
                      <a:pt x="908176" y="3506416"/>
                      <a:pt x="922718" y="3516472"/>
                    </a:cubicBezTo>
                    <a:cubicBezTo>
                      <a:pt x="967062" y="3547282"/>
                      <a:pt x="1027547" y="3564030"/>
                      <a:pt x="1094179" y="3567567"/>
                    </a:cubicBezTo>
                    <a:cubicBezTo>
                      <a:pt x="1102515" y="3567965"/>
                      <a:pt x="1113434" y="3565936"/>
                      <a:pt x="1118891" y="3568331"/>
                    </a:cubicBezTo>
                    <a:cubicBezTo>
                      <a:pt x="1180628" y="3594888"/>
                      <a:pt x="1237753" y="3586304"/>
                      <a:pt x="1295961" y="3584709"/>
                    </a:cubicBezTo>
                    <a:lnTo>
                      <a:pt x="1308070" y="3585183"/>
                    </a:lnTo>
                    <a:lnTo>
                      <a:pt x="1325263" y="3705453"/>
                    </a:lnTo>
                    <a:cubicBezTo>
                      <a:pt x="1328254" y="3727679"/>
                      <a:pt x="1331526" y="3749922"/>
                      <a:pt x="1334107" y="3772268"/>
                    </a:cubicBezTo>
                    <a:lnTo>
                      <a:pt x="1338203" y="3831076"/>
                    </a:lnTo>
                    <a:lnTo>
                      <a:pt x="1338805" y="3839709"/>
                    </a:lnTo>
                    <a:cubicBezTo>
                      <a:pt x="1339996" y="3932341"/>
                      <a:pt x="1336568" y="4025809"/>
                      <a:pt x="1335635" y="4118635"/>
                    </a:cubicBezTo>
                    <a:cubicBezTo>
                      <a:pt x="1335202" y="4148976"/>
                      <a:pt x="1338805" y="4178868"/>
                      <a:pt x="1337171" y="4209403"/>
                    </a:cubicBezTo>
                    <a:cubicBezTo>
                      <a:pt x="1335445" y="4242449"/>
                      <a:pt x="1327565" y="4276129"/>
                      <a:pt x="1325840" y="4309174"/>
                    </a:cubicBezTo>
                    <a:cubicBezTo>
                      <a:pt x="1322853" y="4364122"/>
                      <a:pt x="1323899" y="4418621"/>
                      <a:pt x="1321122" y="4473630"/>
                    </a:cubicBezTo>
                    <a:cubicBezTo>
                      <a:pt x="1315632" y="4579723"/>
                      <a:pt x="1309019" y="4685750"/>
                      <a:pt x="1302196" y="4791709"/>
                    </a:cubicBezTo>
                    <a:cubicBezTo>
                      <a:pt x="1300696" y="4814383"/>
                      <a:pt x="1294244" y="4837504"/>
                      <a:pt x="1293239" y="4860048"/>
                    </a:cubicBezTo>
                    <a:cubicBezTo>
                      <a:pt x="1290785" y="4919957"/>
                      <a:pt x="1289660" y="4979994"/>
                      <a:pt x="1288829" y="5039837"/>
                    </a:cubicBezTo>
                    <a:cubicBezTo>
                      <a:pt x="1288401" y="5076103"/>
                      <a:pt x="1290512" y="5112310"/>
                      <a:pt x="1289584" y="5148703"/>
                    </a:cubicBezTo>
                    <a:cubicBezTo>
                      <a:pt x="1288845" y="5177820"/>
                      <a:pt x="1286193" y="5207193"/>
                      <a:pt x="1282205" y="5236435"/>
                    </a:cubicBezTo>
                    <a:cubicBezTo>
                      <a:pt x="1278784" y="5261619"/>
                      <a:pt x="1270649" y="5286477"/>
                      <a:pt x="1268145" y="5311662"/>
                    </a:cubicBezTo>
                    <a:cubicBezTo>
                      <a:pt x="1261308" y="5379812"/>
                      <a:pt x="1256387" y="5447703"/>
                      <a:pt x="1250547" y="5515595"/>
                    </a:cubicBezTo>
                    <a:cubicBezTo>
                      <a:pt x="1248113" y="5542776"/>
                      <a:pt x="1244054" y="5570023"/>
                      <a:pt x="1243323" y="5596885"/>
                    </a:cubicBezTo>
                    <a:cubicBezTo>
                      <a:pt x="1241082" y="5668709"/>
                      <a:pt x="1241668" y="5740276"/>
                      <a:pt x="1238303" y="5812036"/>
                    </a:cubicBezTo>
                    <a:cubicBezTo>
                      <a:pt x="1235508" y="5871554"/>
                      <a:pt x="1228259" y="5931392"/>
                      <a:pt x="1223551" y="5991171"/>
                    </a:cubicBezTo>
                    <a:cubicBezTo>
                      <a:pt x="1221675" y="6016549"/>
                      <a:pt x="1222415" y="6041609"/>
                      <a:pt x="1219699" y="6066726"/>
                    </a:cubicBezTo>
                    <a:cubicBezTo>
                      <a:pt x="1213776" y="6123024"/>
                      <a:pt x="1205938" y="6179576"/>
                      <a:pt x="1199935" y="6236130"/>
                    </a:cubicBezTo>
                    <a:cubicBezTo>
                      <a:pt x="1196614" y="6268403"/>
                      <a:pt x="1198425" y="6301127"/>
                      <a:pt x="1192857" y="6333267"/>
                    </a:cubicBezTo>
                    <a:cubicBezTo>
                      <a:pt x="1179603" y="6409590"/>
                      <a:pt x="1163470" y="6485591"/>
                      <a:pt x="1148174" y="6561849"/>
                    </a:cubicBezTo>
                    <a:cubicBezTo>
                      <a:pt x="1132370" y="6640486"/>
                      <a:pt x="1117066" y="6719000"/>
                      <a:pt x="1100424" y="6797385"/>
                    </a:cubicBezTo>
                    <a:lnTo>
                      <a:pt x="1085621" y="6858000"/>
                    </a:lnTo>
                    <a:lnTo>
                      <a:pt x="932341" y="6858000"/>
                    </a:lnTo>
                    <a:lnTo>
                      <a:pt x="944496" y="6829656"/>
                    </a:lnTo>
                    <a:cubicBezTo>
                      <a:pt x="964836" y="6776399"/>
                      <a:pt x="953622" y="6744439"/>
                      <a:pt x="913239" y="6720119"/>
                    </a:cubicBezTo>
                    <a:cubicBezTo>
                      <a:pt x="890880" y="6706443"/>
                      <a:pt x="866986" y="6690318"/>
                      <a:pt x="870682" y="6655346"/>
                    </a:cubicBezTo>
                    <a:cubicBezTo>
                      <a:pt x="876846" y="6598274"/>
                      <a:pt x="889503" y="6540954"/>
                      <a:pt x="846442" y="6498594"/>
                    </a:cubicBezTo>
                    <a:cubicBezTo>
                      <a:pt x="862273" y="6487399"/>
                      <a:pt x="871751" y="6480449"/>
                      <a:pt x="881150" y="6473756"/>
                    </a:cubicBezTo>
                    <a:cubicBezTo>
                      <a:pt x="907245" y="6455292"/>
                      <a:pt x="930705" y="6407516"/>
                      <a:pt x="922470" y="6377035"/>
                    </a:cubicBezTo>
                    <a:cubicBezTo>
                      <a:pt x="910652" y="6332192"/>
                      <a:pt x="925705" y="6299028"/>
                      <a:pt x="955039" y="6268585"/>
                    </a:cubicBezTo>
                    <a:cubicBezTo>
                      <a:pt x="1003777" y="6217606"/>
                      <a:pt x="1017630" y="6148240"/>
                      <a:pt x="1024350" y="6083443"/>
                    </a:cubicBezTo>
                    <a:cubicBezTo>
                      <a:pt x="1029590" y="6034553"/>
                      <a:pt x="1028255" y="5980246"/>
                      <a:pt x="999696" y="5938416"/>
                    </a:cubicBezTo>
                    <a:cubicBezTo>
                      <a:pt x="990505" y="5925141"/>
                      <a:pt x="991039" y="5901884"/>
                      <a:pt x="988342" y="5882426"/>
                    </a:cubicBezTo>
                    <a:cubicBezTo>
                      <a:pt x="986229" y="5866254"/>
                      <a:pt x="984774" y="5849442"/>
                      <a:pt x="985444" y="5832438"/>
                    </a:cubicBezTo>
                    <a:cubicBezTo>
                      <a:pt x="986010" y="5814273"/>
                      <a:pt x="985042" y="5793656"/>
                      <a:pt x="992016" y="5777751"/>
                    </a:cubicBezTo>
                    <a:cubicBezTo>
                      <a:pt x="1012886" y="5729456"/>
                      <a:pt x="1014467" y="5686488"/>
                      <a:pt x="995028" y="5641832"/>
                    </a:cubicBezTo>
                    <a:cubicBezTo>
                      <a:pt x="984984" y="5618696"/>
                      <a:pt x="974301" y="5585771"/>
                      <a:pt x="981247" y="5562522"/>
                    </a:cubicBezTo>
                    <a:cubicBezTo>
                      <a:pt x="998041" y="5505913"/>
                      <a:pt x="997454" y="5454379"/>
                      <a:pt x="995131" y="5398075"/>
                    </a:cubicBezTo>
                    <a:cubicBezTo>
                      <a:pt x="993724" y="5361807"/>
                      <a:pt x="997229" y="5322258"/>
                      <a:pt x="997379" y="5283928"/>
                    </a:cubicBezTo>
                    <a:cubicBezTo>
                      <a:pt x="997473" y="5239095"/>
                      <a:pt x="1006631" y="5193105"/>
                      <a:pt x="979617" y="5157396"/>
                    </a:cubicBezTo>
                    <a:cubicBezTo>
                      <a:pt x="976728" y="5153402"/>
                      <a:pt x="978724" y="5144705"/>
                      <a:pt x="976441" y="5139485"/>
                    </a:cubicBezTo>
                    <a:cubicBezTo>
                      <a:pt x="969619" y="5122991"/>
                      <a:pt x="964828" y="5102888"/>
                      <a:pt x="953793" y="5091862"/>
                    </a:cubicBezTo>
                    <a:cubicBezTo>
                      <a:pt x="921506" y="5059884"/>
                      <a:pt x="886609" y="5031900"/>
                      <a:pt x="853056" y="5001787"/>
                    </a:cubicBezTo>
                    <a:cubicBezTo>
                      <a:pt x="845882" y="4995337"/>
                      <a:pt x="836325" y="4988437"/>
                      <a:pt x="833979" y="4978966"/>
                    </a:cubicBezTo>
                    <a:cubicBezTo>
                      <a:pt x="820602" y="4924328"/>
                      <a:pt x="808509" y="4869239"/>
                      <a:pt x="796995" y="4813768"/>
                    </a:cubicBezTo>
                    <a:cubicBezTo>
                      <a:pt x="792418" y="4791474"/>
                      <a:pt x="803209" y="4777314"/>
                      <a:pt x="820590" y="4764057"/>
                    </a:cubicBezTo>
                    <a:cubicBezTo>
                      <a:pt x="837188" y="4751123"/>
                      <a:pt x="855398" y="4734452"/>
                      <a:pt x="864688" y="4714752"/>
                    </a:cubicBezTo>
                    <a:cubicBezTo>
                      <a:pt x="883062" y="4675275"/>
                      <a:pt x="897521" y="4632902"/>
                      <a:pt x="910485" y="4590911"/>
                    </a:cubicBezTo>
                    <a:cubicBezTo>
                      <a:pt x="915338" y="4575199"/>
                      <a:pt x="912978" y="4556131"/>
                      <a:pt x="911445" y="4539571"/>
                    </a:cubicBezTo>
                    <a:cubicBezTo>
                      <a:pt x="908527" y="4508200"/>
                      <a:pt x="900999" y="4477659"/>
                      <a:pt x="900285" y="4445837"/>
                    </a:cubicBezTo>
                    <a:cubicBezTo>
                      <a:pt x="899539" y="4408923"/>
                      <a:pt x="887958" y="4383340"/>
                      <a:pt x="863237" y="4364703"/>
                    </a:cubicBezTo>
                    <a:cubicBezTo>
                      <a:pt x="826431" y="4336971"/>
                      <a:pt x="808536" y="4292507"/>
                      <a:pt x="798070" y="4243284"/>
                    </a:cubicBezTo>
                    <a:cubicBezTo>
                      <a:pt x="784617" y="4180721"/>
                      <a:pt x="805728" y="4117545"/>
                      <a:pt x="817097" y="4054750"/>
                    </a:cubicBezTo>
                    <a:cubicBezTo>
                      <a:pt x="821537" y="4030724"/>
                      <a:pt x="826632" y="4006057"/>
                      <a:pt x="826251" y="3982801"/>
                    </a:cubicBezTo>
                    <a:cubicBezTo>
                      <a:pt x="825347" y="3916709"/>
                      <a:pt x="825150" y="3850833"/>
                      <a:pt x="836848" y="3784939"/>
                    </a:cubicBezTo>
                    <a:lnTo>
                      <a:pt x="841285" y="3766755"/>
                    </a:lnTo>
                    <a:lnTo>
                      <a:pt x="841284" y="3766755"/>
                    </a:lnTo>
                    <a:lnTo>
                      <a:pt x="852925" y="3719034"/>
                    </a:lnTo>
                    <a:cubicBezTo>
                      <a:pt x="855152" y="3711822"/>
                      <a:pt x="856753" y="3704413"/>
                      <a:pt x="857932" y="3696880"/>
                    </a:cubicBezTo>
                    <a:cubicBezTo>
                      <a:pt x="868683" y="3631632"/>
                      <a:pt x="885300" y="3565939"/>
                      <a:pt x="853534" y="3507036"/>
                    </a:cubicBezTo>
                    <a:cubicBezTo>
                      <a:pt x="850623" y="3501622"/>
                      <a:pt x="849992" y="3494020"/>
                      <a:pt x="850226" y="3485839"/>
                    </a:cubicBezTo>
                    <a:close/>
                    <a:moveTo>
                      <a:pt x="0" y="0"/>
                    </a:moveTo>
                    <a:lnTo>
                      <a:pt x="455609" y="0"/>
                    </a:lnTo>
                    <a:lnTo>
                      <a:pt x="459171" y="72395"/>
                    </a:lnTo>
                    <a:cubicBezTo>
                      <a:pt x="459671" y="92301"/>
                      <a:pt x="456894" y="113171"/>
                      <a:pt x="460041" y="131917"/>
                    </a:cubicBezTo>
                    <a:cubicBezTo>
                      <a:pt x="474213" y="218122"/>
                      <a:pt x="492031" y="302910"/>
                      <a:pt x="504421" y="389691"/>
                    </a:cubicBezTo>
                    <a:cubicBezTo>
                      <a:pt x="517349" y="479177"/>
                      <a:pt x="539516" y="562489"/>
                      <a:pt x="582097" y="634609"/>
                    </a:cubicBezTo>
                    <a:cubicBezTo>
                      <a:pt x="621686" y="701573"/>
                      <a:pt x="662589" y="767248"/>
                      <a:pt x="702468" y="834019"/>
                    </a:cubicBezTo>
                    <a:cubicBezTo>
                      <a:pt x="712587" y="850968"/>
                      <a:pt x="725536" y="867665"/>
                      <a:pt x="729203" y="887701"/>
                    </a:cubicBezTo>
                    <a:cubicBezTo>
                      <a:pt x="736973" y="929321"/>
                      <a:pt x="740155" y="973193"/>
                      <a:pt x="743787" y="1016355"/>
                    </a:cubicBezTo>
                    <a:cubicBezTo>
                      <a:pt x="746786" y="1053398"/>
                      <a:pt x="745800" y="1091467"/>
                      <a:pt x="750083" y="1128060"/>
                    </a:cubicBezTo>
                    <a:cubicBezTo>
                      <a:pt x="753428" y="1157309"/>
                      <a:pt x="762038" y="1185083"/>
                      <a:pt x="768866" y="1213431"/>
                    </a:cubicBezTo>
                    <a:cubicBezTo>
                      <a:pt x="774767" y="1238107"/>
                      <a:pt x="778357" y="1264327"/>
                      <a:pt x="787802" y="1286432"/>
                    </a:cubicBezTo>
                    <a:cubicBezTo>
                      <a:pt x="810582" y="1340304"/>
                      <a:pt x="832653" y="1394242"/>
                      <a:pt x="842837" y="1455511"/>
                    </a:cubicBezTo>
                    <a:cubicBezTo>
                      <a:pt x="853049" y="1515944"/>
                      <a:pt x="867276" y="1574511"/>
                      <a:pt x="877988" y="1634814"/>
                    </a:cubicBezTo>
                    <a:cubicBezTo>
                      <a:pt x="888390" y="1693895"/>
                      <a:pt x="902813" y="1748857"/>
                      <a:pt x="941063" y="1789731"/>
                    </a:cubicBezTo>
                    <a:cubicBezTo>
                      <a:pt x="957906" y="1807908"/>
                      <a:pt x="975122" y="1831564"/>
                      <a:pt x="980124" y="1857657"/>
                    </a:cubicBezTo>
                    <a:cubicBezTo>
                      <a:pt x="987207" y="1894833"/>
                      <a:pt x="980788" y="1937150"/>
                      <a:pt x="984484" y="1976384"/>
                    </a:cubicBezTo>
                    <a:cubicBezTo>
                      <a:pt x="988781" y="2022576"/>
                      <a:pt x="988793" y="2074493"/>
                      <a:pt x="1007189" y="2110650"/>
                    </a:cubicBezTo>
                    <a:cubicBezTo>
                      <a:pt x="1023612" y="2142809"/>
                      <a:pt x="1034723" y="2173610"/>
                      <a:pt x="1039893" y="2211041"/>
                    </a:cubicBezTo>
                    <a:cubicBezTo>
                      <a:pt x="1043484" y="2237261"/>
                      <a:pt x="1057690" y="2260269"/>
                      <a:pt x="1059162" y="2286682"/>
                    </a:cubicBezTo>
                    <a:cubicBezTo>
                      <a:pt x="1061252" y="2321469"/>
                      <a:pt x="1060754" y="2355740"/>
                      <a:pt x="1070522" y="2388667"/>
                    </a:cubicBezTo>
                    <a:cubicBezTo>
                      <a:pt x="1080600" y="2422815"/>
                      <a:pt x="1085513" y="2459602"/>
                      <a:pt x="1093939" y="2494653"/>
                    </a:cubicBezTo>
                    <a:cubicBezTo>
                      <a:pt x="1098500" y="2513273"/>
                      <a:pt x="1106866" y="2529964"/>
                      <a:pt x="1112007" y="2548197"/>
                    </a:cubicBezTo>
                    <a:cubicBezTo>
                      <a:pt x="1121409" y="2581573"/>
                      <a:pt x="1130232" y="2615336"/>
                      <a:pt x="1138346" y="2649163"/>
                    </a:cubicBezTo>
                    <a:cubicBezTo>
                      <a:pt x="1146465" y="2682988"/>
                      <a:pt x="1157699" y="2716368"/>
                      <a:pt x="1160337" y="2751608"/>
                    </a:cubicBezTo>
                    <a:cubicBezTo>
                      <a:pt x="1164714" y="2811646"/>
                      <a:pt x="1159211" y="2873999"/>
                      <a:pt x="1165737" y="2933012"/>
                    </a:cubicBezTo>
                    <a:cubicBezTo>
                      <a:pt x="1172445" y="2992925"/>
                      <a:pt x="1185964" y="3051556"/>
                      <a:pt x="1202029" y="3107873"/>
                    </a:cubicBezTo>
                    <a:cubicBezTo>
                      <a:pt x="1214635" y="3152396"/>
                      <a:pt x="1227749" y="3194534"/>
                      <a:pt x="1225692" y="3244974"/>
                    </a:cubicBezTo>
                    <a:cubicBezTo>
                      <a:pt x="1224565" y="3273123"/>
                      <a:pt x="1231196" y="3305079"/>
                      <a:pt x="1243916" y="3326221"/>
                    </a:cubicBezTo>
                    <a:cubicBezTo>
                      <a:pt x="1271701" y="3372044"/>
                      <a:pt x="1285247" y="3423911"/>
                      <a:pt x="1293067" y="3480219"/>
                    </a:cubicBezTo>
                    <a:lnTo>
                      <a:pt x="1308071" y="3585182"/>
                    </a:lnTo>
                    <a:lnTo>
                      <a:pt x="1295962" y="3584708"/>
                    </a:lnTo>
                    <a:cubicBezTo>
                      <a:pt x="1237754" y="3586303"/>
                      <a:pt x="1180629" y="3594888"/>
                      <a:pt x="1118893" y="3568330"/>
                    </a:cubicBezTo>
                    <a:cubicBezTo>
                      <a:pt x="1113435" y="3565936"/>
                      <a:pt x="1102517" y="3567964"/>
                      <a:pt x="1094179" y="3567566"/>
                    </a:cubicBezTo>
                    <a:cubicBezTo>
                      <a:pt x="1027548" y="3564029"/>
                      <a:pt x="967064" y="3547281"/>
                      <a:pt x="922719" y="3516472"/>
                    </a:cubicBezTo>
                    <a:cubicBezTo>
                      <a:pt x="908178" y="3506414"/>
                      <a:pt x="892942" y="3497984"/>
                      <a:pt x="877028" y="3490955"/>
                    </a:cubicBezTo>
                    <a:lnTo>
                      <a:pt x="850533" y="3481837"/>
                    </a:lnTo>
                    <a:lnTo>
                      <a:pt x="852113" y="3461170"/>
                    </a:lnTo>
                    <a:cubicBezTo>
                      <a:pt x="854391" y="3434500"/>
                      <a:pt x="848474" y="3414331"/>
                      <a:pt x="831383" y="3399179"/>
                    </a:cubicBezTo>
                    <a:cubicBezTo>
                      <a:pt x="801767" y="3373388"/>
                      <a:pt x="773654" y="3344957"/>
                      <a:pt x="743141" y="3320580"/>
                    </a:cubicBezTo>
                    <a:cubicBezTo>
                      <a:pt x="722236" y="3303685"/>
                      <a:pt x="714543" y="3281842"/>
                      <a:pt x="713221" y="3251241"/>
                    </a:cubicBezTo>
                    <a:cubicBezTo>
                      <a:pt x="712555" y="3234106"/>
                      <a:pt x="704768" y="3217029"/>
                      <a:pt x="697098" y="3202528"/>
                    </a:cubicBezTo>
                    <a:cubicBezTo>
                      <a:pt x="687845" y="3184997"/>
                      <a:pt x="672212" y="3172554"/>
                      <a:pt x="664820" y="3154190"/>
                    </a:cubicBezTo>
                    <a:cubicBezTo>
                      <a:pt x="646169" y="3109209"/>
                      <a:pt x="616744" y="3087991"/>
                      <a:pt x="572501" y="3087312"/>
                    </a:cubicBezTo>
                    <a:cubicBezTo>
                      <a:pt x="533259" y="3086763"/>
                      <a:pt x="493731" y="3044085"/>
                      <a:pt x="497703" y="3005243"/>
                    </a:cubicBezTo>
                    <a:cubicBezTo>
                      <a:pt x="502030" y="2962279"/>
                      <a:pt x="490540" y="2928257"/>
                      <a:pt x="476984" y="2892751"/>
                    </a:cubicBezTo>
                    <a:cubicBezTo>
                      <a:pt x="469363" y="2872905"/>
                      <a:pt x="465404" y="2847135"/>
                      <a:pt x="468947" y="2824527"/>
                    </a:cubicBezTo>
                    <a:cubicBezTo>
                      <a:pt x="482188" y="2738605"/>
                      <a:pt x="520979" y="2665650"/>
                      <a:pt x="569138" y="2595026"/>
                    </a:cubicBezTo>
                    <a:cubicBezTo>
                      <a:pt x="600577" y="2548865"/>
                      <a:pt x="622260" y="2493483"/>
                      <a:pt x="645397" y="2440808"/>
                    </a:cubicBezTo>
                    <a:cubicBezTo>
                      <a:pt x="652529" y="2424387"/>
                      <a:pt x="655029" y="2401457"/>
                      <a:pt x="651820" y="2384384"/>
                    </a:cubicBezTo>
                    <a:cubicBezTo>
                      <a:pt x="640949" y="2324596"/>
                      <a:pt x="629163" y="2264805"/>
                      <a:pt x="612994" y="2207332"/>
                    </a:cubicBezTo>
                    <a:cubicBezTo>
                      <a:pt x="597678" y="2153787"/>
                      <a:pt x="601053" y="2099808"/>
                      <a:pt x="620894" y="2046679"/>
                    </a:cubicBezTo>
                    <a:cubicBezTo>
                      <a:pt x="635367" y="2007977"/>
                      <a:pt x="641110" y="1970814"/>
                      <a:pt x="644614" y="1931265"/>
                    </a:cubicBezTo>
                    <a:cubicBezTo>
                      <a:pt x="647465" y="1898285"/>
                      <a:pt x="653360" y="1862859"/>
                      <a:pt x="665994" y="1832337"/>
                    </a:cubicBezTo>
                    <a:cubicBezTo>
                      <a:pt x="683779" y="1789578"/>
                      <a:pt x="688928" y="1751381"/>
                      <a:pt x="678276" y="1709437"/>
                    </a:cubicBezTo>
                    <a:cubicBezTo>
                      <a:pt x="672576" y="1687079"/>
                      <a:pt x="673987" y="1660990"/>
                      <a:pt x="672955" y="1636123"/>
                    </a:cubicBezTo>
                    <a:cubicBezTo>
                      <a:pt x="671272" y="1597795"/>
                      <a:pt x="671867" y="1558758"/>
                      <a:pt x="668480" y="1520749"/>
                    </a:cubicBezTo>
                    <a:cubicBezTo>
                      <a:pt x="665050" y="1479903"/>
                      <a:pt x="655019" y="1440408"/>
                      <a:pt x="653920" y="1399437"/>
                    </a:cubicBezTo>
                    <a:cubicBezTo>
                      <a:pt x="652652" y="1355309"/>
                      <a:pt x="639893" y="1323154"/>
                      <a:pt x="612686" y="1296979"/>
                    </a:cubicBezTo>
                    <a:cubicBezTo>
                      <a:pt x="595576" y="1280408"/>
                      <a:pt x="578401" y="1259588"/>
                      <a:pt x="570220" y="1235618"/>
                    </a:cubicBezTo>
                    <a:cubicBezTo>
                      <a:pt x="553631" y="1186194"/>
                      <a:pt x="545669" y="1131821"/>
                      <a:pt x="529736" y="1081752"/>
                    </a:cubicBezTo>
                    <a:cubicBezTo>
                      <a:pt x="507466" y="1011390"/>
                      <a:pt x="481332" y="944631"/>
                      <a:pt x="414305" y="918292"/>
                    </a:cubicBezTo>
                    <a:cubicBezTo>
                      <a:pt x="377314" y="903769"/>
                      <a:pt x="368843" y="874065"/>
                      <a:pt x="373924" y="825689"/>
                    </a:cubicBezTo>
                    <a:cubicBezTo>
                      <a:pt x="375689" y="809590"/>
                      <a:pt x="376722" y="786203"/>
                      <a:pt x="368949" y="778726"/>
                    </a:cubicBezTo>
                    <a:cubicBezTo>
                      <a:pt x="345838" y="756354"/>
                      <a:pt x="349308" y="725824"/>
                      <a:pt x="347020" y="694643"/>
                    </a:cubicBezTo>
                    <a:cubicBezTo>
                      <a:pt x="345704" y="675894"/>
                      <a:pt x="339306" y="651346"/>
                      <a:pt x="327478" y="642898"/>
                    </a:cubicBezTo>
                    <a:cubicBezTo>
                      <a:pt x="279698" y="608395"/>
                      <a:pt x="263590" y="549247"/>
                      <a:pt x="243468" y="491960"/>
                    </a:cubicBezTo>
                    <a:cubicBezTo>
                      <a:pt x="237433" y="475142"/>
                      <a:pt x="230250" y="456843"/>
                      <a:pt x="218930" y="446010"/>
                    </a:cubicBezTo>
                    <a:cubicBezTo>
                      <a:pt x="194433" y="422927"/>
                      <a:pt x="180036" y="395344"/>
                      <a:pt x="180614" y="354892"/>
                    </a:cubicBezTo>
                    <a:cubicBezTo>
                      <a:pt x="180923" y="342010"/>
                      <a:pt x="176523" y="328798"/>
                      <a:pt x="171988" y="317521"/>
                    </a:cubicBezTo>
                    <a:cubicBezTo>
                      <a:pt x="162052" y="293291"/>
                      <a:pt x="148442" y="271315"/>
                      <a:pt x="139875" y="246378"/>
                    </a:cubicBezTo>
                    <a:cubicBezTo>
                      <a:pt x="117577" y="182780"/>
                      <a:pt x="95749" y="119890"/>
                      <a:pt x="51499" y="73211"/>
                    </a:cubicBezTo>
                    <a:cubicBezTo>
                      <a:pt x="40691" y="61834"/>
                      <a:pt x="29467" y="49763"/>
                      <a:pt x="19690" y="36621"/>
                    </a:cubicBez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8" name="Freeform: Shape 67">
                <a:extLst>
                  <a:ext uri="{FF2B5EF4-FFF2-40B4-BE49-F238E27FC236}">
                    <a16:creationId xmlns:a16="http://schemas.microsoft.com/office/drawing/2014/main" id="{3CA5C733-38F9-4D36-A78D-0AB08CCBB5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748588" y="0"/>
                <a:ext cx="1339053" cy="6858000"/>
              </a:xfrm>
              <a:custGeom>
                <a:avLst/>
                <a:gdLst>
                  <a:gd name="connsiteX0" fmla="*/ 850532 w 1339053"/>
                  <a:gd name="connsiteY0" fmla="*/ 3481838 h 6858000"/>
                  <a:gd name="connsiteX1" fmla="*/ 877027 w 1339053"/>
                  <a:gd name="connsiteY1" fmla="*/ 3490955 h 6858000"/>
                  <a:gd name="connsiteX2" fmla="*/ 922718 w 1339053"/>
                  <a:gd name="connsiteY2" fmla="*/ 3516472 h 6858000"/>
                  <a:gd name="connsiteX3" fmla="*/ 1094179 w 1339053"/>
                  <a:gd name="connsiteY3" fmla="*/ 3567567 h 6858000"/>
                  <a:gd name="connsiteX4" fmla="*/ 1118891 w 1339053"/>
                  <a:gd name="connsiteY4" fmla="*/ 3568331 h 6858000"/>
                  <a:gd name="connsiteX5" fmla="*/ 1295961 w 1339053"/>
                  <a:gd name="connsiteY5" fmla="*/ 3584709 h 6858000"/>
                  <a:gd name="connsiteX6" fmla="*/ 1308070 w 1339053"/>
                  <a:gd name="connsiteY6" fmla="*/ 3585183 h 6858000"/>
                  <a:gd name="connsiteX7" fmla="*/ 1325263 w 1339053"/>
                  <a:gd name="connsiteY7" fmla="*/ 3705453 h 6858000"/>
                  <a:gd name="connsiteX8" fmla="*/ 1334107 w 1339053"/>
                  <a:gd name="connsiteY8" fmla="*/ 3772268 h 6858000"/>
                  <a:gd name="connsiteX9" fmla="*/ 1338203 w 1339053"/>
                  <a:gd name="connsiteY9" fmla="*/ 3831076 h 6858000"/>
                  <a:gd name="connsiteX10" fmla="*/ 1338805 w 1339053"/>
                  <a:gd name="connsiteY10" fmla="*/ 3839709 h 6858000"/>
                  <a:gd name="connsiteX11" fmla="*/ 1335635 w 1339053"/>
                  <a:gd name="connsiteY11" fmla="*/ 4118635 h 6858000"/>
                  <a:gd name="connsiteX12" fmla="*/ 1337171 w 1339053"/>
                  <a:gd name="connsiteY12" fmla="*/ 4209403 h 6858000"/>
                  <a:gd name="connsiteX13" fmla="*/ 1325840 w 1339053"/>
                  <a:gd name="connsiteY13" fmla="*/ 4309174 h 6858000"/>
                  <a:gd name="connsiteX14" fmla="*/ 1321122 w 1339053"/>
                  <a:gd name="connsiteY14" fmla="*/ 4473630 h 6858000"/>
                  <a:gd name="connsiteX15" fmla="*/ 1302196 w 1339053"/>
                  <a:gd name="connsiteY15" fmla="*/ 4791709 h 6858000"/>
                  <a:gd name="connsiteX16" fmla="*/ 1293239 w 1339053"/>
                  <a:gd name="connsiteY16" fmla="*/ 4860048 h 6858000"/>
                  <a:gd name="connsiteX17" fmla="*/ 1288829 w 1339053"/>
                  <a:gd name="connsiteY17" fmla="*/ 5039837 h 6858000"/>
                  <a:gd name="connsiteX18" fmla="*/ 1289584 w 1339053"/>
                  <a:gd name="connsiteY18" fmla="*/ 5148703 h 6858000"/>
                  <a:gd name="connsiteX19" fmla="*/ 1282205 w 1339053"/>
                  <a:gd name="connsiteY19" fmla="*/ 5236435 h 6858000"/>
                  <a:gd name="connsiteX20" fmla="*/ 1268145 w 1339053"/>
                  <a:gd name="connsiteY20" fmla="*/ 5311662 h 6858000"/>
                  <a:gd name="connsiteX21" fmla="*/ 1250547 w 1339053"/>
                  <a:gd name="connsiteY21" fmla="*/ 5515595 h 6858000"/>
                  <a:gd name="connsiteX22" fmla="*/ 1243323 w 1339053"/>
                  <a:gd name="connsiteY22" fmla="*/ 5596885 h 6858000"/>
                  <a:gd name="connsiteX23" fmla="*/ 1238303 w 1339053"/>
                  <a:gd name="connsiteY23" fmla="*/ 5812036 h 6858000"/>
                  <a:gd name="connsiteX24" fmla="*/ 1223551 w 1339053"/>
                  <a:gd name="connsiteY24" fmla="*/ 5991171 h 6858000"/>
                  <a:gd name="connsiteX25" fmla="*/ 1219699 w 1339053"/>
                  <a:gd name="connsiteY25" fmla="*/ 6066726 h 6858000"/>
                  <a:gd name="connsiteX26" fmla="*/ 1199935 w 1339053"/>
                  <a:gd name="connsiteY26" fmla="*/ 6236130 h 6858000"/>
                  <a:gd name="connsiteX27" fmla="*/ 1192857 w 1339053"/>
                  <a:gd name="connsiteY27" fmla="*/ 6333267 h 6858000"/>
                  <a:gd name="connsiteX28" fmla="*/ 1148174 w 1339053"/>
                  <a:gd name="connsiteY28" fmla="*/ 6561849 h 6858000"/>
                  <a:gd name="connsiteX29" fmla="*/ 1100424 w 1339053"/>
                  <a:gd name="connsiteY29" fmla="*/ 6797385 h 6858000"/>
                  <a:gd name="connsiteX30" fmla="*/ 1085621 w 1339053"/>
                  <a:gd name="connsiteY30" fmla="*/ 6858000 h 6858000"/>
                  <a:gd name="connsiteX31" fmla="*/ 932341 w 1339053"/>
                  <a:gd name="connsiteY31" fmla="*/ 6858000 h 6858000"/>
                  <a:gd name="connsiteX32" fmla="*/ 944496 w 1339053"/>
                  <a:gd name="connsiteY32" fmla="*/ 6829656 h 6858000"/>
                  <a:gd name="connsiteX33" fmla="*/ 913239 w 1339053"/>
                  <a:gd name="connsiteY33" fmla="*/ 6720119 h 6858000"/>
                  <a:gd name="connsiteX34" fmla="*/ 870682 w 1339053"/>
                  <a:gd name="connsiteY34" fmla="*/ 6655346 h 6858000"/>
                  <a:gd name="connsiteX35" fmla="*/ 846442 w 1339053"/>
                  <a:gd name="connsiteY35" fmla="*/ 6498594 h 6858000"/>
                  <a:gd name="connsiteX36" fmla="*/ 881150 w 1339053"/>
                  <a:gd name="connsiteY36" fmla="*/ 6473756 h 6858000"/>
                  <a:gd name="connsiteX37" fmla="*/ 922470 w 1339053"/>
                  <a:gd name="connsiteY37" fmla="*/ 6377035 h 6858000"/>
                  <a:gd name="connsiteX38" fmla="*/ 955039 w 1339053"/>
                  <a:gd name="connsiteY38" fmla="*/ 6268585 h 6858000"/>
                  <a:gd name="connsiteX39" fmla="*/ 1024350 w 1339053"/>
                  <a:gd name="connsiteY39" fmla="*/ 6083443 h 6858000"/>
                  <a:gd name="connsiteX40" fmla="*/ 999696 w 1339053"/>
                  <a:gd name="connsiteY40" fmla="*/ 5938416 h 6858000"/>
                  <a:gd name="connsiteX41" fmla="*/ 988342 w 1339053"/>
                  <a:gd name="connsiteY41" fmla="*/ 5882426 h 6858000"/>
                  <a:gd name="connsiteX42" fmla="*/ 985444 w 1339053"/>
                  <a:gd name="connsiteY42" fmla="*/ 5832438 h 6858000"/>
                  <a:gd name="connsiteX43" fmla="*/ 992016 w 1339053"/>
                  <a:gd name="connsiteY43" fmla="*/ 5777751 h 6858000"/>
                  <a:gd name="connsiteX44" fmla="*/ 995028 w 1339053"/>
                  <a:gd name="connsiteY44" fmla="*/ 5641832 h 6858000"/>
                  <a:gd name="connsiteX45" fmla="*/ 981247 w 1339053"/>
                  <a:gd name="connsiteY45" fmla="*/ 5562522 h 6858000"/>
                  <a:gd name="connsiteX46" fmla="*/ 995131 w 1339053"/>
                  <a:gd name="connsiteY46" fmla="*/ 5398075 h 6858000"/>
                  <a:gd name="connsiteX47" fmla="*/ 997379 w 1339053"/>
                  <a:gd name="connsiteY47" fmla="*/ 5283928 h 6858000"/>
                  <a:gd name="connsiteX48" fmla="*/ 979617 w 1339053"/>
                  <a:gd name="connsiteY48" fmla="*/ 5157396 h 6858000"/>
                  <a:gd name="connsiteX49" fmla="*/ 976441 w 1339053"/>
                  <a:gd name="connsiteY49" fmla="*/ 5139485 h 6858000"/>
                  <a:gd name="connsiteX50" fmla="*/ 953793 w 1339053"/>
                  <a:gd name="connsiteY50" fmla="*/ 5091862 h 6858000"/>
                  <a:gd name="connsiteX51" fmla="*/ 853056 w 1339053"/>
                  <a:gd name="connsiteY51" fmla="*/ 5001787 h 6858000"/>
                  <a:gd name="connsiteX52" fmla="*/ 833979 w 1339053"/>
                  <a:gd name="connsiteY52" fmla="*/ 4978966 h 6858000"/>
                  <a:gd name="connsiteX53" fmla="*/ 796995 w 1339053"/>
                  <a:gd name="connsiteY53" fmla="*/ 4813768 h 6858000"/>
                  <a:gd name="connsiteX54" fmla="*/ 820590 w 1339053"/>
                  <a:gd name="connsiteY54" fmla="*/ 4764057 h 6858000"/>
                  <a:gd name="connsiteX55" fmla="*/ 864688 w 1339053"/>
                  <a:gd name="connsiteY55" fmla="*/ 4714752 h 6858000"/>
                  <a:gd name="connsiteX56" fmla="*/ 910485 w 1339053"/>
                  <a:gd name="connsiteY56" fmla="*/ 4590911 h 6858000"/>
                  <a:gd name="connsiteX57" fmla="*/ 911445 w 1339053"/>
                  <a:gd name="connsiteY57" fmla="*/ 4539571 h 6858000"/>
                  <a:gd name="connsiteX58" fmla="*/ 900285 w 1339053"/>
                  <a:gd name="connsiteY58" fmla="*/ 4445837 h 6858000"/>
                  <a:gd name="connsiteX59" fmla="*/ 863237 w 1339053"/>
                  <a:gd name="connsiteY59" fmla="*/ 4364703 h 6858000"/>
                  <a:gd name="connsiteX60" fmla="*/ 798070 w 1339053"/>
                  <a:gd name="connsiteY60" fmla="*/ 4243284 h 6858000"/>
                  <a:gd name="connsiteX61" fmla="*/ 817097 w 1339053"/>
                  <a:gd name="connsiteY61" fmla="*/ 4054750 h 6858000"/>
                  <a:gd name="connsiteX62" fmla="*/ 826251 w 1339053"/>
                  <a:gd name="connsiteY62" fmla="*/ 3982801 h 6858000"/>
                  <a:gd name="connsiteX63" fmla="*/ 836848 w 1339053"/>
                  <a:gd name="connsiteY63" fmla="*/ 3784939 h 6858000"/>
                  <a:gd name="connsiteX64" fmla="*/ 841285 w 1339053"/>
                  <a:gd name="connsiteY64" fmla="*/ 3766755 h 6858000"/>
                  <a:gd name="connsiteX65" fmla="*/ 841284 w 1339053"/>
                  <a:gd name="connsiteY65" fmla="*/ 3766755 h 6858000"/>
                  <a:gd name="connsiteX66" fmla="*/ 852925 w 1339053"/>
                  <a:gd name="connsiteY66" fmla="*/ 3719034 h 6858000"/>
                  <a:gd name="connsiteX67" fmla="*/ 857932 w 1339053"/>
                  <a:gd name="connsiteY67" fmla="*/ 3696880 h 6858000"/>
                  <a:gd name="connsiteX68" fmla="*/ 853534 w 1339053"/>
                  <a:gd name="connsiteY68" fmla="*/ 3507036 h 6858000"/>
                  <a:gd name="connsiteX69" fmla="*/ 850226 w 1339053"/>
                  <a:gd name="connsiteY69" fmla="*/ 3485839 h 6858000"/>
                  <a:gd name="connsiteX70" fmla="*/ 0 w 1339053"/>
                  <a:gd name="connsiteY70" fmla="*/ 0 h 6858000"/>
                  <a:gd name="connsiteX71" fmla="*/ 455609 w 1339053"/>
                  <a:gd name="connsiteY71" fmla="*/ 0 h 6858000"/>
                  <a:gd name="connsiteX72" fmla="*/ 459171 w 1339053"/>
                  <a:gd name="connsiteY72" fmla="*/ 72395 h 6858000"/>
                  <a:gd name="connsiteX73" fmla="*/ 460041 w 1339053"/>
                  <a:gd name="connsiteY73" fmla="*/ 131917 h 6858000"/>
                  <a:gd name="connsiteX74" fmla="*/ 504421 w 1339053"/>
                  <a:gd name="connsiteY74" fmla="*/ 389691 h 6858000"/>
                  <a:gd name="connsiteX75" fmla="*/ 582097 w 1339053"/>
                  <a:gd name="connsiteY75" fmla="*/ 634609 h 6858000"/>
                  <a:gd name="connsiteX76" fmla="*/ 702468 w 1339053"/>
                  <a:gd name="connsiteY76" fmla="*/ 834019 h 6858000"/>
                  <a:gd name="connsiteX77" fmla="*/ 729203 w 1339053"/>
                  <a:gd name="connsiteY77" fmla="*/ 887701 h 6858000"/>
                  <a:gd name="connsiteX78" fmla="*/ 743787 w 1339053"/>
                  <a:gd name="connsiteY78" fmla="*/ 1016355 h 6858000"/>
                  <a:gd name="connsiteX79" fmla="*/ 750083 w 1339053"/>
                  <a:gd name="connsiteY79" fmla="*/ 1128060 h 6858000"/>
                  <a:gd name="connsiteX80" fmla="*/ 768866 w 1339053"/>
                  <a:gd name="connsiteY80" fmla="*/ 1213431 h 6858000"/>
                  <a:gd name="connsiteX81" fmla="*/ 787802 w 1339053"/>
                  <a:gd name="connsiteY81" fmla="*/ 1286432 h 6858000"/>
                  <a:gd name="connsiteX82" fmla="*/ 842837 w 1339053"/>
                  <a:gd name="connsiteY82" fmla="*/ 1455511 h 6858000"/>
                  <a:gd name="connsiteX83" fmla="*/ 877988 w 1339053"/>
                  <a:gd name="connsiteY83" fmla="*/ 1634814 h 6858000"/>
                  <a:gd name="connsiteX84" fmla="*/ 941063 w 1339053"/>
                  <a:gd name="connsiteY84" fmla="*/ 1789731 h 6858000"/>
                  <a:gd name="connsiteX85" fmla="*/ 980124 w 1339053"/>
                  <a:gd name="connsiteY85" fmla="*/ 1857657 h 6858000"/>
                  <a:gd name="connsiteX86" fmla="*/ 984484 w 1339053"/>
                  <a:gd name="connsiteY86" fmla="*/ 1976384 h 6858000"/>
                  <a:gd name="connsiteX87" fmla="*/ 1007189 w 1339053"/>
                  <a:gd name="connsiteY87" fmla="*/ 2110650 h 6858000"/>
                  <a:gd name="connsiteX88" fmla="*/ 1039893 w 1339053"/>
                  <a:gd name="connsiteY88" fmla="*/ 2211041 h 6858000"/>
                  <a:gd name="connsiteX89" fmla="*/ 1059162 w 1339053"/>
                  <a:gd name="connsiteY89" fmla="*/ 2286682 h 6858000"/>
                  <a:gd name="connsiteX90" fmla="*/ 1070522 w 1339053"/>
                  <a:gd name="connsiteY90" fmla="*/ 2388667 h 6858000"/>
                  <a:gd name="connsiteX91" fmla="*/ 1093939 w 1339053"/>
                  <a:gd name="connsiteY91" fmla="*/ 2494653 h 6858000"/>
                  <a:gd name="connsiteX92" fmla="*/ 1112007 w 1339053"/>
                  <a:gd name="connsiteY92" fmla="*/ 2548197 h 6858000"/>
                  <a:gd name="connsiteX93" fmla="*/ 1138346 w 1339053"/>
                  <a:gd name="connsiteY93" fmla="*/ 2649163 h 6858000"/>
                  <a:gd name="connsiteX94" fmla="*/ 1160337 w 1339053"/>
                  <a:gd name="connsiteY94" fmla="*/ 2751608 h 6858000"/>
                  <a:gd name="connsiteX95" fmla="*/ 1165737 w 1339053"/>
                  <a:gd name="connsiteY95" fmla="*/ 2933012 h 6858000"/>
                  <a:gd name="connsiteX96" fmla="*/ 1202029 w 1339053"/>
                  <a:gd name="connsiteY96" fmla="*/ 3107873 h 6858000"/>
                  <a:gd name="connsiteX97" fmla="*/ 1225692 w 1339053"/>
                  <a:gd name="connsiteY97" fmla="*/ 3244974 h 6858000"/>
                  <a:gd name="connsiteX98" fmla="*/ 1243916 w 1339053"/>
                  <a:gd name="connsiteY98" fmla="*/ 3326221 h 6858000"/>
                  <a:gd name="connsiteX99" fmla="*/ 1293067 w 1339053"/>
                  <a:gd name="connsiteY99" fmla="*/ 3480219 h 6858000"/>
                  <a:gd name="connsiteX100" fmla="*/ 1308071 w 1339053"/>
                  <a:gd name="connsiteY100" fmla="*/ 3585182 h 6858000"/>
                  <a:gd name="connsiteX101" fmla="*/ 1295962 w 1339053"/>
                  <a:gd name="connsiteY101" fmla="*/ 3584708 h 6858000"/>
                  <a:gd name="connsiteX102" fmla="*/ 1118893 w 1339053"/>
                  <a:gd name="connsiteY102" fmla="*/ 3568330 h 6858000"/>
                  <a:gd name="connsiteX103" fmla="*/ 1094179 w 1339053"/>
                  <a:gd name="connsiteY103" fmla="*/ 3567566 h 6858000"/>
                  <a:gd name="connsiteX104" fmla="*/ 922719 w 1339053"/>
                  <a:gd name="connsiteY104" fmla="*/ 3516472 h 6858000"/>
                  <a:gd name="connsiteX105" fmla="*/ 877028 w 1339053"/>
                  <a:gd name="connsiteY105" fmla="*/ 3490955 h 6858000"/>
                  <a:gd name="connsiteX106" fmla="*/ 850533 w 1339053"/>
                  <a:gd name="connsiteY106" fmla="*/ 3481837 h 6858000"/>
                  <a:gd name="connsiteX107" fmla="*/ 852113 w 1339053"/>
                  <a:gd name="connsiteY107" fmla="*/ 3461170 h 6858000"/>
                  <a:gd name="connsiteX108" fmla="*/ 831383 w 1339053"/>
                  <a:gd name="connsiteY108" fmla="*/ 3399179 h 6858000"/>
                  <a:gd name="connsiteX109" fmla="*/ 743141 w 1339053"/>
                  <a:gd name="connsiteY109" fmla="*/ 3320580 h 6858000"/>
                  <a:gd name="connsiteX110" fmla="*/ 713221 w 1339053"/>
                  <a:gd name="connsiteY110" fmla="*/ 3251241 h 6858000"/>
                  <a:gd name="connsiteX111" fmla="*/ 697098 w 1339053"/>
                  <a:gd name="connsiteY111" fmla="*/ 3202528 h 6858000"/>
                  <a:gd name="connsiteX112" fmla="*/ 664820 w 1339053"/>
                  <a:gd name="connsiteY112" fmla="*/ 3154190 h 6858000"/>
                  <a:gd name="connsiteX113" fmla="*/ 572501 w 1339053"/>
                  <a:gd name="connsiteY113" fmla="*/ 3087312 h 6858000"/>
                  <a:gd name="connsiteX114" fmla="*/ 497703 w 1339053"/>
                  <a:gd name="connsiteY114" fmla="*/ 3005243 h 6858000"/>
                  <a:gd name="connsiteX115" fmla="*/ 476984 w 1339053"/>
                  <a:gd name="connsiteY115" fmla="*/ 2892751 h 6858000"/>
                  <a:gd name="connsiteX116" fmla="*/ 468947 w 1339053"/>
                  <a:gd name="connsiteY116" fmla="*/ 2824527 h 6858000"/>
                  <a:gd name="connsiteX117" fmla="*/ 569138 w 1339053"/>
                  <a:gd name="connsiteY117" fmla="*/ 2595026 h 6858000"/>
                  <a:gd name="connsiteX118" fmla="*/ 645397 w 1339053"/>
                  <a:gd name="connsiteY118" fmla="*/ 2440808 h 6858000"/>
                  <a:gd name="connsiteX119" fmla="*/ 651820 w 1339053"/>
                  <a:gd name="connsiteY119" fmla="*/ 2384384 h 6858000"/>
                  <a:gd name="connsiteX120" fmla="*/ 612994 w 1339053"/>
                  <a:gd name="connsiteY120" fmla="*/ 2207332 h 6858000"/>
                  <a:gd name="connsiteX121" fmla="*/ 620894 w 1339053"/>
                  <a:gd name="connsiteY121" fmla="*/ 2046679 h 6858000"/>
                  <a:gd name="connsiteX122" fmla="*/ 644614 w 1339053"/>
                  <a:gd name="connsiteY122" fmla="*/ 1931265 h 6858000"/>
                  <a:gd name="connsiteX123" fmla="*/ 665994 w 1339053"/>
                  <a:gd name="connsiteY123" fmla="*/ 1832337 h 6858000"/>
                  <a:gd name="connsiteX124" fmla="*/ 678276 w 1339053"/>
                  <a:gd name="connsiteY124" fmla="*/ 1709437 h 6858000"/>
                  <a:gd name="connsiteX125" fmla="*/ 672955 w 1339053"/>
                  <a:gd name="connsiteY125" fmla="*/ 1636123 h 6858000"/>
                  <a:gd name="connsiteX126" fmla="*/ 668480 w 1339053"/>
                  <a:gd name="connsiteY126" fmla="*/ 1520749 h 6858000"/>
                  <a:gd name="connsiteX127" fmla="*/ 653920 w 1339053"/>
                  <a:gd name="connsiteY127" fmla="*/ 1399437 h 6858000"/>
                  <a:gd name="connsiteX128" fmla="*/ 612686 w 1339053"/>
                  <a:gd name="connsiteY128" fmla="*/ 1296979 h 6858000"/>
                  <a:gd name="connsiteX129" fmla="*/ 570220 w 1339053"/>
                  <a:gd name="connsiteY129" fmla="*/ 1235618 h 6858000"/>
                  <a:gd name="connsiteX130" fmla="*/ 529736 w 1339053"/>
                  <a:gd name="connsiteY130" fmla="*/ 1081752 h 6858000"/>
                  <a:gd name="connsiteX131" fmla="*/ 414305 w 1339053"/>
                  <a:gd name="connsiteY131" fmla="*/ 918292 h 6858000"/>
                  <a:gd name="connsiteX132" fmla="*/ 373924 w 1339053"/>
                  <a:gd name="connsiteY132" fmla="*/ 825689 h 6858000"/>
                  <a:gd name="connsiteX133" fmla="*/ 368949 w 1339053"/>
                  <a:gd name="connsiteY133" fmla="*/ 778726 h 6858000"/>
                  <a:gd name="connsiteX134" fmla="*/ 347020 w 1339053"/>
                  <a:gd name="connsiteY134" fmla="*/ 694643 h 6858000"/>
                  <a:gd name="connsiteX135" fmla="*/ 327478 w 1339053"/>
                  <a:gd name="connsiteY135" fmla="*/ 642898 h 6858000"/>
                  <a:gd name="connsiteX136" fmla="*/ 243468 w 1339053"/>
                  <a:gd name="connsiteY136" fmla="*/ 491960 h 6858000"/>
                  <a:gd name="connsiteX137" fmla="*/ 218930 w 1339053"/>
                  <a:gd name="connsiteY137" fmla="*/ 446010 h 6858000"/>
                  <a:gd name="connsiteX138" fmla="*/ 180614 w 1339053"/>
                  <a:gd name="connsiteY138" fmla="*/ 354892 h 6858000"/>
                  <a:gd name="connsiteX139" fmla="*/ 171988 w 1339053"/>
                  <a:gd name="connsiteY139" fmla="*/ 317521 h 6858000"/>
                  <a:gd name="connsiteX140" fmla="*/ 139875 w 1339053"/>
                  <a:gd name="connsiteY140" fmla="*/ 246378 h 6858000"/>
                  <a:gd name="connsiteX141" fmla="*/ 51499 w 1339053"/>
                  <a:gd name="connsiteY141" fmla="*/ 73211 h 6858000"/>
                  <a:gd name="connsiteX142" fmla="*/ 19690 w 1339053"/>
                  <a:gd name="connsiteY142" fmla="*/ 3662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1339053" h="6858000">
                    <a:moveTo>
                      <a:pt x="850532" y="3481838"/>
                    </a:moveTo>
                    <a:lnTo>
                      <a:pt x="877027" y="3490955"/>
                    </a:lnTo>
                    <a:cubicBezTo>
                      <a:pt x="892941" y="3497986"/>
                      <a:pt x="908176" y="3506416"/>
                      <a:pt x="922718" y="3516472"/>
                    </a:cubicBezTo>
                    <a:cubicBezTo>
                      <a:pt x="967062" y="3547282"/>
                      <a:pt x="1027547" y="3564030"/>
                      <a:pt x="1094179" y="3567567"/>
                    </a:cubicBezTo>
                    <a:cubicBezTo>
                      <a:pt x="1102515" y="3567965"/>
                      <a:pt x="1113434" y="3565936"/>
                      <a:pt x="1118891" y="3568331"/>
                    </a:cubicBezTo>
                    <a:cubicBezTo>
                      <a:pt x="1180628" y="3594888"/>
                      <a:pt x="1237753" y="3586304"/>
                      <a:pt x="1295961" y="3584709"/>
                    </a:cubicBezTo>
                    <a:lnTo>
                      <a:pt x="1308070" y="3585183"/>
                    </a:lnTo>
                    <a:lnTo>
                      <a:pt x="1325263" y="3705453"/>
                    </a:lnTo>
                    <a:cubicBezTo>
                      <a:pt x="1328254" y="3727679"/>
                      <a:pt x="1331526" y="3749922"/>
                      <a:pt x="1334107" y="3772268"/>
                    </a:cubicBezTo>
                    <a:lnTo>
                      <a:pt x="1338203" y="3831076"/>
                    </a:lnTo>
                    <a:lnTo>
                      <a:pt x="1338805" y="3839709"/>
                    </a:lnTo>
                    <a:cubicBezTo>
                      <a:pt x="1339996" y="3932341"/>
                      <a:pt x="1336568" y="4025809"/>
                      <a:pt x="1335635" y="4118635"/>
                    </a:cubicBezTo>
                    <a:cubicBezTo>
                      <a:pt x="1335202" y="4148976"/>
                      <a:pt x="1338805" y="4178868"/>
                      <a:pt x="1337171" y="4209403"/>
                    </a:cubicBezTo>
                    <a:cubicBezTo>
                      <a:pt x="1335445" y="4242449"/>
                      <a:pt x="1327565" y="4276129"/>
                      <a:pt x="1325840" y="4309174"/>
                    </a:cubicBezTo>
                    <a:cubicBezTo>
                      <a:pt x="1322853" y="4364122"/>
                      <a:pt x="1323899" y="4418621"/>
                      <a:pt x="1321122" y="4473630"/>
                    </a:cubicBezTo>
                    <a:cubicBezTo>
                      <a:pt x="1315632" y="4579723"/>
                      <a:pt x="1309019" y="4685750"/>
                      <a:pt x="1302196" y="4791709"/>
                    </a:cubicBezTo>
                    <a:cubicBezTo>
                      <a:pt x="1300696" y="4814383"/>
                      <a:pt x="1294244" y="4837504"/>
                      <a:pt x="1293239" y="4860048"/>
                    </a:cubicBezTo>
                    <a:cubicBezTo>
                      <a:pt x="1290785" y="4919957"/>
                      <a:pt x="1289660" y="4979994"/>
                      <a:pt x="1288829" y="5039837"/>
                    </a:cubicBezTo>
                    <a:cubicBezTo>
                      <a:pt x="1288401" y="5076103"/>
                      <a:pt x="1290512" y="5112310"/>
                      <a:pt x="1289584" y="5148703"/>
                    </a:cubicBezTo>
                    <a:cubicBezTo>
                      <a:pt x="1288845" y="5177820"/>
                      <a:pt x="1286193" y="5207193"/>
                      <a:pt x="1282205" y="5236435"/>
                    </a:cubicBezTo>
                    <a:cubicBezTo>
                      <a:pt x="1278784" y="5261619"/>
                      <a:pt x="1270649" y="5286477"/>
                      <a:pt x="1268145" y="5311662"/>
                    </a:cubicBezTo>
                    <a:cubicBezTo>
                      <a:pt x="1261308" y="5379812"/>
                      <a:pt x="1256387" y="5447703"/>
                      <a:pt x="1250547" y="5515595"/>
                    </a:cubicBezTo>
                    <a:cubicBezTo>
                      <a:pt x="1248113" y="5542776"/>
                      <a:pt x="1244054" y="5570023"/>
                      <a:pt x="1243323" y="5596885"/>
                    </a:cubicBezTo>
                    <a:cubicBezTo>
                      <a:pt x="1241082" y="5668709"/>
                      <a:pt x="1241668" y="5740276"/>
                      <a:pt x="1238303" y="5812036"/>
                    </a:cubicBezTo>
                    <a:cubicBezTo>
                      <a:pt x="1235508" y="5871554"/>
                      <a:pt x="1228259" y="5931392"/>
                      <a:pt x="1223551" y="5991171"/>
                    </a:cubicBezTo>
                    <a:cubicBezTo>
                      <a:pt x="1221675" y="6016549"/>
                      <a:pt x="1222415" y="6041609"/>
                      <a:pt x="1219699" y="6066726"/>
                    </a:cubicBezTo>
                    <a:cubicBezTo>
                      <a:pt x="1213776" y="6123024"/>
                      <a:pt x="1205938" y="6179576"/>
                      <a:pt x="1199935" y="6236130"/>
                    </a:cubicBezTo>
                    <a:cubicBezTo>
                      <a:pt x="1196614" y="6268403"/>
                      <a:pt x="1198425" y="6301127"/>
                      <a:pt x="1192857" y="6333267"/>
                    </a:cubicBezTo>
                    <a:cubicBezTo>
                      <a:pt x="1179603" y="6409590"/>
                      <a:pt x="1163470" y="6485591"/>
                      <a:pt x="1148174" y="6561849"/>
                    </a:cubicBezTo>
                    <a:cubicBezTo>
                      <a:pt x="1132370" y="6640486"/>
                      <a:pt x="1117066" y="6719000"/>
                      <a:pt x="1100424" y="6797385"/>
                    </a:cubicBezTo>
                    <a:lnTo>
                      <a:pt x="1085621" y="6858000"/>
                    </a:lnTo>
                    <a:lnTo>
                      <a:pt x="932341" y="6858000"/>
                    </a:lnTo>
                    <a:lnTo>
                      <a:pt x="944496" y="6829656"/>
                    </a:lnTo>
                    <a:cubicBezTo>
                      <a:pt x="964836" y="6776399"/>
                      <a:pt x="953622" y="6744439"/>
                      <a:pt x="913239" y="6720119"/>
                    </a:cubicBezTo>
                    <a:cubicBezTo>
                      <a:pt x="890880" y="6706443"/>
                      <a:pt x="866986" y="6690318"/>
                      <a:pt x="870682" y="6655346"/>
                    </a:cubicBezTo>
                    <a:cubicBezTo>
                      <a:pt x="876846" y="6598274"/>
                      <a:pt x="889503" y="6540954"/>
                      <a:pt x="846442" y="6498594"/>
                    </a:cubicBezTo>
                    <a:cubicBezTo>
                      <a:pt x="862273" y="6487399"/>
                      <a:pt x="871751" y="6480449"/>
                      <a:pt x="881150" y="6473756"/>
                    </a:cubicBezTo>
                    <a:cubicBezTo>
                      <a:pt x="907245" y="6455292"/>
                      <a:pt x="930705" y="6407516"/>
                      <a:pt x="922470" y="6377035"/>
                    </a:cubicBezTo>
                    <a:cubicBezTo>
                      <a:pt x="910652" y="6332192"/>
                      <a:pt x="925705" y="6299028"/>
                      <a:pt x="955039" y="6268585"/>
                    </a:cubicBezTo>
                    <a:cubicBezTo>
                      <a:pt x="1003777" y="6217606"/>
                      <a:pt x="1017630" y="6148240"/>
                      <a:pt x="1024350" y="6083443"/>
                    </a:cubicBezTo>
                    <a:cubicBezTo>
                      <a:pt x="1029590" y="6034553"/>
                      <a:pt x="1028255" y="5980246"/>
                      <a:pt x="999696" y="5938416"/>
                    </a:cubicBezTo>
                    <a:cubicBezTo>
                      <a:pt x="990505" y="5925141"/>
                      <a:pt x="991039" y="5901884"/>
                      <a:pt x="988342" y="5882426"/>
                    </a:cubicBezTo>
                    <a:cubicBezTo>
                      <a:pt x="986229" y="5866254"/>
                      <a:pt x="984774" y="5849442"/>
                      <a:pt x="985444" y="5832438"/>
                    </a:cubicBezTo>
                    <a:cubicBezTo>
                      <a:pt x="986010" y="5814273"/>
                      <a:pt x="985042" y="5793656"/>
                      <a:pt x="992016" y="5777751"/>
                    </a:cubicBezTo>
                    <a:cubicBezTo>
                      <a:pt x="1012886" y="5729456"/>
                      <a:pt x="1014467" y="5686488"/>
                      <a:pt x="995028" y="5641832"/>
                    </a:cubicBezTo>
                    <a:cubicBezTo>
                      <a:pt x="984984" y="5618696"/>
                      <a:pt x="974301" y="5585771"/>
                      <a:pt x="981247" y="5562522"/>
                    </a:cubicBezTo>
                    <a:cubicBezTo>
                      <a:pt x="998041" y="5505913"/>
                      <a:pt x="997454" y="5454379"/>
                      <a:pt x="995131" y="5398075"/>
                    </a:cubicBezTo>
                    <a:cubicBezTo>
                      <a:pt x="993724" y="5361807"/>
                      <a:pt x="997229" y="5322258"/>
                      <a:pt x="997379" y="5283928"/>
                    </a:cubicBezTo>
                    <a:cubicBezTo>
                      <a:pt x="997473" y="5239095"/>
                      <a:pt x="1006631" y="5193105"/>
                      <a:pt x="979617" y="5157396"/>
                    </a:cubicBezTo>
                    <a:cubicBezTo>
                      <a:pt x="976728" y="5153402"/>
                      <a:pt x="978724" y="5144705"/>
                      <a:pt x="976441" y="5139485"/>
                    </a:cubicBezTo>
                    <a:cubicBezTo>
                      <a:pt x="969619" y="5122991"/>
                      <a:pt x="964828" y="5102888"/>
                      <a:pt x="953793" y="5091862"/>
                    </a:cubicBezTo>
                    <a:cubicBezTo>
                      <a:pt x="921506" y="5059884"/>
                      <a:pt x="886609" y="5031900"/>
                      <a:pt x="853056" y="5001787"/>
                    </a:cubicBezTo>
                    <a:cubicBezTo>
                      <a:pt x="845882" y="4995337"/>
                      <a:pt x="836325" y="4988437"/>
                      <a:pt x="833979" y="4978966"/>
                    </a:cubicBezTo>
                    <a:cubicBezTo>
                      <a:pt x="820602" y="4924328"/>
                      <a:pt x="808509" y="4869239"/>
                      <a:pt x="796995" y="4813768"/>
                    </a:cubicBezTo>
                    <a:cubicBezTo>
                      <a:pt x="792418" y="4791474"/>
                      <a:pt x="803209" y="4777314"/>
                      <a:pt x="820590" y="4764057"/>
                    </a:cubicBezTo>
                    <a:cubicBezTo>
                      <a:pt x="837188" y="4751123"/>
                      <a:pt x="855398" y="4734452"/>
                      <a:pt x="864688" y="4714752"/>
                    </a:cubicBezTo>
                    <a:cubicBezTo>
                      <a:pt x="883062" y="4675275"/>
                      <a:pt x="897521" y="4632902"/>
                      <a:pt x="910485" y="4590911"/>
                    </a:cubicBezTo>
                    <a:cubicBezTo>
                      <a:pt x="915338" y="4575199"/>
                      <a:pt x="912978" y="4556131"/>
                      <a:pt x="911445" y="4539571"/>
                    </a:cubicBezTo>
                    <a:cubicBezTo>
                      <a:pt x="908527" y="4508200"/>
                      <a:pt x="900999" y="4477659"/>
                      <a:pt x="900285" y="4445837"/>
                    </a:cubicBezTo>
                    <a:cubicBezTo>
                      <a:pt x="899539" y="4408923"/>
                      <a:pt x="887958" y="4383340"/>
                      <a:pt x="863237" y="4364703"/>
                    </a:cubicBezTo>
                    <a:cubicBezTo>
                      <a:pt x="826431" y="4336971"/>
                      <a:pt x="808536" y="4292507"/>
                      <a:pt x="798070" y="4243284"/>
                    </a:cubicBezTo>
                    <a:cubicBezTo>
                      <a:pt x="784617" y="4180721"/>
                      <a:pt x="805728" y="4117545"/>
                      <a:pt x="817097" y="4054750"/>
                    </a:cubicBezTo>
                    <a:cubicBezTo>
                      <a:pt x="821537" y="4030724"/>
                      <a:pt x="826632" y="4006057"/>
                      <a:pt x="826251" y="3982801"/>
                    </a:cubicBezTo>
                    <a:cubicBezTo>
                      <a:pt x="825347" y="3916709"/>
                      <a:pt x="825150" y="3850833"/>
                      <a:pt x="836848" y="3784939"/>
                    </a:cubicBezTo>
                    <a:lnTo>
                      <a:pt x="841285" y="3766755"/>
                    </a:lnTo>
                    <a:lnTo>
                      <a:pt x="841284" y="3766755"/>
                    </a:lnTo>
                    <a:lnTo>
                      <a:pt x="852925" y="3719034"/>
                    </a:lnTo>
                    <a:cubicBezTo>
                      <a:pt x="855152" y="3711822"/>
                      <a:pt x="856753" y="3704413"/>
                      <a:pt x="857932" y="3696880"/>
                    </a:cubicBezTo>
                    <a:cubicBezTo>
                      <a:pt x="868683" y="3631632"/>
                      <a:pt x="885300" y="3565939"/>
                      <a:pt x="853534" y="3507036"/>
                    </a:cubicBezTo>
                    <a:cubicBezTo>
                      <a:pt x="850623" y="3501622"/>
                      <a:pt x="849992" y="3494020"/>
                      <a:pt x="850226" y="3485839"/>
                    </a:cubicBezTo>
                    <a:close/>
                    <a:moveTo>
                      <a:pt x="0" y="0"/>
                    </a:moveTo>
                    <a:lnTo>
                      <a:pt x="455609" y="0"/>
                    </a:lnTo>
                    <a:lnTo>
                      <a:pt x="459171" y="72395"/>
                    </a:lnTo>
                    <a:cubicBezTo>
                      <a:pt x="459671" y="92301"/>
                      <a:pt x="456894" y="113171"/>
                      <a:pt x="460041" y="131917"/>
                    </a:cubicBezTo>
                    <a:cubicBezTo>
                      <a:pt x="474213" y="218122"/>
                      <a:pt x="492031" y="302910"/>
                      <a:pt x="504421" y="389691"/>
                    </a:cubicBezTo>
                    <a:cubicBezTo>
                      <a:pt x="517349" y="479177"/>
                      <a:pt x="539516" y="562489"/>
                      <a:pt x="582097" y="634609"/>
                    </a:cubicBezTo>
                    <a:cubicBezTo>
                      <a:pt x="621686" y="701573"/>
                      <a:pt x="662589" y="767248"/>
                      <a:pt x="702468" y="834019"/>
                    </a:cubicBezTo>
                    <a:cubicBezTo>
                      <a:pt x="712587" y="850968"/>
                      <a:pt x="725536" y="867665"/>
                      <a:pt x="729203" y="887701"/>
                    </a:cubicBezTo>
                    <a:cubicBezTo>
                      <a:pt x="736973" y="929321"/>
                      <a:pt x="740155" y="973193"/>
                      <a:pt x="743787" y="1016355"/>
                    </a:cubicBezTo>
                    <a:cubicBezTo>
                      <a:pt x="746786" y="1053398"/>
                      <a:pt x="745800" y="1091467"/>
                      <a:pt x="750083" y="1128060"/>
                    </a:cubicBezTo>
                    <a:cubicBezTo>
                      <a:pt x="753428" y="1157309"/>
                      <a:pt x="762038" y="1185083"/>
                      <a:pt x="768866" y="1213431"/>
                    </a:cubicBezTo>
                    <a:cubicBezTo>
                      <a:pt x="774767" y="1238107"/>
                      <a:pt x="778357" y="1264327"/>
                      <a:pt x="787802" y="1286432"/>
                    </a:cubicBezTo>
                    <a:cubicBezTo>
                      <a:pt x="810582" y="1340304"/>
                      <a:pt x="832653" y="1394242"/>
                      <a:pt x="842837" y="1455511"/>
                    </a:cubicBezTo>
                    <a:cubicBezTo>
                      <a:pt x="853049" y="1515944"/>
                      <a:pt x="867276" y="1574511"/>
                      <a:pt x="877988" y="1634814"/>
                    </a:cubicBezTo>
                    <a:cubicBezTo>
                      <a:pt x="888390" y="1693895"/>
                      <a:pt x="902813" y="1748857"/>
                      <a:pt x="941063" y="1789731"/>
                    </a:cubicBezTo>
                    <a:cubicBezTo>
                      <a:pt x="957906" y="1807908"/>
                      <a:pt x="975122" y="1831564"/>
                      <a:pt x="980124" y="1857657"/>
                    </a:cubicBezTo>
                    <a:cubicBezTo>
                      <a:pt x="987207" y="1894833"/>
                      <a:pt x="980788" y="1937150"/>
                      <a:pt x="984484" y="1976384"/>
                    </a:cubicBezTo>
                    <a:cubicBezTo>
                      <a:pt x="988781" y="2022576"/>
                      <a:pt x="988793" y="2074493"/>
                      <a:pt x="1007189" y="2110650"/>
                    </a:cubicBezTo>
                    <a:cubicBezTo>
                      <a:pt x="1023612" y="2142809"/>
                      <a:pt x="1034723" y="2173610"/>
                      <a:pt x="1039893" y="2211041"/>
                    </a:cubicBezTo>
                    <a:cubicBezTo>
                      <a:pt x="1043484" y="2237261"/>
                      <a:pt x="1057690" y="2260269"/>
                      <a:pt x="1059162" y="2286682"/>
                    </a:cubicBezTo>
                    <a:cubicBezTo>
                      <a:pt x="1061252" y="2321469"/>
                      <a:pt x="1060754" y="2355740"/>
                      <a:pt x="1070522" y="2388667"/>
                    </a:cubicBezTo>
                    <a:cubicBezTo>
                      <a:pt x="1080600" y="2422815"/>
                      <a:pt x="1085513" y="2459602"/>
                      <a:pt x="1093939" y="2494653"/>
                    </a:cubicBezTo>
                    <a:cubicBezTo>
                      <a:pt x="1098500" y="2513273"/>
                      <a:pt x="1106866" y="2529964"/>
                      <a:pt x="1112007" y="2548197"/>
                    </a:cubicBezTo>
                    <a:cubicBezTo>
                      <a:pt x="1121409" y="2581573"/>
                      <a:pt x="1130232" y="2615336"/>
                      <a:pt x="1138346" y="2649163"/>
                    </a:cubicBezTo>
                    <a:cubicBezTo>
                      <a:pt x="1146465" y="2682988"/>
                      <a:pt x="1157699" y="2716368"/>
                      <a:pt x="1160337" y="2751608"/>
                    </a:cubicBezTo>
                    <a:cubicBezTo>
                      <a:pt x="1164714" y="2811646"/>
                      <a:pt x="1159211" y="2873999"/>
                      <a:pt x="1165737" y="2933012"/>
                    </a:cubicBezTo>
                    <a:cubicBezTo>
                      <a:pt x="1172445" y="2992925"/>
                      <a:pt x="1185964" y="3051556"/>
                      <a:pt x="1202029" y="3107873"/>
                    </a:cubicBezTo>
                    <a:cubicBezTo>
                      <a:pt x="1214635" y="3152396"/>
                      <a:pt x="1227749" y="3194534"/>
                      <a:pt x="1225692" y="3244974"/>
                    </a:cubicBezTo>
                    <a:cubicBezTo>
                      <a:pt x="1224565" y="3273123"/>
                      <a:pt x="1231196" y="3305079"/>
                      <a:pt x="1243916" y="3326221"/>
                    </a:cubicBezTo>
                    <a:cubicBezTo>
                      <a:pt x="1271701" y="3372044"/>
                      <a:pt x="1285247" y="3423911"/>
                      <a:pt x="1293067" y="3480219"/>
                    </a:cubicBezTo>
                    <a:lnTo>
                      <a:pt x="1308071" y="3585182"/>
                    </a:lnTo>
                    <a:lnTo>
                      <a:pt x="1295962" y="3584708"/>
                    </a:lnTo>
                    <a:cubicBezTo>
                      <a:pt x="1237754" y="3586303"/>
                      <a:pt x="1180629" y="3594888"/>
                      <a:pt x="1118893" y="3568330"/>
                    </a:cubicBezTo>
                    <a:cubicBezTo>
                      <a:pt x="1113435" y="3565936"/>
                      <a:pt x="1102517" y="3567964"/>
                      <a:pt x="1094179" y="3567566"/>
                    </a:cubicBezTo>
                    <a:cubicBezTo>
                      <a:pt x="1027548" y="3564029"/>
                      <a:pt x="967064" y="3547281"/>
                      <a:pt x="922719" y="3516472"/>
                    </a:cubicBezTo>
                    <a:cubicBezTo>
                      <a:pt x="908178" y="3506414"/>
                      <a:pt x="892942" y="3497984"/>
                      <a:pt x="877028" y="3490955"/>
                    </a:cubicBezTo>
                    <a:lnTo>
                      <a:pt x="850533" y="3481837"/>
                    </a:lnTo>
                    <a:lnTo>
                      <a:pt x="852113" y="3461170"/>
                    </a:lnTo>
                    <a:cubicBezTo>
                      <a:pt x="854391" y="3434500"/>
                      <a:pt x="848474" y="3414331"/>
                      <a:pt x="831383" y="3399179"/>
                    </a:cubicBezTo>
                    <a:cubicBezTo>
                      <a:pt x="801767" y="3373388"/>
                      <a:pt x="773654" y="3344957"/>
                      <a:pt x="743141" y="3320580"/>
                    </a:cubicBezTo>
                    <a:cubicBezTo>
                      <a:pt x="722236" y="3303685"/>
                      <a:pt x="714543" y="3281842"/>
                      <a:pt x="713221" y="3251241"/>
                    </a:cubicBezTo>
                    <a:cubicBezTo>
                      <a:pt x="712555" y="3234106"/>
                      <a:pt x="704768" y="3217029"/>
                      <a:pt x="697098" y="3202528"/>
                    </a:cubicBezTo>
                    <a:cubicBezTo>
                      <a:pt x="687845" y="3184997"/>
                      <a:pt x="672212" y="3172554"/>
                      <a:pt x="664820" y="3154190"/>
                    </a:cubicBezTo>
                    <a:cubicBezTo>
                      <a:pt x="646169" y="3109209"/>
                      <a:pt x="616744" y="3087991"/>
                      <a:pt x="572501" y="3087312"/>
                    </a:cubicBezTo>
                    <a:cubicBezTo>
                      <a:pt x="533259" y="3086763"/>
                      <a:pt x="493731" y="3044085"/>
                      <a:pt x="497703" y="3005243"/>
                    </a:cubicBezTo>
                    <a:cubicBezTo>
                      <a:pt x="502030" y="2962279"/>
                      <a:pt x="490540" y="2928257"/>
                      <a:pt x="476984" y="2892751"/>
                    </a:cubicBezTo>
                    <a:cubicBezTo>
                      <a:pt x="469363" y="2872905"/>
                      <a:pt x="465404" y="2847135"/>
                      <a:pt x="468947" y="2824527"/>
                    </a:cubicBezTo>
                    <a:cubicBezTo>
                      <a:pt x="482188" y="2738605"/>
                      <a:pt x="520979" y="2665650"/>
                      <a:pt x="569138" y="2595026"/>
                    </a:cubicBezTo>
                    <a:cubicBezTo>
                      <a:pt x="600577" y="2548865"/>
                      <a:pt x="622260" y="2493483"/>
                      <a:pt x="645397" y="2440808"/>
                    </a:cubicBezTo>
                    <a:cubicBezTo>
                      <a:pt x="652529" y="2424387"/>
                      <a:pt x="655029" y="2401457"/>
                      <a:pt x="651820" y="2384384"/>
                    </a:cubicBezTo>
                    <a:cubicBezTo>
                      <a:pt x="640949" y="2324596"/>
                      <a:pt x="629163" y="2264805"/>
                      <a:pt x="612994" y="2207332"/>
                    </a:cubicBezTo>
                    <a:cubicBezTo>
                      <a:pt x="597678" y="2153787"/>
                      <a:pt x="601053" y="2099808"/>
                      <a:pt x="620894" y="2046679"/>
                    </a:cubicBezTo>
                    <a:cubicBezTo>
                      <a:pt x="635367" y="2007977"/>
                      <a:pt x="641110" y="1970814"/>
                      <a:pt x="644614" y="1931265"/>
                    </a:cubicBezTo>
                    <a:cubicBezTo>
                      <a:pt x="647465" y="1898285"/>
                      <a:pt x="653360" y="1862859"/>
                      <a:pt x="665994" y="1832337"/>
                    </a:cubicBezTo>
                    <a:cubicBezTo>
                      <a:pt x="683779" y="1789578"/>
                      <a:pt x="688928" y="1751381"/>
                      <a:pt x="678276" y="1709437"/>
                    </a:cubicBezTo>
                    <a:cubicBezTo>
                      <a:pt x="672576" y="1687079"/>
                      <a:pt x="673987" y="1660990"/>
                      <a:pt x="672955" y="1636123"/>
                    </a:cubicBezTo>
                    <a:cubicBezTo>
                      <a:pt x="671272" y="1597795"/>
                      <a:pt x="671867" y="1558758"/>
                      <a:pt x="668480" y="1520749"/>
                    </a:cubicBezTo>
                    <a:cubicBezTo>
                      <a:pt x="665050" y="1479903"/>
                      <a:pt x="655019" y="1440408"/>
                      <a:pt x="653920" y="1399437"/>
                    </a:cubicBezTo>
                    <a:cubicBezTo>
                      <a:pt x="652652" y="1355309"/>
                      <a:pt x="639893" y="1323154"/>
                      <a:pt x="612686" y="1296979"/>
                    </a:cubicBezTo>
                    <a:cubicBezTo>
                      <a:pt x="595576" y="1280408"/>
                      <a:pt x="578401" y="1259588"/>
                      <a:pt x="570220" y="1235618"/>
                    </a:cubicBezTo>
                    <a:cubicBezTo>
                      <a:pt x="553631" y="1186194"/>
                      <a:pt x="545669" y="1131821"/>
                      <a:pt x="529736" y="1081752"/>
                    </a:cubicBezTo>
                    <a:cubicBezTo>
                      <a:pt x="507466" y="1011390"/>
                      <a:pt x="481332" y="944631"/>
                      <a:pt x="414305" y="918292"/>
                    </a:cubicBezTo>
                    <a:cubicBezTo>
                      <a:pt x="377314" y="903769"/>
                      <a:pt x="368843" y="874065"/>
                      <a:pt x="373924" y="825689"/>
                    </a:cubicBezTo>
                    <a:cubicBezTo>
                      <a:pt x="375689" y="809590"/>
                      <a:pt x="376722" y="786203"/>
                      <a:pt x="368949" y="778726"/>
                    </a:cubicBezTo>
                    <a:cubicBezTo>
                      <a:pt x="345838" y="756354"/>
                      <a:pt x="349308" y="725824"/>
                      <a:pt x="347020" y="694643"/>
                    </a:cubicBezTo>
                    <a:cubicBezTo>
                      <a:pt x="345704" y="675894"/>
                      <a:pt x="339306" y="651346"/>
                      <a:pt x="327478" y="642898"/>
                    </a:cubicBezTo>
                    <a:cubicBezTo>
                      <a:pt x="279698" y="608395"/>
                      <a:pt x="263590" y="549247"/>
                      <a:pt x="243468" y="491960"/>
                    </a:cubicBezTo>
                    <a:cubicBezTo>
                      <a:pt x="237433" y="475142"/>
                      <a:pt x="230250" y="456843"/>
                      <a:pt x="218930" y="446010"/>
                    </a:cubicBezTo>
                    <a:cubicBezTo>
                      <a:pt x="194433" y="422927"/>
                      <a:pt x="180036" y="395344"/>
                      <a:pt x="180614" y="354892"/>
                    </a:cubicBezTo>
                    <a:cubicBezTo>
                      <a:pt x="180923" y="342010"/>
                      <a:pt x="176523" y="328798"/>
                      <a:pt x="171988" y="317521"/>
                    </a:cubicBezTo>
                    <a:cubicBezTo>
                      <a:pt x="162052" y="293291"/>
                      <a:pt x="148442" y="271315"/>
                      <a:pt x="139875" y="246378"/>
                    </a:cubicBezTo>
                    <a:cubicBezTo>
                      <a:pt x="117577" y="182780"/>
                      <a:pt x="95749" y="119890"/>
                      <a:pt x="51499" y="73211"/>
                    </a:cubicBezTo>
                    <a:cubicBezTo>
                      <a:pt x="40691" y="61834"/>
                      <a:pt x="29467" y="49763"/>
                      <a:pt x="19690" y="36621"/>
                    </a:cubicBezTo>
                    <a:close/>
                  </a:path>
                </a:pathLst>
              </a:custGeom>
              <a:blipFill dpi="0" rotWithShape="1">
                <a:blip r:embed="rId2">
                  <a:alphaModFix amt="57000"/>
                </a:blip>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pic>
        <p:nvPicPr>
          <p:cNvPr id="7" name="図 6" descr="屋外, 建物, 人, 花 が含まれている画像&#10;&#10;AI によって生成されたコンテンツは間違っている可能性があります。">
            <a:extLst>
              <a:ext uri="{FF2B5EF4-FFF2-40B4-BE49-F238E27FC236}">
                <a16:creationId xmlns:a16="http://schemas.microsoft.com/office/drawing/2014/main" id="{0A5DAED1-28B3-8614-CAF9-41A7F65EBB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01944" y="1682748"/>
            <a:ext cx="2619375" cy="3492500"/>
          </a:xfrm>
          <a:prstGeom prst="rect">
            <a:avLst/>
          </a:prstGeom>
        </p:spPr>
      </p:pic>
    </p:spTree>
    <p:extLst>
      <p:ext uri="{BB962C8B-B14F-4D97-AF65-F5344CB8AC3E}">
        <p14:creationId xmlns:p14="http://schemas.microsoft.com/office/powerpoint/2010/main" val="3651771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5" name="Rectangle 64">
            <a:extLst>
              <a:ext uri="{FF2B5EF4-FFF2-40B4-BE49-F238E27FC236}">
                <a16:creationId xmlns:a16="http://schemas.microsoft.com/office/drawing/2014/main" id="{79BB35BC-D5C2-4C8B-A22A-A71E61919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CF4BB457-D033-6241-8659-8078A14495C1}"/>
              </a:ext>
            </a:extLst>
          </p:cNvPr>
          <p:cNvSpPr>
            <a:spLocks noGrp="1"/>
          </p:cNvSpPr>
          <p:nvPr>
            <p:ph type="title"/>
          </p:nvPr>
        </p:nvSpPr>
        <p:spPr>
          <a:xfrm>
            <a:off x="6513788" y="365125"/>
            <a:ext cx="4840010" cy="1807305"/>
          </a:xfrm>
        </p:spPr>
        <p:txBody>
          <a:bodyPr>
            <a:normAutofit/>
          </a:bodyPr>
          <a:lstStyle/>
          <a:p>
            <a:r>
              <a:rPr lang="ja-JP" altLang="en-US" b="1">
                <a:ln w="10541" cmpd="sng">
                  <a:noFill/>
                  <a:prstDash val="solid"/>
                </a:ln>
              </a:rPr>
              <a:t>実施内容</a:t>
            </a:r>
            <a:endParaRPr lang="ja-JP" altLang="en-US" b="1" cap="none" spc="0">
              <a:ln w="10541" cmpd="sng">
                <a:noFill/>
                <a:prstDash val="solid"/>
              </a:ln>
            </a:endParaRPr>
          </a:p>
        </p:txBody>
      </p:sp>
      <p:pic>
        <p:nvPicPr>
          <p:cNvPr id="6" name="図 5" descr="人, 屋外, 持つ, 男 が含まれている画像&#10;&#10;自動的に生成された説明">
            <a:extLst>
              <a:ext uri="{FF2B5EF4-FFF2-40B4-BE49-F238E27FC236}">
                <a16:creationId xmlns:a16="http://schemas.microsoft.com/office/drawing/2014/main" id="{CFBC17DE-D130-FFF9-2A1E-254E8C235B30}"/>
              </a:ext>
            </a:extLst>
          </p:cNvPr>
          <p:cNvPicPr>
            <a:picLocks noChangeAspect="1"/>
          </p:cNvPicPr>
          <p:nvPr/>
        </p:nvPicPr>
        <p:blipFill rotWithShape="1">
          <a:blip r:embed="rId2">
            <a:extLst>
              <a:ext uri="{28A0092B-C50C-407E-A947-70E740481C1C}">
                <a14:useLocalDpi xmlns:a14="http://schemas.microsoft.com/office/drawing/2010/main" val="0"/>
              </a:ext>
            </a:extLst>
          </a:blip>
          <a:srcRect t="10437" r="1" b="26496"/>
          <a:stretch/>
        </p:blipFill>
        <p:spPr>
          <a:xfrm>
            <a:off x="20" y="10"/>
            <a:ext cx="611654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p:spPr>
      </p:pic>
      <p:sp>
        <p:nvSpPr>
          <p:cNvPr id="23" name="Content Placeholder 10">
            <a:extLst>
              <a:ext uri="{FF2B5EF4-FFF2-40B4-BE49-F238E27FC236}">
                <a16:creationId xmlns:a16="http://schemas.microsoft.com/office/drawing/2014/main" id="{46821C17-8D3B-B6B6-6341-9522FC80036D}"/>
              </a:ext>
            </a:extLst>
          </p:cNvPr>
          <p:cNvSpPr>
            <a:spLocks noGrp="1"/>
          </p:cNvSpPr>
          <p:nvPr>
            <p:ph idx="1"/>
          </p:nvPr>
        </p:nvSpPr>
        <p:spPr>
          <a:xfrm>
            <a:off x="6513788" y="2333297"/>
            <a:ext cx="4840010" cy="3843666"/>
          </a:xfrm>
        </p:spPr>
        <p:txBody>
          <a:bodyPr>
            <a:normAutofit/>
          </a:bodyPr>
          <a:lstStyle/>
          <a:p>
            <a:r>
              <a:rPr lang="ja-JP" altLang="en-US" sz="2000" dirty="0"/>
              <a:t>人流を促進し、各店舗の売り上げにつながるような、ロケトーンを用いたコンテンツを学生により検討してもらった。実際にはペルソナマーケティングの手法によりより実際に即した内容のコンテンツを検討した。これらコンテンツの効果については更に検証を行う。</a:t>
            </a:r>
            <a:endParaRPr lang="en-US" sz="2000" dirty="0"/>
          </a:p>
        </p:txBody>
      </p:sp>
    </p:spTree>
    <p:extLst>
      <p:ext uri="{BB962C8B-B14F-4D97-AF65-F5344CB8AC3E}">
        <p14:creationId xmlns:p14="http://schemas.microsoft.com/office/powerpoint/2010/main" val="3295983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8" name="Rectangle 27">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CF4BB457-D033-6241-8659-8078A14495C1}"/>
              </a:ext>
            </a:extLst>
          </p:cNvPr>
          <p:cNvSpPr>
            <a:spLocks noGrp="1"/>
          </p:cNvSpPr>
          <p:nvPr>
            <p:ph type="ctrTitle"/>
          </p:nvPr>
        </p:nvSpPr>
        <p:spPr>
          <a:xfrm>
            <a:off x="890338" y="640080"/>
            <a:ext cx="3734014" cy="3566160"/>
          </a:xfrm>
        </p:spPr>
        <p:txBody>
          <a:bodyPr vert="horz" lIns="91440" tIns="45720" rIns="91440" bIns="45720" rtlCol="0" anchor="b">
            <a:normAutofit/>
          </a:bodyPr>
          <a:lstStyle/>
          <a:p>
            <a:r>
              <a:rPr lang="ja-JP" altLang="en-US" sz="5400" b="1" kern="1200">
                <a:ln w="10541" cmpd="sng">
                  <a:noFill/>
                  <a:prstDash val="solid"/>
                </a:ln>
                <a:latin typeface="+mj-lt"/>
                <a:ea typeface="+mj-ea"/>
                <a:cs typeface="+mj-cs"/>
              </a:rPr>
              <a:t>実施内容</a:t>
            </a:r>
            <a:endParaRPr lang="en-US" altLang="ja-JP" sz="5400" b="1" kern="1200" cap="none" spc="0">
              <a:ln w="10541" cmpd="sng">
                <a:noFill/>
                <a:prstDash val="solid"/>
              </a:ln>
              <a:latin typeface="+mj-lt"/>
              <a:ea typeface="+mj-ea"/>
              <a:cs typeface="+mj-cs"/>
            </a:endParaRPr>
          </a:p>
        </p:txBody>
      </p:sp>
      <p:sp>
        <p:nvSpPr>
          <p:cNvPr id="23" name="Content Placeholder 10">
            <a:extLst>
              <a:ext uri="{FF2B5EF4-FFF2-40B4-BE49-F238E27FC236}">
                <a16:creationId xmlns:a16="http://schemas.microsoft.com/office/drawing/2014/main" id="{46821C17-8D3B-B6B6-6341-9522FC80036D}"/>
              </a:ext>
            </a:extLst>
          </p:cNvPr>
          <p:cNvSpPr>
            <a:spLocks noGrp="1"/>
          </p:cNvSpPr>
          <p:nvPr>
            <p:ph type="subTitle" idx="1"/>
          </p:nvPr>
        </p:nvSpPr>
        <p:spPr>
          <a:xfrm>
            <a:off x="890339" y="4636008"/>
            <a:ext cx="3734014" cy="1572768"/>
          </a:xfrm>
        </p:spPr>
        <p:txBody>
          <a:bodyPr vert="horz" lIns="91440" tIns="45720" rIns="91440" bIns="45720" rtlCol="0">
            <a:normAutofit/>
          </a:bodyPr>
          <a:lstStyle/>
          <a:p>
            <a:pPr marL="0" indent="0" algn="l">
              <a:buNone/>
            </a:pPr>
            <a:r>
              <a:rPr lang="en-US" altLang="ja-JP" sz="1500" kern="1200" dirty="0">
                <a:latin typeface="+mn-lt"/>
                <a:ea typeface="+mn-ea"/>
                <a:cs typeface="+mn-cs"/>
              </a:rPr>
              <a:t>AI</a:t>
            </a:r>
            <a:r>
              <a:rPr lang="ja-JP" altLang="en-US" sz="1500" kern="1200" dirty="0">
                <a:latin typeface="+mn-lt"/>
                <a:ea typeface="+mn-ea"/>
                <a:cs typeface="+mn-cs"/>
              </a:rPr>
              <a:t>による各個店の企画や事業、メニューなどのコンサルテーションを「新宿商人」にて特集いただき、掲載された。</a:t>
            </a:r>
            <a:endParaRPr lang="en-US" altLang="ja-JP" sz="1500" kern="1200" dirty="0">
              <a:latin typeface="+mn-lt"/>
              <a:ea typeface="+mn-ea"/>
              <a:cs typeface="+mn-cs"/>
            </a:endParaRPr>
          </a:p>
          <a:p>
            <a:pPr marL="0" indent="0" algn="l">
              <a:buNone/>
            </a:pPr>
            <a:endParaRPr lang="en-US" sz="1500" kern="1200" dirty="0">
              <a:latin typeface="+mn-lt"/>
              <a:ea typeface="+mn-ea"/>
              <a:cs typeface="+mn-cs"/>
            </a:endParaRPr>
          </a:p>
        </p:txBody>
      </p:sp>
      <p:sp>
        <p:nvSpPr>
          <p:cNvPr id="30" name="sketchy line">
            <a:extLst>
              <a:ext uri="{FF2B5EF4-FFF2-40B4-BE49-F238E27FC236}">
                <a16:creationId xmlns:a16="http://schemas.microsoft.com/office/drawing/2014/main" id="{F49775AF-8896-43EE-92C6-83497D6DC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0338" y="4409267"/>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図 4" descr="テキスト, ホワイトボード&#10;&#10;AI によって生成されたコンテンツは間違っている可能性があります。">
            <a:extLst>
              <a:ext uri="{FF2B5EF4-FFF2-40B4-BE49-F238E27FC236}">
                <a16:creationId xmlns:a16="http://schemas.microsoft.com/office/drawing/2014/main" id="{AAFE3509-1706-3C5C-0EF6-E60D169E9382}"/>
              </a:ext>
            </a:extLst>
          </p:cNvPr>
          <p:cNvPicPr>
            <a:picLocks noChangeAspect="1"/>
          </p:cNvPicPr>
          <p:nvPr/>
        </p:nvPicPr>
        <p:blipFill>
          <a:blip r:embed="rId2">
            <a:extLst>
              <a:ext uri="{28A0092B-C50C-407E-A947-70E740481C1C}">
                <a14:useLocalDpi xmlns:a14="http://schemas.microsoft.com/office/drawing/2010/main" val="0"/>
              </a:ext>
            </a:extLst>
          </a:blip>
          <a:srcRect t="7491" r="-1" b="17735"/>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4009025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2554CA6-288E-4202-BC52-2E5A8F0C0A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B10BB131-AC8E-4A8E-A5D1-36260F720C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189" y="1119031"/>
            <a:ext cx="4619938" cy="46199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A23898E9-0412-2008-C32D-76F9C281D9D3}"/>
              </a:ext>
            </a:extLst>
          </p:cNvPr>
          <p:cNvSpPr>
            <a:spLocks noGrp="1"/>
          </p:cNvSpPr>
          <p:nvPr>
            <p:ph type="title"/>
          </p:nvPr>
        </p:nvSpPr>
        <p:spPr>
          <a:xfrm>
            <a:off x="1171074" y="1396686"/>
            <a:ext cx="3240506" cy="4064628"/>
          </a:xfrm>
        </p:spPr>
        <p:txBody>
          <a:bodyPr>
            <a:normAutofit/>
          </a:bodyPr>
          <a:lstStyle/>
          <a:p>
            <a:r>
              <a:rPr lang="ja-JP" altLang="en-US" b="1" i="0">
                <a:solidFill>
                  <a:srgbClr val="FFFFFF"/>
                </a:solidFill>
                <a:effectLst/>
                <a:latin typeface="Arial" panose="020B0604020202020204" pitchFamily="34" charset="0"/>
              </a:rPr>
              <a:t>事業実施の効果</a:t>
            </a:r>
            <a:endParaRPr kumimoji="1" lang="ja-JP" altLang="en-US" b="1">
              <a:solidFill>
                <a:srgbClr val="FFFFFF"/>
              </a:solidFill>
            </a:endParaRPr>
          </a:p>
        </p:txBody>
      </p:sp>
      <p:sp>
        <p:nvSpPr>
          <p:cNvPr id="13" name="Arc 12">
            <a:extLst>
              <a:ext uri="{FF2B5EF4-FFF2-40B4-BE49-F238E27FC236}">
                <a16:creationId xmlns:a16="http://schemas.microsoft.com/office/drawing/2014/main" id="{5B7778FC-632E-4DCA-A7CB-0D7731CCF9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9809111">
            <a:off x="8683720" y="941148"/>
            <a:ext cx="2987899" cy="2987899"/>
          </a:xfrm>
          <a:prstGeom prst="arc">
            <a:avLst>
              <a:gd name="adj1" fmla="val 15817365"/>
              <a:gd name="adj2" fmla="val 1781380"/>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id="{FA23A907-97FB-4A8F-880A-DD77401C42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0048" y="4780992"/>
            <a:ext cx="546100" cy="5461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 name="Rectangle 1">
            <a:extLst>
              <a:ext uri="{FF2B5EF4-FFF2-40B4-BE49-F238E27FC236}">
                <a16:creationId xmlns:a16="http://schemas.microsoft.com/office/drawing/2014/main" id="{DDBDC764-770F-7FA0-7AC2-35D665D862B9}"/>
              </a:ext>
            </a:extLst>
          </p:cNvPr>
          <p:cNvSpPr>
            <a:spLocks noGrp="1" noChangeArrowheads="1"/>
          </p:cNvSpPr>
          <p:nvPr>
            <p:ph idx="1"/>
          </p:nvPr>
        </p:nvSpPr>
        <p:spPr bwMode="auto">
          <a:xfrm>
            <a:off x="5370153" y="1526033"/>
            <a:ext cx="5794671" cy="3935281"/>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anchorCtr="0" compatLnSpc="1">
            <a:prstTxWarp prst="textNoShape">
              <a:avLst/>
            </a:prstTxWarp>
            <a:norm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spcAft>
                <a:spcPts val="600"/>
              </a:spcAft>
            </a:pPr>
            <a:r>
              <a:rPr kumimoji="0" lang="ja-JP" altLang="ja-JP" b="0" i="0" u="none" strike="noStrike" cap="none" normalizeH="0" baseline="0" dirty="0">
                <a:ln>
                  <a:noFill/>
                </a:ln>
                <a:effectLst/>
                <a:cs typeface="Arial" panose="020B0604020202020204" pitchFamily="34" charset="0"/>
              </a:rPr>
              <a:t>商店街</a:t>
            </a:r>
            <a:r>
              <a:rPr kumimoji="0" lang="ja-JP" altLang="en-US" b="0" i="0" u="none" strike="noStrike" cap="none" normalizeH="0" baseline="0" dirty="0">
                <a:ln>
                  <a:noFill/>
                </a:ln>
                <a:effectLst/>
                <a:cs typeface="Arial" panose="020B0604020202020204" pitchFamily="34" charset="0"/>
              </a:rPr>
              <a:t>と町会の</a:t>
            </a:r>
            <a:r>
              <a:rPr kumimoji="0" lang="ja-JP" altLang="ja-JP" b="0" i="0" u="none" strike="noStrike" cap="none" normalizeH="0" baseline="0" dirty="0">
                <a:ln>
                  <a:noFill/>
                </a:ln>
                <a:effectLst/>
                <a:cs typeface="Arial" panose="020B0604020202020204" pitchFamily="34" charset="0"/>
              </a:rPr>
              <a:t>連携を強化した</a:t>
            </a:r>
            <a:r>
              <a:rPr kumimoji="0" lang="ja-JP" altLang="en-US" b="0" i="0" u="none" strike="noStrike" cap="none" normalizeH="0" baseline="0" dirty="0">
                <a:ln>
                  <a:noFill/>
                </a:ln>
                <a:effectLst/>
                <a:cs typeface="Arial" panose="020B0604020202020204" pitchFamily="34" charset="0"/>
              </a:rPr>
              <a:t>。</a:t>
            </a:r>
            <a:endParaRPr kumimoji="0" lang="en-US" altLang="ja-JP" b="0" i="0" u="none" strike="noStrike" cap="none" normalizeH="0" baseline="0" dirty="0">
              <a:ln>
                <a:noFill/>
              </a:ln>
              <a:effectLst/>
              <a:cs typeface="Arial" panose="020B0604020202020204" pitchFamily="34" charset="0"/>
            </a:endParaRPr>
          </a:p>
          <a:p>
            <a:pPr>
              <a:spcAft>
                <a:spcPts val="600"/>
              </a:spcAft>
            </a:pPr>
            <a:r>
              <a:rPr kumimoji="0" lang="ja-JP" altLang="ja-JP" b="0" i="0" u="none" strike="noStrike" cap="none" normalizeH="0" baseline="0" dirty="0">
                <a:ln>
                  <a:noFill/>
                </a:ln>
                <a:effectLst/>
                <a:cs typeface="Arial" panose="020B0604020202020204" pitchFamily="34" charset="0"/>
              </a:rPr>
              <a:t>商店会員</a:t>
            </a:r>
            <a:r>
              <a:rPr kumimoji="0" lang="ja-JP" altLang="en-US" b="0" i="0" u="none" strike="noStrike" cap="none" normalizeH="0" baseline="0" dirty="0">
                <a:ln>
                  <a:noFill/>
                </a:ln>
                <a:effectLst/>
                <a:cs typeface="Arial" panose="020B0604020202020204" pitchFamily="34" charset="0"/>
              </a:rPr>
              <a:t>ならびに町会</a:t>
            </a:r>
            <a:r>
              <a:rPr kumimoji="0" lang="ja-JP" altLang="ja-JP" b="0" i="0" u="none" strike="noStrike" cap="none" normalizeH="0" baseline="0" dirty="0">
                <a:ln>
                  <a:noFill/>
                </a:ln>
                <a:effectLst/>
                <a:cs typeface="Arial" panose="020B0604020202020204" pitchFamily="34" charset="0"/>
              </a:rPr>
              <a:t>に連携事業の認知を高めた</a:t>
            </a:r>
            <a:r>
              <a:rPr kumimoji="0" lang="ja-JP" altLang="en-US" b="0" i="0" u="none" strike="noStrike" cap="none" normalizeH="0" baseline="0" dirty="0">
                <a:ln>
                  <a:noFill/>
                </a:ln>
                <a:effectLst/>
                <a:cs typeface="Arial" panose="020B0604020202020204" pitchFamily="34" charset="0"/>
              </a:rPr>
              <a:t>。</a:t>
            </a:r>
            <a:endParaRPr kumimoji="0" lang="en-US" altLang="ja-JP" b="0" i="0" u="none" strike="noStrike" cap="none" normalizeH="0" baseline="0" dirty="0">
              <a:ln>
                <a:noFill/>
              </a:ln>
              <a:effectLst/>
              <a:cs typeface="Arial" panose="020B0604020202020204" pitchFamily="34" charset="0"/>
            </a:endParaRPr>
          </a:p>
          <a:p>
            <a:pPr>
              <a:spcAft>
                <a:spcPts val="600"/>
              </a:spcAft>
            </a:pPr>
            <a:r>
              <a:rPr kumimoji="0" lang="ja-JP" altLang="en-US" b="0" i="0" u="none" strike="noStrike" cap="none" normalizeH="0" baseline="0" dirty="0">
                <a:ln>
                  <a:noFill/>
                </a:ln>
                <a:effectLst/>
                <a:cs typeface="Arial" panose="020B0604020202020204" pitchFamily="34" charset="0"/>
              </a:rPr>
              <a:t>一部の店舗存続のための一助となった。</a:t>
            </a:r>
            <a:endParaRPr kumimoji="0" lang="en-US" altLang="ja-JP" b="0" i="0" u="none" strike="noStrike" cap="none" normalizeH="0" baseline="0" dirty="0">
              <a:ln>
                <a:noFill/>
              </a:ln>
              <a:effectLst/>
              <a:cs typeface="Arial" panose="020B0604020202020204" pitchFamily="34" charset="0"/>
            </a:endParaRPr>
          </a:p>
          <a:p>
            <a:pPr>
              <a:spcAft>
                <a:spcPts val="600"/>
              </a:spcAft>
            </a:pPr>
            <a:r>
              <a:rPr kumimoji="0" lang="ja-JP" altLang="en-US" b="0" i="0" u="none" strike="noStrike" cap="none" normalizeH="0" baseline="0" dirty="0">
                <a:ln>
                  <a:noFill/>
                </a:ln>
                <a:effectLst/>
                <a:cs typeface="Arial" panose="020B0604020202020204" pitchFamily="34" charset="0"/>
              </a:rPr>
              <a:t>グランドデザインを設定し、これを実施するためのコンサルテーションを</a:t>
            </a:r>
            <a:r>
              <a:rPr kumimoji="0" lang="en-US" altLang="ja-JP" b="0" i="0" u="none" strike="noStrike" cap="none" normalizeH="0" baseline="0" dirty="0">
                <a:ln>
                  <a:noFill/>
                </a:ln>
                <a:effectLst/>
                <a:cs typeface="Arial" panose="020B0604020202020204" pitchFamily="34" charset="0"/>
              </a:rPr>
              <a:t>AI</a:t>
            </a:r>
            <a:r>
              <a:rPr kumimoji="0" lang="ja-JP" altLang="en-US" b="0" i="0" u="none" strike="noStrike" cap="none" normalizeH="0" baseline="0" dirty="0">
                <a:ln>
                  <a:noFill/>
                </a:ln>
                <a:effectLst/>
                <a:cs typeface="Arial" panose="020B0604020202020204" pitchFamily="34" charset="0"/>
              </a:rPr>
              <a:t>を用いて実施した。</a:t>
            </a:r>
            <a:endParaRPr kumimoji="0" lang="en-US" altLang="ja-JP" b="0" i="0" u="none" strike="noStrike" cap="none" normalizeH="0" baseline="0" dirty="0">
              <a:ln>
                <a:noFill/>
              </a:ln>
              <a:effectLst/>
              <a:cs typeface="Arial" panose="020B0604020202020204" pitchFamily="34" charset="0"/>
            </a:endParaRPr>
          </a:p>
        </p:txBody>
      </p:sp>
    </p:spTree>
    <p:extLst>
      <p:ext uri="{BB962C8B-B14F-4D97-AF65-F5344CB8AC3E}">
        <p14:creationId xmlns:p14="http://schemas.microsoft.com/office/powerpoint/2010/main" val="16084343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F4BB457-D033-6241-8659-8078A14495C1}"/>
              </a:ext>
            </a:extLst>
          </p:cNvPr>
          <p:cNvSpPr>
            <a:spLocks noGrp="1"/>
          </p:cNvSpPr>
          <p:nvPr>
            <p:ph type="title"/>
          </p:nvPr>
        </p:nvSpPr>
        <p:spPr/>
        <p:txBody>
          <a:bodyPr/>
          <a:lstStyle/>
          <a:p>
            <a:r>
              <a:rPr lang="ja-JP" altLang="en-US" sz="2800" b="1" dirty="0">
                <a:ln w="10541" cmpd="sng">
                  <a:noFill/>
                  <a:prstDash val="solid"/>
                </a:ln>
                <a:solidFill>
                  <a:schemeClr val="tx1">
                    <a:lumMod val="65000"/>
                    <a:lumOff val="35000"/>
                  </a:schemeClr>
                </a:solidFill>
              </a:rPr>
              <a:t>実施概要</a:t>
            </a:r>
            <a:endParaRPr lang="ja-JP" altLang="en-US" sz="2800" b="1" cap="none" spc="0" dirty="0">
              <a:ln w="10541" cmpd="sng">
                <a:noFill/>
                <a:prstDash val="solid"/>
              </a:ln>
              <a:solidFill>
                <a:schemeClr val="tx1">
                  <a:lumMod val="65000"/>
                  <a:lumOff val="35000"/>
                </a:schemeClr>
              </a:solidFill>
            </a:endParaRPr>
          </a:p>
        </p:txBody>
      </p:sp>
      <p:sp>
        <p:nvSpPr>
          <p:cNvPr id="3" name="コンテンツ プレースホルダー 2">
            <a:extLst>
              <a:ext uri="{FF2B5EF4-FFF2-40B4-BE49-F238E27FC236}">
                <a16:creationId xmlns:a16="http://schemas.microsoft.com/office/drawing/2014/main" id="{6436D9BA-7E22-D24D-919F-5F6AB160692B}"/>
              </a:ext>
            </a:extLst>
          </p:cNvPr>
          <p:cNvSpPr>
            <a:spLocks noGrp="1"/>
          </p:cNvSpPr>
          <p:nvPr>
            <p:ph idx="1"/>
          </p:nvPr>
        </p:nvSpPr>
        <p:spPr>
          <a:xfrm>
            <a:off x="451337" y="1338439"/>
            <a:ext cx="11740663" cy="4613436"/>
          </a:xfrm>
          <a:solidFill>
            <a:schemeClr val="bg1"/>
          </a:solidFill>
        </p:spPr>
        <p:txBody>
          <a:bodyPr numCol="1" spcCol="144000" anchor="t">
            <a:normAutofit/>
          </a:bodyPr>
          <a:lstStyle/>
          <a:p>
            <a:pPr marL="0" indent="0">
              <a:lnSpc>
                <a:spcPct val="130000"/>
              </a:lnSpc>
              <a:buNone/>
            </a:pPr>
            <a:r>
              <a:rPr lang="ja-JP" altLang="en-US" dirty="0">
                <a:solidFill>
                  <a:schemeClr val="tx1">
                    <a:lumMod val="65000"/>
                    <a:lumOff val="35000"/>
                  </a:schemeClr>
                </a:solidFill>
                <a:latin typeface="Meiryo UI" panose="020B0604030504040204" pitchFamily="50" charset="-128"/>
                <a:ea typeface="Meiryo UI" panose="020B0604030504040204" pitchFamily="50" charset="-128"/>
              </a:rPr>
              <a:t>■北新宿四丁目の</a:t>
            </a:r>
            <a:r>
              <a:rPr lang="en-US" altLang="ja-JP" dirty="0">
                <a:solidFill>
                  <a:schemeClr val="tx1">
                    <a:lumMod val="65000"/>
                    <a:lumOff val="35000"/>
                  </a:schemeClr>
                </a:solidFill>
                <a:latin typeface="Meiryo UI" panose="020B0604030504040204" pitchFamily="50" charset="-128"/>
                <a:ea typeface="Meiryo UI" panose="020B0604030504040204" pitchFamily="50" charset="-128"/>
              </a:rPr>
              <a:t>2</a:t>
            </a:r>
            <a:r>
              <a:rPr lang="ja-JP" altLang="en-US" dirty="0">
                <a:solidFill>
                  <a:schemeClr val="tx1">
                    <a:lumMod val="65000"/>
                    <a:lumOff val="35000"/>
                  </a:schemeClr>
                </a:solidFill>
                <a:latin typeface="Meiryo UI" panose="020B0604030504040204" pitchFamily="50" charset="-128"/>
                <a:ea typeface="Meiryo UI" panose="020B0604030504040204" pitchFamily="50" charset="-128"/>
              </a:rPr>
              <a:t>商店街（北新宿四丁目商友会・北新宿四丁目親交会）　</a:t>
            </a:r>
            <a:endParaRPr lang="en-US" altLang="ja-JP" dirty="0">
              <a:solidFill>
                <a:schemeClr val="tx1">
                  <a:lumMod val="65000"/>
                  <a:lumOff val="35000"/>
                </a:schemeClr>
              </a:solidFill>
              <a:latin typeface="Meiryo UI" panose="020B0604030504040204" pitchFamily="50" charset="-128"/>
              <a:ea typeface="Meiryo UI" panose="020B0604030504040204" pitchFamily="50" charset="-128"/>
            </a:endParaRPr>
          </a:p>
          <a:p>
            <a:pPr marL="0" indent="0">
              <a:lnSpc>
                <a:spcPct val="130000"/>
              </a:lnSpc>
              <a:buNone/>
            </a:pPr>
            <a:r>
              <a:rPr lang="ja-JP" altLang="en-US" dirty="0">
                <a:solidFill>
                  <a:schemeClr val="tx1">
                    <a:lumMod val="65000"/>
                    <a:lumOff val="35000"/>
                  </a:schemeClr>
                </a:solidFill>
                <a:latin typeface="Meiryo UI" panose="020B0604030504040204" pitchFamily="50" charset="-128"/>
                <a:ea typeface="Meiryo UI" panose="020B0604030504040204" pitchFamily="50" charset="-128"/>
              </a:rPr>
              <a:t>　における商店街の活性化を目的として、</a:t>
            </a:r>
            <a:endParaRPr lang="en-US" altLang="ja-JP" dirty="0">
              <a:solidFill>
                <a:schemeClr val="tx1">
                  <a:lumMod val="65000"/>
                  <a:lumOff val="35000"/>
                </a:schemeClr>
              </a:solidFill>
              <a:latin typeface="Meiryo UI" panose="020B0604030504040204" pitchFamily="50" charset="-128"/>
              <a:ea typeface="Meiryo UI" panose="020B0604030504040204" pitchFamily="50" charset="-128"/>
            </a:endParaRPr>
          </a:p>
          <a:p>
            <a:pPr marL="0" indent="0">
              <a:lnSpc>
                <a:spcPct val="130000"/>
              </a:lnSpc>
              <a:buNone/>
            </a:pPr>
            <a:r>
              <a:rPr lang="ja-JP" altLang="en-US" dirty="0">
                <a:solidFill>
                  <a:schemeClr val="tx1">
                    <a:lumMod val="65000"/>
                    <a:lumOff val="35000"/>
                  </a:schemeClr>
                </a:solidFill>
                <a:latin typeface="Meiryo UI" panose="020B0604030504040204" pitchFamily="50" charset="-128"/>
                <a:ea typeface="Meiryo UI" panose="020B0604030504040204" pitchFamily="50" charset="-128"/>
              </a:rPr>
              <a:t>　商店街、新宿区と大学が連携し、事業を実施。</a:t>
            </a:r>
            <a:endParaRPr lang="en-US" altLang="ja-JP" dirty="0">
              <a:solidFill>
                <a:schemeClr val="tx1">
                  <a:lumMod val="65000"/>
                  <a:lumOff val="35000"/>
                </a:schemeClr>
              </a:solidFill>
              <a:latin typeface="Meiryo UI" panose="020B0604030504040204" pitchFamily="50" charset="-128"/>
              <a:ea typeface="Meiryo UI" panose="020B0604030504040204" pitchFamily="50" charset="-128"/>
            </a:endParaRPr>
          </a:p>
          <a:p>
            <a:pPr marL="0" indent="0">
              <a:lnSpc>
                <a:spcPct val="130000"/>
              </a:lnSpc>
              <a:buNone/>
            </a:pPr>
            <a:endParaRPr lang="en-US" altLang="ja-JP" dirty="0">
              <a:solidFill>
                <a:schemeClr val="tx1">
                  <a:lumMod val="65000"/>
                  <a:lumOff val="35000"/>
                </a:schemeClr>
              </a:solidFill>
              <a:latin typeface="Meiryo UI" panose="020B0604030504040204" pitchFamily="50" charset="-128"/>
              <a:ea typeface="Meiryo UI" panose="020B0604030504040204" pitchFamily="50" charset="-128"/>
            </a:endParaRPr>
          </a:p>
          <a:p>
            <a:pPr marL="0" indent="0">
              <a:lnSpc>
                <a:spcPct val="130000"/>
              </a:lnSpc>
              <a:buNone/>
            </a:pPr>
            <a:r>
              <a:rPr lang="ja-JP" altLang="en-US" dirty="0">
                <a:solidFill>
                  <a:schemeClr val="tx1">
                    <a:lumMod val="65000"/>
                    <a:lumOff val="35000"/>
                  </a:schemeClr>
                </a:solidFill>
                <a:latin typeface="Meiryo UI" panose="020B0604030504040204" pitchFamily="50" charset="-128"/>
                <a:ea typeface="Meiryo UI" panose="020B0604030504040204" pitchFamily="50" charset="-128"/>
              </a:rPr>
              <a:t>■</a:t>
            </a:r>
            <a:r>
              <a:rPr lang="en-US" altLang="ja-JP" dirty="0">
                <a:solidFill>
                  <a:schemeClr val="tx1">
                    <a:lumMod val="65000"/>
                    <a:lumOff val="35000"/>
                  </a:schemeClr>
                </a:solidFill>
                <a:latin typeface="Meiryo UI" panose="020B0604030504040204" pitchFamily="50" charset="-128"/>
                <a:ea typeface="Meiryo UI" panose="020B0604030504040204" pitchFamily="50" charset="-128"/>
              </a:rPr>
              <a:t>ICT</a:t>
            </a:r>
            <a:r>
              <a:rPr lang="ja-JP" altLang="en-US" dirty="0">
                <a:solidFill>
                  <a:schemeClr val="tx1">
                    <a:lumMod val="65000"/>
                    <a:lumOff val="35000"/>
                  </a:schemeClr>
                </a:solidFill>
                <a:latin typeface="Meiryo UI" panose="020B0604030504040204" pitchFamily="50" charset="-128"/>
                <a:ea typeface="Meiryo UI" panose="020B0604030504040204" pitchFamily="50" charset="-128"/>
              </a:rPr>
              <a:t>技術＋デジタルエンターテイメントツールを駆使し、</a:t>
            </a:r>
            <a:endParaRPr lang="en-US" altLang="ja-JP" dirty="0">
              <a:solidFill>
                <a:schemeClr val="tx1">
                  <a:lumMod val="65000"/>
                  <a:lumOff val="35000"/>
                </a:schemeClr>
              </a:solidFill>
              <a:latin typeface="Meiryo UI" panose="020B0604030504040204" pitchFamily="50" charset="-128"/>
              <a:ea typeface="Meiryo UI" panose="020B0604030504040204" pitchFamily="50" charset="-128"/>
            </a:endParaRPr>
          </a:p>
          <a:p>
            <a:pPr marL="0" indent="0">
              <a:lnSpc>
                <a:spcPct val="130000"/>
              </a:lnSpc>
              <a:buNone/>
            </a:pPr>
            <a:r>
              <a:rPr lang="ja-JP" altLang="en-US" dirty="0">
                <a:solidFill>
                  <a:schemeClr val="tx1">
                    <a:lumMod val="65000"/>
                    <a:lumOff val="35000"/>
                  </a:schemeClr>
                </a:solidFill>
                <a:latin typeface="Meiryo UI" panose="020B0604030504040204" pitchFamily="50" charset="-128"/>
                <a:ea typeface="Meiryo UI" panose="020B0604030504040204" pitchFamily="50" charset="-128"/>
              </a:rPr>
              <a:t>　商店街のバリューアップを図る。</a:t>
            </a:r>
          </a:p>
        </p:txBody>
      </p:sp>
    </p:spTree>
    <p:extLst>
      <p:ext uri="{BB962C8B-B14F-4D97-AF65-F5344CB8AC3E}">
        <p14:creationId xmlns:p14="http://schemas.microsoft.com/office/powerpoint/2010/main" val="41339298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F4BB457-D033-6241-8659-8078A14495C1}"/>
              </a:ext>
            </a:extLst>
          </p:cNvPr>
          <p:cNvSpPr>
            <a:spLocks noGrp="1"/>
          </p:cNvSpPr>
          <p:nvPr>
            <p:ph type="title"/>
          </p:nvPr>
        </p:nvSpPr>
        <p:spPr/>
        <p:txBody>
          <a:bodyPr/>
          <a:lstStyle/>
          <a:p>
            <a:r>
              <a:rPr lang="ja-JP" altLang="en-US" sz="2800" b="1" dirty="0">
                <a:ln w="10541" cmpd="sng">
                  <a:noFill/>
                  <a:prstDash val="solid"/>
                </a:ln>
                <a:solidFill>
                  <a:schemeClr val="tx1">
                    <a:lumMod val="65000"/>
                    <a:lumOff val="35000"/>
                  </a:schemeClr>
                </a:solidFill>
              </a:rPr>
              <a:t>実施概要</a:t>
            </a:r>
            <a:endParaRPr lang="ja-JP" altLang="en-US" sz="2800" b="1" cap="none" spc="0" dirty="0">
              <a:ln w="10541" cmpd="sng">
                <a:noFill/>
                <a:prstDash val="solid"/>
              </a:ln>
              <a:solidFill>
                <a:schemeClr val="tx1">
                  <a:lumMod val="65000"/>
                  <a:lumOff val="35000"/>
                </a:schemeClr>
              </a:solidFill>
            </a:endParaRPr>
          </a:p>
        </p:txBody>
      </p:sp>
      <p:sp>
        <p:nvSpPr>
          <p:cNvPr id="4" name="コンテンツ プレースホルダー 3"/>
          <p:cNvSpPr>
            <a:spLocks noGrp="1"/>
          </p:cNvSpPr>
          <p:nvPr>
            <p:ph idx="1"/>
          </p:nvPr>
        </p:nvSpPr>
        <p:spPr/>
        <p:txBody>
          <a:bodyPr/>
          <a:lstStyle/>
          <a:p>
            <a:r>
              <a:rPr kumimoji="1" lang="ja-JP" altLang="en-US" dirty="0"/>
              <a:t>連携事業は</a:t>
            </a:r>
            <a:r>
              <a:rPr kumimoji="1" lang="en-US" altLang="ja-JP" dirty="0"/>
              <a:t>3</a:t>
            </a:r>
            <a:r>
              <a:rPr kumimoji="1" lang="ja-JP" altLang="en-US" dirty="0"/>
              <a:t>年間実施。</a:t>
            </a:r>
          </a:p>
        </p:txBody>
      </p:sp>
      <p:sp>
        <p:nvSpPr>
          <p:cNvPr id="5" name="ホームベース 4"/>
          <p:cNvSpPr/>
          <p:nvPr/>
        </p:nvSpPr>
        <p:spPr>
          <a:xfrm>
            <a:off x="1063868" y="2470639"/>
            <a:ext cx="3103685" cy="1301262"/>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800" dirty="0"/>
              <a:t>2022</a:t>
            </a:r>
            <a:r>
              <a:rPr kumimoji="1" lang="ja-JP" altLang="en-US" sz="2800" dirty="0"/>
              <a:t>年度</a:t>
            </a:r>
          </a:p>
        </p:txBody>
      </p:sp>
      <p:sp>
        <p:nvSpPr>
          <p:cNvPr id="6" name="山形 5"/>
          <p:cNvSpPr/>
          <p:nvPr/>
        </p:nvSpPr>
        <p:spPr>
          <a:xfrm>
            <a:off x="4062046" y="2470639"/>
            <a:ext cx="3525716" cy="1301262"/>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800" dirty="0">
                <a:solidFill>
                  <a:schemeClr val="bg1"/>
                </a:solidFill>
              </a:rPr>
              <a:t>2023</a:t>
            </a:r>
            <a:r>
              <a:rPr kumimoji="1" lang="ja-JP" altLang="en-US" sz="2800" dirty="0">
                <a:solidFill>
                  <a:schemeClr val="bg1"/>
                </a:solidFill>
              </a:rPr>
              <a:t>年度</a:t>
            </a:r>
          </a:p>
        </p:txBody>
      </p:sp>
      <p:sp>
        <p:nvSpPr>
          <p:cNvPr id="7" name="山形 6"/>
          <p:cNvSpPr/>
          <p:nvPr/>
        </p:nvSpPr>
        <p:spPr>
          <a:xfrm>
            <a:off x="7502769" y="2470639"/>
            <a:ext cx="3525716" cy="1301262"/>
          </a:xfrm>
          <a:prstGeom prst="chevron">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800" dirty="0">
                <a:solidFill>
                  <a:schemeClr val="tx1"/>
                </a:solidFill>
              </a:rPr>
              <a:t>2024</a:t>
            </a:r>
            <a:r>
              <a:rPr kumimoji="1" lang="ja-JP" altLang="en-US" sz="2800" dirty="0">
                <a:solidFill>
                  <a:schemeClr val="tx1"/>
                </a:solidFill>
              </a:rPr>
              <a:t>年度</a:t>
            </a:r>
          </a:p>
        </p:txBody>
      </p:sp>
      <p:sp>
        <p:nvSpPr>
          <p:cNvPr id="8" name="角丸四角形吹き出し 7"/>
          <p:cNvSpPr/>
          <p:nvPr/>
        </p:nvSpPr>
        <p:spPr>
          <a:xfrm>
            <a:off x="1450730" y="4396154"/>
            <a:ext cx="8475785" cy="1433146"/>
          </a:xfrm>
          <a:prstGeom prst="wedgeRoundRectCallout">
            <a:avLst>
              <a:gd name="adj1" fmla="val 34971"/>
              <a:gd name="adj2" fmla="val -9345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t>・商店会・親交会のキャラクターの活用、周知、展開</a:t>
            </a:r>
            <a:endParaRPr lang="en-US" altLang="ja-JP" dirty="0"/>
          </a:p>
          <a:p>
            <a:r>
              <a:rPr lang="ja-JP" altLang="en-US" dirty="0"/>
              <a:t>・街のグランドデザイン「グリーンタウン」の流布と周知</a:t>
            </a:r>
            <a:endParaRPr lang="en-US" altLang="ja-JP" dirty="0"/>
          </a:p>
          <a:p>
            <a:r>
              <a:rPr lang="ja-JP" altLang="en-US" dirty="0"/>
              <a:t>・</a:t>
            </a:r>
            <a:r>
              <a:rPr lang="en-US" altLang="ja-JP" dirty="0"/>
              <a:t>SNS</a:t>
            </a:r>
            <a:r>
              <a:rPr lang="ja-JP" altLang="en-US" dirty="0"/>
              <a:t>などによる広報の拡大</a:t>
            </a:r>
            <a:endParaRPr lang="en-US" altLang="ja-JP" dirty="0"/>
          </a:p>
          <a:p>
            <a:r>
              <a:rPr lang="ja-JP" altLang="en-US" dirty="0"/>
              <a:t>・生成</a:t>
            </a:r>
            <a:r>
              <a:rPr lang="en-US" altLang="ja-JP" dirty="0"/>
              <a:t>AI</a:t>
            </a:r>
            <a:r>
              <a:rPr lang="ja-JP" altLang="en-US" dirty="0"/>
              <a:t>を用いた各店舗事業拡大のためのコンサルテーション</a:t>
            </a:r>
            <a:endParaRPr kumimoji="1" lang="ja-JP" altLang="en-US" dirty="0"/>
          </a:p>
        </p:txBody>
      </p:sp>
    </p:spTree>
    <p:extLst>
      <p:ext uri="{BB962C8B-B14F-4D97-AF65-F5344CB8AC3E}">
        <p14:creationId xmlns:p14="http://schemas.microsoft.com/office/powerpoint/2010/main" val="26537112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F4BB457-D033-6241-8659-8078A14495C1}"/>
              </a:ext>
            </a:extLst>
          </p:cNvPr>
          <p:cNvSpPr>
            <a:spLocks noGrp="1"/>
          </p:cNvSpPr>
          <p:nvPr>
            <p:ph type="title"/>
          </p:nvPr>
        </p:nvSpPr>
        <p:spPr/>
        <p:txBody>
          <a:bodyPr/>
          <a:lstStyle/>
          <a:p>
            <a:r>
              <a:rPr lang="ja-JP" altLang="en-US" sz="2800" b="1" dirty="0">
                <a:ln w="10541" cmpd="sng">
                  <a:noFill/>
                  <a:prstDash val="solid"/>
                </a:ln>
                <a:solidFill>
                  <a:schemeClr val="tx1">
                    <a:lumMod val="65000"/>
                    <a:lumOff val="35000"/>
                  </a:schemeClr>
                </a:solidFill>
              </a:rPr>
              <a:t>実施体制</a:t>
            </a:r>
            <a:endParaRPr lang="ja-JP" altLang="en-US" sz="2800" b="1" cap="none" spc="0" dirty="0">
              <a:ln w="10541" cmpd="sng">
                <a:noFill/>
                <a:prstDash val="solid"/>
              </a:ln>
              <a:solidFill>
                <a:schemeClr val="tx1">
                  <a:lumMod val="65000"/>
                  <a:lumOff val="35000"/>
                </a:schemeClr>
              </a:solidFill>
            </a:endParaRPr>
          </a:p>
        </p:txBody>
      </p:sp>
      <p:pic>
        <p:nvPicPr>
          <p:cNvPr id="7" name="コンテンツ プレースホルダー 6" descr="グラフィカル ユーザー インターフェイス が含まれている画像&#10;&#10;自動的に生成された説明">
            <a:extLst>
              <a:ext uri="{FF2B5EF4-FFF2-40B4-BE49-F238E27FC236}">
                <a16:creationId xmlns:a16="http://schemas.microsoft.com/office/drawing/2014/main" id="{7656F937-90B0-7AF5-F6FC-DD412E32AFA2}"/>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10129" t="914" r="6668" b="21941"/>
          <a:stretch/>
        </p:blipFill>
        <p:spPr>
          <a:xfrm>
            <a:off x="760100" y="1649828"/>
            <a:ext cx="10531121" cy="3276987"/>
          </a:xfrm>
        </p:spPr>
      </p:pic>
      <p:sp>
        <p:nvSpPr>
          <p:cNvPr id="3" name="右中かっこ 2">
            <a:extLst>
              <a:ext uri="{FF2B5EF4-FFF2-40B4-BE49-F238E27FC236}">
                <a16:creationId xmlns:a16="http://schemas.microsoft.com/office/drawing/2014/main" id="{8D61E916-267C-F666-15A9-42B8573B4ABD}"/>
              </a:ext>
            </a:extLst>
          </p:cNvPr>
          <p:cNvSpPr/>
          <p:nvPr/>
        </p:nvSpPr>
        <p:spPr>
          <a:xfrm rot="5400000">
            <a:off x="6071788" y="206761"/>
            <a:ext cx="351692" cy="10071653"/>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5F8A370F-273C-A2E1-C3A5-E86952EA4FEF}"/>
              </a:ext>
            </a:extLst>
          </p:cNvPr>
          <p:cNvSpPr txBox="1"/>
          <p:nvPr/>
        </p:nvSpPr>
        <p:spPr>
          <a:xfrm>
            <a:off x="4153513" y="5564022"/>
            <a:ext cx="4188242" cy="369332"/>
          </a:xfrm>
          <a:prstGeom prst="rect">
            <a:avLst/>
          </a:prstGeom>
          <a:noFill/>
        </p:spPr>
        <p:txBody>
          <a:bodyPr wrap="square">
            <a:spAutoFit/>
          </a:bodyPr>
          <a:lstStyle/>
          <a:p>
            <a:r>
              <a:rPr lang="ja-JP" altLang="en-US" b="0" i="0" dirty="0">
                <a:solidFill>
                  <a:srgbClr val="000000"/>
                </a:solidFill>
                <a:effectLst/>
                <a:latin typeface="ＭＳ ゴシック" panose="020B0609070205080204" pitchFamily="49" charset="-128"/>
                <a:ea typeface="ＭＳ ゴシック" panose="020B0609070205080204" pitchFamily="49" charset="-128"/>
              </a:rPr>
              <a:t>「</a:t>
            </a:r>
            <a:r>
              <a:rPr lang="zh-TW" altLang="en-US" b="0" i="0" dirty="0">
                <a:solidFill>
                  <a:srgbClr val="000000"/>
                </a:solidFill>
                <a:effectLst/>
                <a:latin typeface="ＭＳ ゴシック" panose="020B0609070205080204" pitchFamily="49" charset="-128"/>
                <a:ea typeface="ＭＳ ゴシック" panose="020B0609070205080204" pitchFamily="49" charset="-128"/>
              </a:rPr>
              <a:t>新宿区 産業振興課</a:t>
            </a:r>
            <a:r>
              <a:rPr lang="ja-JP" altLang="en-US" b="0" i="0" dirty="0">
                <a:solidFill>
                  <a:srgbClr val="000000"/>
                </a:solidFill>
                <a:effectLst/>
                <a:latin typeface="ＭＳ ゴシック" panose="020B0609070205080204" pitchFamily="49" charset="-128"/>
                <a:ea typeface="ＭＳ ゴシック" panose="020B0609070205080204" pitchFamily="49" charset="-128"/>
              </a:rPr>
              <a:t>」によるサポート</a:t>
            </a:r>
            <a:endParaRPr lang="ja-JP" altLang="en-US" dirty="0">
              <a:latin typeface="ＭＳ ゴシック" panose="020B0609070205080204" pitchFamily="49" charset="-128"/>
              <a:ea typeface="ＭＳ ゴシック" panose="020B0609070205080204" pitchFamily="49" charset="-128"/>
            </a:endParaRPr>
          </a:p>
        </p:txBody>
      </p:sp>
      <p:sp>
        <p:nvSpPr>
          <p:cNvPr id="4" name="テキスト ボックス 3"/>
          <p:cNvSpPr txBox="1"/>
          <p:nvPr/>
        </p:nvSpPr>
        <p:spPr>
          <a:xfrm>
            <a:off x="1433147" y="2294795"/>
            <a:ext cx="2262158" cy="369332"/>
          </a:xfrm>
          <a:prstGeom prst="rect">
            <a:avLst/>
          </a:prstGeom>
          <a:solidFill>
            <a:schemeClr val="bg1"/>
          </a:solidFill>
        </p:spPr>
        <p:txBody>
          <a:bodyPr wrap="none" rtlCol="0">
            <a:spAutoFit/>
          </a:bodyPr>
          <a:lstStyle/>
          <a:p>
            <a:r>
              <a:rPr kumimoji="1" lang="ja-JP" altLang="en-US" dirty="0">
                <a:latin typeface="ＭＳ Ｐゴシック" panose="020B0600070205080204" pitchFamily="50" charset="-128"/>
                <a:ea typeface="ＭＳ Ｐゴシック" panose="020B0600070205080204" pitchFamily="50" charset="-128"/>
              </a:rPr>
              <a:t>北新宿四丁目商友会</a:t>
            </a:r>
          </a:p>
        </p:txBody>
      </p:sp>
      <p:sp>
        <p:nvSpPr>
          <p:cNvPr id="8" name="テキスト ボックス 7"/>
          <p:cNvSpPr txBox="1"/>
          <p:nvPr/>
        </p:nvSpPr>
        <p:spPr>
          <a:xfrm>
            <a:off x="1433147" y="3426139"/>
            <a:ext cx="2262158" cy="369332"/>
          </a:xfrm>
          <a:prstGeom prst="rect">
            <a:avLst/>
          </a:prstGeom>
          <a:solidFill>
            <a:schemeClr val="bg1"/>
          </a:solidFill>
        </p:spPr>
        <p:txBody>
          <a:bodyPr wrap="none" rtlCol="0">
            <a:spAutoFit/>
          </a:bodyPr>
          <a:lstStyle/>
          <a:p>
            <a:r>
              <a:rPr kumimoji="1" lang="ja-JP" altLang="en-US" dirty="0">
                <a:latin typeface="ＭＳ Ｐゴシック" panose="020B0600070205080204" pitchFamily="50" charset="-128"/>
                <a:ea typeface="ＭＳ Ｐゴシック" panose="020B0600070205080204" pitchFamily="50" charset="-128"/>
              </a:rPr>
              <a:t>北新宿四丁目親交会</a:t>
            </a:r>
          </a:p>
        </p:txBody>
      </p:sp>
      <p:sp>
        <p:nvSpPr>
          <p:cNvPr id="6" name="正方形/長方形 5">
            <a:extLst>
              <a:ext uri="{FF2B5EF4-FFF2-40B4-BE49-F238E27FC236}">
                <a16:creationId xmlns:a16="http://schemas.microsoft.com/office/drawing/2014/main" id="{46B2DB4B-C762-194E-BFAB-FB0E4C522FD9}"/>
              </a:ext>
            </a:extLst>
          </p:cNvPr>
          <p:cNvSpPr/>
          <p:nvPr/>
        </p:nvSpPr>
        <p:spPr>
          <a:xfrm>
            <a:off x="4625782" y="2767635"/>
            <a:ext cx="3775615" cy="587433"/>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solidFill>
              </a:rPr>
              <a:t>事業責任者　駒井章治・山本浩司</a:t>
            </a:r>
          </a:p>
        </p:txBody>
      </p:sp>
      <p:sp>
        <p:nvSpPr>
          <p:cNvPr id="9" name="正方形/長方形 8">
            <a:extLst>
              <a:ext uri="{FF2B5EF4-FFF2-40B4-BE49-F238E27FC236}">
                <a16:creationId xmlns:a16="http://schemas.microsoft.com/office/drawing/2014/main" id="{B7BC61CB-91CF-AC2B-8C84-E6363D0CE251}"/>
              </a:ext>
            </a:extLst>
          </p:cNvPr>
          <p:cNvSpPr/>
          <p:nvPr/>
        </p:nvSpPr>
        <p:spPr>
          <a:xfrm>
            <a:off x="8773835" y="2767635"/>
            <a:ext cx="2262158" cy="1150430"/>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solidFill>
              </a:rPr>
              <a:t>事務局</a:t>
            </a:r>
            <a:endParaRPr kumimoji="1" lang="en-US" altLang="ja-JP" b="1" dirty="0">
              <a:solidFill>
                <a:schemeClr val="tx1"/>
              </a:solidFill>
            </a:endParaRPr>
          </a:p>
          <a:p>
            <a:pPr algn="ctr"/>
            <a:r>
              <a:rPr lang="ja-JP" altLang="en-US" b="1" dirty="0">
                <a:solidFill>
                  <a:schemeClr val="tx1"/>
                </a:solidFill>
              </a:rPr>
              <a:t>榎森育美</a:t>
            </a:r>
            <a:endParaRPr lang="en-US" altLang="ja-JP" b="1" dirty="0">
              <a:solidFill>
                <a:schemeClr val="tx1"/>
              </a:solidFill>
            </a:endParaRPr>
          </a:p>
          <a:p>
            <a:pPr algn="ctr"/>
            <a:r>
              <a:rPr kumimoji="1" lang="ja-JP" altLang="en-US" b="1" dirty="0">
                <a:solidFill>
                  <a:schemeClr val="tx1"/>
                </a:solidFill>
              </a:rPr>
              <a:t>純浦崚</a:t>
            </a:r>
          </a:p>
        </p:txBody>
      </p:sp>
      <p:sp>
        <p:nvSpPr>
          <p:cNvPr id="10" name="テキスト ボックス 9">
            <a:extLst>
              <a:ext uri="{FF2B5EF4-FFF2-40B4-BE49-F238E27FC236}">
                <a16:creationId xmlns:a16="http://schemas.microsoft.com/office/drawing/2014/main" id="{9717DBA9-D157-4A48-948F-C0455E9B0E85}"/>
              </a:ext>
            </a:extLst>
          </p:cNvPr>
          <p:cNvSpPr txBox="1"/>
          <p:nvPr/>
        </p:nvSpPr>
        <p:spPr>
          <a:xfrm>
            <a:off x="1154686" y="1627343"/>
            <a:ext cx="1467068" cy="400110"/>
          </a:xfrm>
          <a:prstGeom prst="rect">
            <a:avLst/>
          </a:prstGeom>
          <a:solidFill>
            <a:schemeClr val="bg1"/>
          </a:solidFill>
        </p:spPr>
        <p:txBody>
          <a:bodyPr wrap="none" rtlCol="0">
            <a:spAutoFit/>
          </a:bodyPr>
          <a:lstStyle/>
          <a:p>
            <a:r>
              <a:rPr kumimoji="1" lang="ja-JP" altLang="en-US" sz="2000" dirty="0">
                <a:latin typeface="ＭＳ Ｐゴシック" panose="020B0600070205080204" pitchFamily="50" charset="-128"/>
                <a:ea typeface="ＭＳ Ｐゴシック" panose="020B0600070205080204" pitchFamily="50" charset="-128"/>
              </a:rPr>
              <a:t>（</a:t>
            </a:r>
            <a:r>
              <a:rPr kumimoji="1" lang="en-US" altLang="ja-JP" sz="2000" dirty="0">
                <a:latin typeface="ＭＳ Ｐゴシック" panose="020B0600070205080204" pitchFamily="50" charset="-128"/>
                <a:ea typeface="ＭＳ Ｐゴシック" panose="020B0600070205080204" pitchFamily="50" charset="-128"/>
              </a:rPr>
              <a:t>2024</a:t>
            </a:r>
            <a:r>
              <a:rPr kumimoji="1" lang="ja-JP" altLang="en-US" sz="2000" dirty="0">
                <a:latin typeface="ＭＳ Ｐゴシック" panose="020B0600070205080204" pitchFamily="50" charset="-128"/>
                <a:ea typeface="ＭＳ Ｐゴシック" panose="020B0600070205080204" pitchFamily="50" charset="-128"/>
              </a:rPr>
              <a:t>年度）</a:t>
            </a:r>
          </a:p>
        </p:txBody>
      </p:sp>
    </p:spTree>
    <p:extLst>
      <p:ext uri="{BB962C8B-B14F-4D97-AF65-F5344CB8AC3E}">
        <p14:creationId xmlns:p14="http://schemas.microsoft.com/office/powerpoint/2010/main" val="40906311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F4BB457-D033-6241-8659-8078A14495C1}"/>
              </a:ext>
            </a:extLst>
          </p:cNvPr>
          <p:cNvSpPr>
            <a:spLocks noGrp="1"/>
          </p:cNvSpPr>
          <p:nvPr>
            <p:ph type="title"/>
          </p:nvPr>
        </p:nvSpPr>
        <p:spPr/>
        <p:txBody>
          <a:bodyPr/>
          <a:lstStyle/>
          <a:p>
            <a:r>
              <a:rPr lang="ja-JP" altLang="en-US" sz="2800" b="1" dirty="0">
                <a:ln w="10541" cmpd="sng">
                  <a:noFill/>
                  <a:prstDash val="solid"/>
                </a:ln>
                <a:solidFill>
                  <a:schemeClr val="tx1">
                    <a:lumMod val="65000"/>
                    <a:lumOff val="35000"/>
                  </a:schemeClr>
                </a:solidFill>
              </a:rPr>
              <a:t>実施内容</a:t>
            </a:r>
            <a:endParaRPr lang="ja-JP" altLang="en-US" sz="2800" b="1" cap="none" spc="0" dirty="0">
              <a:ln w="10541" cmpd="sng">
                <a:noFill/>
                <a:prstDash val="solid"/>
              </a:ln>
              <a:solidFill>
                <a:schemeClr val="tx1">
                  <a:lumMod val="65000"/>
                  <a:lumOff val="35000"/>
                </a:schemeClr>
              </a:solidFill>
            </a:endParaRPr>
          </a:p>
        </p:txBody>
      </p:sp>
      <p:sp>
        <p:nvSpPr>
          <p:cNvPr id="3" name="コンテンツ プレースホルダー 2">
            <a:extLst>
              <a:ext uri="{FF2B5EF4-FFF2-40B4-BE49-F238E27FC236}">
                <a16:creationId xmlns:a16="http://schemas.microsoft.com/office/drawing/2014/main" id="{6436D9BA-7E22-D24D-919F-5F6AB160692B}"/>
              </a:ext>
            </a:extLst>
          </p:cNvPr>
          <p:cNvSpPr>
            <a:spLocks noGrp="1"/>
          </p:cNvSpPr>
          <p:nvPr>
            <p:ph idx="1"/>
          </p:nvPr>
        </p:nvSpPr>
        <p:spPr>
          <a:xfrm>
            <a:off x="838200" y="1303270"/>
            <a:ext cx="10515600" cy="4613436"/>
          </a:xfrm>
          <a:solidFill>
            <a:schemeClr val="bg1"/>
          </a:solidFill>
        </p:spPr>
        <p:txBody>
          <a:bodyPr numCol="1" spcCol="144000" anchor="t">
            <a:normAutofit/>
          </a:bodyPr>
          <a:lstStyle/>
          <a:p>
            <a:pPr marL="457200" indent="-457200">
              <a:lnSpc>
                <a:spcPct val="130000"/>
              </a:lnSpc>
              <a:buFont typeface="+mj-lt"/>
              <a:buAutoNum type="arabicPeriod"/>
            </a:pPr>
            <a:r>
              <a:rPr lang="ja-JP" altLang="en-US" dirty="0">
                <a:solidFill>
                  <a:schemeClr val="tx1">
                    <a:lumMod val="65000"/>
                    <a:lumOff val="35000"/>
                  </a:schemeClr>
                </a:solidFill>
                <a:latin typeface="Meiryo UI" panose="020B0604030504040204" pitchFamily="50" charset="-128"/>
                <a:ea typeface="Meiryo UI" panose="020B0604030504040204" pitchFamily="50" charset="-128"/>
              </a:rPr>
              <a:t>商店街イベントへの参画（盆踊り、祭、餅つき大会他）</a:t>
            </a:r>
            <a:endParaRPr lang="en-US" altLang="ja-JP" dirty="0">
              <a:solidFill>
                <a:schemeClr val="tx1">
                  <a:lumMod val="65000"/>
                  <a:lumOff val="35000"/>
                </a:schemeClr>
              </a:solidFill>
              <a:latin typeface="Meiryo UI" panose="020B0604030504040204" pitchFamily="50" charset="-128"/>
              <a:ea typeface="Meiryo UI" panose="020B0604030504040204" pitchFamily="50" charset="-128"/>
            </a:endParaRPr>
          </a:p>
          <a:p>
            <a:pPr marL="457200" indent="-457200">
              <a:lnSpc>
                <a:spcPct val="130000"/>
              </a:lnSpc>
              <a:buFont typeface="+mj-lt"/>
              <a:buAutoNum type="arabicPeriod"/>
            </a:pPr>
            <a:r>
              <a:rPr lang="ja-JP" altLang="en-US" dirty="0">
                <a:solidFill>
                  <a:schemeClr val="tx1">
                    <a:lumMod val="65000"/>
                    <a:lumOff val="35000"/>
                  </a:schemeClr>
                </a:solidFill>
                <a:latin typeface="Meiryo UI" panose="020B0604030504040204" pitchFamily="50" charset="-128"/>
                <a:ea typeface="Meiryo UI" panose="020B0604030504040204" pitchFamily="50" charset="-128"/>
              </a:rPr>
              <a:t>デジタルコンテンツ周知、活用</a:t>
            </a:r>
            <a:endParaRPr lang="en-US" altLang="ja-JP" dirty="0">
              <a:solidFill>
                <a:schemeClr val="tx1">
                  <a:lumMod val="65000"/>
                  <a:lumOff val="35000"/>
                </a:schemeClr>
              </a:solidFill>
              <a:latin typeface="Meiryo UI" panose="020B0604030504040204" pitchFamily="50" charset="-128"/>
              <a:ea typeface="Meiryo UI" panose="020B0604030504040204" pitchFamily="50" charset="-128"/>
            </a:endParaRPr>
          </a:p>
          <a:p>
            <a:pPr marL="457200" indent="-457200">
              <a:lnSpc>
                <a:spcPct val="130000"/>
              </a:lnSpc>
              <a:buFont typeface="+mj-lt"/>
              <a:buAutoNum type="arabicPeriod"/>
            </a:pPr>
            <a:r>
              <a:rPr lang="ja-JP" altLang="en-US" dirty="0">
                <a:solidFill>
                  <a:schemeClr val="tx1">
                    <a:lumMod val="65000"/>
                    <a:lumOff val="35000"/>
                  </a:schemeClr>
                </a:solidFill>
                <a:latin typeface="Meiryo UI" panose="020B0604030504040204" pitchFamily="50" charset="-128"/>
                <a:ea typeface="Meiryo UI" panose="020B0604030504040204" pitchFamily="50" charset="-128"/>
              </a:rPr>
              <a:t>生成</a:t>
            </a:r>
            <a:r>
              <a:rPr lang="en-US" altLang="ja-JP" dirty="0">
                <a:solidFill>
                  <a:schemeClr val="tx1">
                    <a:lumMod val="65000"/>
                    <a:lumOff val="35000"/>
                  </a:schemeClr>
                </a:solidFill>
                <a:latin typeface="Meiryo UI" panose="020B0604030504040204" pitchFamily="50" charset="-128"/>
                <a:ea typeface="Meiryo UI" panose="020B0604030504040204" pitchFamily="50" charset="-128"/>
              </a:rPr>
              <a:t>AI</a:t>
            </a:r>
            <a:r>
              <a:rPr lang="ja-JP" altLang="en-US" dirty="0">
                <a:solidFill>
                  <a:schemeClr val="tx1">
                    <a:lumMod val="65000"/>
                    <a:lumOff val="35000"/>
                  </a:schemeClr>
                </a:solidFill>
                <a:latin typeface="Meiryo UI" panose="020B0604030504040204" pitchFamily="50" charset="-128"/>
                <a:ea typeface="Meiryo UI" panose="020B0604030504040204" pitchFamily="50" charset="-128"/>
              </a:rPr>
              <a:t>を活用した各店舗事業展開のコンサルテーション</a:t>
            </a:r>
            <a:endParaRPr lang="en-US" altLang="ja-JP" dirty="0">
              <a:solidFill>
                <a:schemeClr val="tx1">
                  <a:lumMod val="65000"/>
                  <a:lumOff val="35000"/>
                </a:schemeClr>
              </a:solidFill>
              <a:latin typeface="Meiryo UI" panose="020B0604030504040204" pitchFamily="50" charset="-128"/>
              <a:ea typeface="Meiryo UI" panose="020B0604030504040204" pitchFamily="50" charset="-128"/>
            </a:endParaRPr>
          </a:p>
          <a:p>
            <a:pPr marL="457200" indent="-457200">
              <a:lnSpc>
                <a:spcPct val="130000"/>
              </a:lnSpc>
              <a:buFont typeface="+mj-lt"/>
              <a:buAutoNum type="arabicPeriod"/>
            </a:pPr>
            <a:r>
              <a:rPr lang="en-US" altLang="ja-JP" dirty="0">
                <a:solidFill>
                  <a:schemeClr val="tx1">
                    <a:lumMod val="65000"/>
                    <a:lumOff val="35000"/>
                  </a:schemeClr>
                </a:solidFill>
                <a:latin typeface="Meiryo UI" panose="020B0604030504040204" pitchFamily="50" charset="-128"/>
                <a:ea typeface="Meiryo UI" panose="020B0604030504040204" pitchFamily="50" charset="-128"/>
              </a:rPr>
              <a:t>SNS</a:t>
            </a:r>
            <a:r>
              <a:rPr lang="ja-JP" altLang="en-US" dirty="0">
                <a:solidFill>
                  <a:schemeClr val="tx1">
                    <a:lumMod val="65000"/>
                    <a:lumOff val="35000"/>
                  </a:schemeClr>
                </a:solidFill>
                <a:latin typeface="Meiryo UI" panose="020B0604030504040204" pitchFamily="50" charset="-128"/>
                <a:ea typeface="Meiryo UI" panose="020B0604030504040204" pitchFamily="50" charset="-128"/>
              </a:rPr>
              <a:t>広報展開</a:t>
            </a:r>
            <a:endParaRPr lang="en-US" altLang="ja-JP" dirty="0">
              <a:solidFill>
                <a:schemeClr val="tx1">
                  <a:lumMod val="65000"/>
                  <a:lumOff val="35000"/>
                </a:schemeClr>
              </a:solidFill>
              <a:latin typeface="Meiryo UI" panose="020B0604030504040204" pitchFamily="50" charset="-128"/>
              <a:ea typeface="Meiryo UI" panose="020B0604030504040204" pitchFamily="50" charset="-128"/>
            </a:endParaRPr>
          </a:p>
          <a:p>
            <a:pPr marL="457200" indent="-457200">
              <a:lnSpc>
                <a:spcPct val="130000"/>
              </a:lnSpc>
              <a:buFont typeface="+mj-lt"/>
              <a:buAutoNum type="arabicPeriod"/>
            </a:pPr>
            <a:r>
              <a:rPr lang="ja-JP" altLang="en-US" dirty="0">
                <a:solidFill>
                  <a:schemeClr val="tx1">
                    <a:lumMod val="65000"/>
                    <a:lumOff val="35000"/>
                  </a:schemeClr>
                </a:solidFill>
                <a:latin typeface="Meiryo UI" panose="020B0604030504040204" pitchFamily="50" charset="-128"/>
                <a:ea typeface="Meiryo UI" panose="020B0604030504040204" pitchFamily="50" charset="-128"/>
              </a:rPr>
              <a:t>ロケトーンによる人流誘導の試行</a:t>
            </a:r>
            <a:endParaRPr lang="en-US" altLang="ja-JP" dirty="0">
              <a:solidFill>
                <a:schemeClr val="tx1">
                  <a:lumMod val="65000"/>
                  <a:lumOff val="35000"/>
                </a:schemeClr>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9352583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F4BB457-D033-6241-8659-8078A14495C1}"/>
              </a:ext>
            </a:extLst>
          </p:cNvPr>
          <p:cNvSpPr>
            <a:spLocks noGrp="1"/>
          </p:cNvSpPr>
          <p:nvPr>
            <p:ph type="title"/>
          </p:nvPr>
        </p:nvSpPr>
        <p:spPr/>
        <p:txBody>
          <a:bodyPr/>
          <a:lstStyle/>
          <a:p>
            <a:r>
              <a:rPr lang="ja-JP" altLang="en-US" sz="2800" b="1" dirty="0">
                <a:ln w="10541" cmpd="sng">
                  <a:noFill/>
                  <a:prstDash val="solid"/>
                </a:ln>
                <a:solidFill>
                  <a:schemeClr val="tx1">
                    <a:lumMod val="65000"/>
                    <a:lumOff val="35000"/>
                  </a:schemeClr>
                </a:solidFill>
              </a:rPr>
              <a:t>実施内容</a:t>
            </a:r>
            <a:endParaRPr lang="ja-JP" altLang="en-US" sz="2800" b="1" cap="none" spc="0" dirty="0">
              <a:ln w="10541" cmpd="sng">
                <a:noFill/>
                <a:prstDash val="solid"/>
              </a:ln>
              <a:solidFill>
                <a:schemeClr val="tx1">
                  <a:lumMod val="65000"/>
                  <a:lumOff val="35000"/>
                </a:schemeClr>
              </a:solidFill>
            </a:endParaRPr>
          </a:p>
        </p:txBody>
      </p:sp>
      <p:graphicFrame>
        <p:nvGraphicFramePr>
          <p:cNvPr id="6" name="コンテンツ プレースホルダー 5">
            <a:extLst>
              <a:ext uri="{FF2B5EF4-FFF2-40B4-BE49-F238E27FC236}">
                <a16:creationId xmlns:a16="http://schemas.microsoft.com/office/drawing/2014/main" id="{99666B2D-9583-4C2C-A143-4792CB25B9A0}"/>
              </a:ext>
            </a:extLst>
          </p:cNvPr>
          <p:cNvGraphicFramePr>
            <a:graphicFrameLocks noGrp="1"/>
          </p:cNvGraphicFramePr>
          <p:nvPr>
            <p:ph idx="1"/>
            <p:extLst>
              <p:ext uri="{D42A27DB-BD31-4B8C-83A1-F6EECF244321}">
                <p14:modId xmlns:p14="http://schemas.microsoft.com/office/powerpoint/2010/main" val="355031734"/>
              </p:ext>
            </p:extLst>
          </p:nvPr>
        </p:nvGraphicFramePr>
        <p:xfrm>
          <a:off x="838200" y="1558925"/>
          <a:ext cx="10515600" cy="46180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477772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FA894D3-3603-08CE-7498-50C5EDBA66D1}"/>
            </a:ext>
          </a:extLst>
        </p:cNvPr>
        <p:cNvGrpSpPr/>
        <p:nvPr/>
      </p:nvGrpSpPr>
      <p:grpSpPr>
        <a:xfrm>
          <a:off x="0" y="0"/>
          <a:ext cx="0" cy="0"/>
          <a:chOff x="0" y="0"/>
          <a:chExt cx="0" cy="0"/>
        </a:xfrm>
      </p:grpSpPr>
      <p:pic>
        <p:nvPicPr>
          <p:cNvPr id="4" name="図 3" descr="屋外, 人, 草, 民衆 が含まれている画像&#10;&#10;AI によって生成されたコンテンツは間違っている可能性があります。">
            <a:extLst>
              <a:ext uri="{FF2B5EF4-FFF2-40B4-BE49-F238E27FC236}">
                <a16:creationId xmlns:a16="http://schemas.microsoft.com/office/drawing/2014/main" id="{157BEEA1-6374-3E43-2E79-E549DBCBC690}"/>
              </a:ext>
            </a:extLst>
          </p:cNvPr>
          <p:cNvPicPr>
            <a:picLocks noChangeAspect="1"/>
          </p:cNvPicPr>
          <p:nvPr/>
        </p:nvPicPr>
        <p:blipFill>
          <a:blip r:embed="rId2">
            <a:extLst>
              <a:ext uri="{28A0092B-C50C-407E-A947-70E740481C1C}">
                <a14:useLocalDpi xmlns:a14="http://schemas.microsoft.com/office/drawing/2010/main" val="0"/>
              </a:ext>
            </a:extLst>
          </a:blip>
          <a:srcRect r="2556" b="6"/>
          <a:stretch/>
        </p:blipFill>
        <p:spPr>
          <a:xfrm>
            <a:off x="1" y="-6235"/>
            <a:ext cx="3255403" cy="2505456"/>
          </a:xfrm>
          <a:custGeom>
            <a:avLst/>
            <a:gdLst/>
            <a:ahLst/>
            <a:cxnLst/>
            <a:rect l="l" t="t" r="r" b="b"/>
            <a:pathLst>
              <a:path w="3255403" h="2505456">
                <a:moveTo>
                  <a:pt x="0" y="0"/>
                </a:moveTo>
                <a:lnTo>
                  <a:pt x="3255403" y="0"/>
                </a:lnTo>
                <a:lnTo>
                  <a:pt x="2094477" y="2505456"/>
                </a:lnTo>
                <a:lnTo>
                  <a:pt x="0" y="2505456"/>
                </a:lnTo>
                <a:close/>
              </a:path>
            </a:pathLst>
          </a:custGeom>
        </p:spPr>
      </p:pic>
      <p:pic>
        <p:nvPicPr>
          <p:cNvPr id="13" name="図 12" descr="屋外, 人, 建物, 男 が含まれている画像&#10;&#10;AI によって生成されたコンテンツは間違っている可能性があります。">
            <a:extLst>
              <a:ext uri="{FF2B5EF4-FFF2-40B4-BE49-F238E27FC236}">
                <a16:creationId xmlns:a16="http://schemas.microsoft.com/office/drawing/2014/main" id="{524189D2-FE17-909A-FBF5-8873687817E2}"/>
              </a:ext>
            </a:extLst>
          </p:cNvPr>
          <p:cNvPicPr>
            <a:picLocks noChangeAspect="1"/>
          </p:cNvPicPr>
          <p:nvPr/>
        </p:nvPicPr>
        <p:blipFill>
          <a:blip r:embed="rId3">
            <a:extLst>
              <a:ext uri="{28A0092B-C50C-407E-A947-70E740481C1C}">
                <a14:useLocalDpi xmlns:a14="http://schemas.microsoft.com/office/drawing/2010/main" val="0"/>
              </a:ext>
            </a:extLst>
          </a:blip>
          <a:srcRect r="-3" b="7532"/>
          <a:stretch/>
        </p:blipFill>
        <p:spPr>
          <a:xfrm>
            <a:off x="7381876" y="10"/>
            <a:ext cx="4810125" cy="2501827"/>
          </a:xfrm>
          <a:custGeom>
            <a:avLst/>
            <a:gdLst/>
            <a:ahLst/>
            <a:cxnLst/>
            <a:rect l="l" t="t" r="r" b="b"/>
            <a:pathLst>
              <a:path w="4810125" h="2501837">
                <a:moveTo>
                  <a:pt x="1159248" y="0"/>
                </a:moveTo>
                <a:lnTo>
                  <a:pt x="4810125" y="0"/>
                </a:lnTo>
                <a:lnTo>
                  <a:pt x="4810125" y="2501837"/>
                </a:lnTo>
                <a:lnTo>
                  <a:pt x="0" y="2501837"/>
                </a:lnTo>
                <a:close/>
              </a:path>
            </a:pathLst>
          </a:custGeom>
        </p:spPr>
      </p:pic>
      <p:pic>
        <p:nvPicPr>
          <p:cNvPr id="11" name="図 10" descr="森の中に立っている人たち&#10;&#10;AI によって生成されたコンテンツは間違っている可能性があります。">
            <a:extLst>
              <a:ext uri="{FF2B5EF4-FFF2-40B4-BE49-F238E27FC236}">
                <a16:creationId xmlns:a16="http://schemas.microsoft.com/office/drawing/2014/main" id="{F70ABF7D-0056-D8D7-B289-4A22E95CEE38}"/>
              </a:ext>
            </a:extLst>
          </p:cNvPr>
          <p:cNvPicPr>
            <a:picLocks noChangeAspect="1"/>
          </p:cNvPicPr>
          <p:nvPr/>
        </p:nvPicPr>
        <p:blipFill>
          <a:blip r:embed="rId4">
            <a:extLst>
              <a:ext uri="{28A0092B-C50C-407E-A947-70E740481C1C}">
                <a14:useLocalDpi xmlns:a14="http://schemas.microsoft.com/office/drawing/2010/main" val="0"/>
              </a:ext>
            </a:extLst>
          </a:blip>
          <a:srcRect r="5" b="9173"/>
          <a:stretch/>
        </p:blipFill>
        <p:spPr>
          <a:xfrm>
            <a:off x="4675537" y="-6235"/>
            <a:ext cx="3677817" cy="2505456"/>
          </a:xfrm>
          <a:custGeom>
            <a:avLst/>
            <a:gdLst/>
            <a:ahLst/>
            <a:cxnLst/>
            <a:rect l="l" t="t" r="r" b="b"/>
            <a:pathLst>
              <a:path w="3677817" h="2505456">
                <a:moveTo>
                  <a:pt x="1160926" y="0"/>
                </a:moveTo>
                <a:lnTo>
                  <a:pt x="3677817" y="0"/>
                </a:lnTo>
                <a:lnTo>
                  <a:pt x="2516891" y="2505456"/>
                </a:lnTo>
                <a:lnTo>
                  <a:pt x="0" y="2505456"/>
                </a:lnTo>
                <a:close/>
              </a:path>
            </a:pathLst>
          </a:custGeom>
        </p:spPr>
      </p:pic>
      <p:pic>
        <p:nvPicPr>
          <p:cNvPr id="7" name="図 6" descr="森の中にいる人たち&#10;&#10;AI によって生成されたコンテンツは間違っている可能性があります。">
            <a:extLst>
              <a:ext uri="{FF2B5EF4-FFF2-40B4-BE49-F238E27FC236}">
                <a16:creationId xmlns:a16="http://schemas.microsoft.com/office/drawing/2014/main" id="{C4C039FF-1D82-6CF9-92D7-F717FE472251}"/>
              </a:ext>
            </a:extLst>
          </p:cNvPr>
          <p:cNvPicPr>
            <a:picLocks noChangeAspect="1"/>
          </p:cNvPicPr>
          <p:nvPr/>
        </p:nvPicPr>
        <p:blipFill>
          <a:blip r:embed="rId5">
            <a:extLst>
              <a:ext uri="{28A0092B-C50C-407E-A947-70E740481C1C}">
                <a14:useLocalDpi xmlns:a14="http://schemas.microsoft.com/office/drawing/2010/main" val="0"/>
              </a:ext>
            </a:extLst>
          </a:blip>
          <a:srcRect t="12234" r="-2" b="9180"/>
          <a:stretch/>
        </p:blipFill>
        <p:spPr>
          <a:xfrm>
            <a:off x="1" y="2660089"/>
            <a:ext cx="7122523" cy="4197911"/>
          </a:xfrm>
          <a:custGeom>
            <a:avLst/>
            <a:gdLst/>
            <a:ahLst/>
            <a:cxnLst/>
            <a:rect l="l" t="t" r="r" b="b"/>
            <a:pathLst>
              <a:path w="7122523" h="4197911">
                <a:moveTo>
                  <a:pt x="0" y="0"/>
                </a:moveTo>
                <a:lnTo>
                  <a:pt x="7122523" y="0"/>
                </a:lnTo>
                <a:lnTo>
                  <a:pt x="5177382" y="4197911"/>
                </a:lnTo>
                <a:lnTo>
                  <a:pt x="5171159" y="4197911"/>
                </a:lnTo>
                <a:lnTo>
                  <a:pt x="3981368" y="4197911"/>
                </a:lnTo>
                <a:lnTo>
                  <a:pt x="2331323" y="4197911"/>
                </a:lnTo>
                <a:lnTo>
                  <a:pt x="0" y="4197911"/>
                </a:lnTo>
                <a:close/>
              </a:path>
            </a:pathLst>
          </a:custGeom>
        </p:spPr>
      </p:pic>
      <p:sp>
        <p:nvSpPr>
          <p:cNvPr id="28" name="Freeform 43">
            <a:extLst>
              <a:ext uri="{FF2B5EF4-FFF2-40B4-BE49-F238E27FC236}">
                <a16:creationId xmlns:a16="http://schemas.microsoft.com/office/drawing/2014/main" id="{AAD8F19F-4A55-467B-BED0-8837659A90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353050" y="2660089"/>
            <a:ext cx="6838950" cy="4197911"/>
          </a:xfrm>
          <a:custGeom>
            <a:avLst/>
            <a:gdLst>
              <a:gd name="connsiteX0" fmla="*/ 4893809 w 6838950"/>
              <a:gd name="connsiteY0" fmla="*/ 0 h 4197911"/>
              <a:gd name="connsiteX1" fmla="*/ 4887586 w 6838950"/>
              <a:gd name="connsiteY1" fmla="*/ 0 h 4197911"/>
              <a:gd name="connsiteX2" fmla="*/ 3697795 w 6838950"/>
              <a:gd name="connsiteY2" fmla="*/ 0 h 4197911"/>
              <a:gd name="connsiteX3" fmla="*/ 2047750 w 6838950"/>
              <a:gd name="connsiteY3" fmla="*/ 0 h 4197911"/>
              <a:gd name="connsiteX4" fmla="*/ 0 w 6838950"/>
              <a:gd name="connsiteY4" fmla="*/ 0 h 4197911"/>
              <a:gd name="connsiteX5" fmla="*/ 0 w 6838950"/>
              <a:gd name="connsiteY5" fmla="*/ 4197911 h 4197911"/>
              <a:gd name="connsiteX6" fmla="*/ 6838950 w 6838950"/>
              <a:gd name="connsiteY6" fmla="*/ 4197911 h 419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8950" h="4197911">
                <a:moveTo>
                  <a:pt x="4893809" y="0"/>
                </a:moveTo>
                <a:lnTo>
                  <a:pt x="4887586" y="0"/>
                </a:lnTo>
                <a:lnTo>
                  <a:pt x="3697795" y="0"/>
                </a:lnTo>
                <a:lnTo>
                  <a:pt x="2047750" y="0"/>
                </a:lnTo>
                <a:lnTo>
                  <a:pt x="0" y="0"/>
                </a:lnTo>
                <a:lnTo>
                  <a:pt x="0" y="4197911"/>
                </a:lnTo>
                <a:lnTo>
                  <a:pt x="6838950" y="4197911"/>
                </a:lnTo>
                <a:close/>
              </a:path>
            </a:pathLst>
          </a:custGeom>
          <a:solidFill>
            <a:srgbClr val="3D405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タイトル 1">
            <a:extLst>
              <a:ext uri="{FF2B5EF4-FFF2-40B4-BE49-F238E27FC236}">
                <a16:creationId xmlns:a16="http://schemas.microsoft.com/office/drawing/2014/main" id="{54A83938-CF5C-EF32-EA87-BC551AA0C3A1}"/>
              </a:ext>
            </a:extLst>
          </p:cNvPr>
          <p:cNvSpPr>
            <a:spLocks noGrp="1"/>
          </p:cNvSpPr>
          <p:nvPr>
            <p:ph type="ctrTitle"/>
          </p:nvPr>
        </p:nvSpPr>
        <p:spPr>
          <a:xfrm>
            <a:off x="6619164" y="4189864"/>
            <a:ext cx="4997354" cy="2163872"/>
          </a:xfrm>
        </p:spPr>
        <p:txBody>
          <a:bodyPr vert="horz" lIns="91440" tIns="45720" rIns="91440" bIns="45720" rtlCol="0" anchor="t">
            <a:normAutofit/>
          </a:bodyPr>
          <a:lstStyle/>
          <a:p>
            <a:pPr algn="r"/>
            <a:r>
              <a:rPr lang="ja-JP" altLang="en-US" b="1" kern="1200">
                <a:ln w="10541" cmpd="sng">
                  <a:noFill/>
                  <a:prstDash val="solid"/>
                </a:ln>
                <a:solidFill>
                  <a:srgbClr val="FFFFFF"/>
                </a:solidFill>
                <a:latin typeface="+mj-lt"/>
                <a:ea typeface="+mj-ea"/>
                <a:cs typeface="+mj-cs"/>
              </a:rPr>
              <a:t>実施内容</a:t>
            </a:r>
            <a:endParaRPr lang="en-US" altLang="ja-JP" b="1" kern="1200" cap="none" spc="0">
              <a:ln w="10541" cmpd="sng">
                <a:noFill/>
                <a:prstDash val="solid"/>
              </a:ln>
              <a:solidFill>
                <a:srgbClr val="FFFFFF"/>
              </a:solidFill>
              <a:latin typeface="+mj-lt"/>
              <a:ea typeface="+mj-ea"/>
              <a:cs typeface="+mj-cs"/>
            </a:endParaRPr>
          </a:p>
        </p:txBody>
      </p:sp>
      <p:sp>
        <p:nvSpPr>
          <p:cNvPr id="23" name="Content Placeholder 10">
            <a:extLst>
              <a:ext uri="{FF2B5EF4-FFF2-40B4-BE49-F238E27FC236}">
                <a16:creationId xmlns:a16="http://schemas.microsoft.com/office/drawing/2014/main" id="{ACC71ABB-90A5-A220-0F3B-A9E3FF8F7552}"/>
              </a:ext>
            </a:extLst>
          </p:cNvPr>
          <p:cNvSpPr>
            <a:spLocks noGrp="1"/>
          </p:cNvSpPr>
          <p:nvPr>
            <p:ph type="subTitle" idx="1"/>
          </p:nvPr>
        </p:nvSpPr>
        <p:spPr>
          <a:xfrm>
            <a:off x="7381876" y="3304307"/>
            <a:ext cx="4234642" cy="826661"/>
          </a:xfrm>
        </p:spPr>
        <p:txBody>
          <a:bodyPr vert="horz" lIns="91440" tIns="45720" rIns="91440" bIns="45720" rtlCol="0" anchor="b">
            <a:normAutofit/>
          </a:bodyPr>
          <a:lstStyle/>
          <a:p>
            <a:pPr marL="0" indent="0" algn="l">
              <a:buNone/>
            </a:pPr>
            <a:r>
              <a:rPr lang="ja-JP" altLang="en-US" sz="1500" kern="1200" dirty="0">
                <a:solidFill>
                  <a:srgbClr val="FFFFFF"/>
                </a:solidFill>
                <a:latin typeface="+mn-lt"/>
                <a:ea typeface="+mn-ea"/>
                <a:cs typeface="+mn-cs"/>
              </a:rPr>
              <a:t>ラポール形成のために様々な町内会企画にも参加し、積極的に町内会の皆様方とも交流。大学や関わるメンバーとの信頼関係の構築を行った。</a:t>
            </a:r>
            <a:endParaRPr lang="en-US" sz="1500" kern="1200" dirty="0">
              <a:solidFill>
                <a:srgbClr val="FFFFFF"/>
              </a:solidFill>
              <a:latin typeface="+mn-lt"/>
              <a:ea typeface="+mn-ea"/>
              <a:cs typeface="+mn-cs"/>
            </a:endParaRPr>
          </a:p>
        </p:txBody>
      </p:sp>
      <p:pic>
        <p:nvPicPr>
          <p:cNvPr id="9" name="図 8" descr="ベンチに座っている人々&#10;&#10;AI によって生成されたコンテンツは間違っている可能性があります。">
            <a:extLst>
              <a:ext uri="{FF2B5EF4-FFF2-40B4-BE49-F238E27FC236}">
                <a16:creationId xmlns:a16="http://schemas.microsoft.com/office/drawing/2014/main" id="{2592870F-5FF6-1A40-72FF-535E87D77AFD}"/>
              </a:ext>
            </a:extLst>
          </p:cNvPr>
          <p:cNvPicPr>
            <a:picLocks noChangeAspect="1"/>
          </p:cNvPicPr>
          <p:nvPr/>
        </p:nvPicPr>
        <p:blipFill>
          <a:blip r:embed="rId6">
            <a:extLst>
              <a:ext uri="{28A0092B-C50C-407E-A947-70E740481C1C}">
                <a14:useLocalDpi xmlns:a14="http://schemas.microsoft.com/office/drawing/2010/main" val="0"/>
              </a:ext>
            </a:extLst>
          </a:blip>
          <a:srcRect r="2" b="1676"/>
          <a:stretch/>
        </p:blipFill>
        <p:spPr>
          <a:xfrm>
            <a:off x="2261968" y="10"/>
            <a:ext cx="3393943" cy="2502833"/>
          </a:xfrm>
          <a:custGeom>
            <a:avLst/>
            <a:gdLst/>
            <a:ahLst/>
            <a:cxnLst/>
            <a:rect l="l" t="t" r="r" b="b"/>
            <a:pathLst>
              <a:path w="3393943" h="2502843">
                <a:moveTo>
                  <a:pt x="1159715" y="0"/>
                </a:moveTo>
                <a:lnTo>
                  <a:pt x="3393943" y="0"/>
                </a:lnTo>
                <a:lnTo>
                  <a:pt x="2234228" y="2502843"/>
                </a:lnTo>
                <a:lnTo>
                  <a:pt x="0" y="2502843"/>
                </a:lnTo>
                <a:close/>
              </a:path>
            </a:pathLst>
          </a:custGeom>
        </p:spPr>
      </p:pic>
    </p:spTree>
    <p:extLst>
      <p:ext uri="{BB962C8B-B14F-4D97-AF65-F5344CB8AC3E}">
        <p14:creationId xmlns:p14="http://schemas.microsoft.com/office/powerpoint/2010/main" val="1092418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5" name="Rectangle 34">
            <a:extLst>
              <a:ext uri="{FF2B5EF4-FFF2-40B4-BE49-F238E27FC236}">
                <a16:creationId xmlns:a16="http://schemas.microsoft.com/office/drawing/2014/main" id="{D2B783EE-0239-4717-BBEA-8C9EAC61C8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CF4BB457-D033-6241-8659-8078A14495C1}"/>
              </a:ext>
            </a:extLst>
          </p:cNvPr>
          <p:cNvSpPr>
            <a:spLocks noGrp="1"/>
          </p:cNvSpPr>
          <p:nvPr>
            <p:ph type="title"/>
          </p:nvPr>
        </p:nvSpPr>
        <p:spPr>
          <a:xfrm>
            <a:off x="838201" y="345810"/>
            <a:ext cx="5120561" cy="1325563"/>
          </a:xfrm>
        </p:spPr>
        <p:txBody>
          <a:bodyPr vert="horz" lIns="91440" tIns="45720" rIns="91440" bIns="45720" rtlCol="0">
            <a:normAutofit/>
          </a:bodyPr>
          <a:lstStyle/>
          <a:p>
            <a:r>
              <a:rPr lang="ja-JP" altLang="en-US" b="1" kern="1200">
                <a:ln w="10541" cmpd="sng">
                  <a:noFill/>
                  <a:prstDash val="solid"/>
                </a:ln>
                <a:latin typeface="+mj-lt"/>
                <a:ea typeface="+mj-ea"/>
                <a:cs typeface="+mj-cs"/>
              </a:rPr>
              <a:t>実施内容</a:t>
            </a:r>
            <a:endParaRPr lang="en-US" altLang="ja-JP" b="1" kern="1200" cap="none" spc="0">
              <a:ln w="10541" cmpd="sng">
                <a:noFill/>
                <a:prstDash val="solid"/>
              </a:ln>
              <a:latin typeface="+mj-lt"/>
              <a:ea typeface="+mj-ea"/>
              <a:cs typeface="+mj-cs"/>
            </a:endParaRPr>
          </a:p>
        </p:txBody>
      </p:sp>
      <p:sp>
        <p:nvSpPr>
          <p:cNvPr id="23" name="Content Placeholder 10">
            <a:extLst>
              <a:ext uri="{FF2B5EF4-FFF2-40B4-BE49-F238E27FC236}">
                <a16:creationId xmlns:a16="http://schemas.microsoft.com/office/drawing/2014/main" id="{46821C17-8D3B-B6B6-6341-9522FC80036D}"/>
              </a:ext>
            </a:extLst>
          </p:cNvPr>
          <p:cNvSpPr>
            <a:spLocks noGrp="1"/>
          </p:cNvSpPr>
          <p:nvPr>
            <p:ph idx="1"/>
          </p:nvPr>
        </p:nvSpPr>
        <p:spPr>
          <a:xfrm>
            <a:off x="838201" y="1825625"/>
            <a:ext cx="5092194" cy="4351338"/>
          </a:xfrm>
        </p:spPr>
        <p:txBody>
          <a:bodyPr vert="horz" lIns="91440" tIns="45720" rIns="91440" bIns="45720" rtlCol="0">
            <a:normAutofit/>
          </a:bodyPr>
          <a:lstStyle/>
          <a:p>
            <a:pPr marL="0" indent="0">
              <a:buNone/>
            </a:pPr>
            <a:r>
              <a:rPr lang="ja-JP" altLang="en-US" kern="1200" dirty="0">
                <a:latin typeface="+mn-lt"/>
                <a:ea typeface="+mn-ea"/>
                <a:cs typeface="+mn-cs"/>
              </a:rPr>
              <a:t>実習のスタートに伴い、学生それぞれに課題と対策を検討してもらった。</a:t>
            </a:r>
            <a:endParaRPr lang="en-US" altLang="ja-JP" kern="1200" dirty="0">
              <a:latin typeface="+mn-lt"/>
              <a:ea typeface="+mn-ea"/>
              <a:cs typeface="+mn-cs"/>
            </a:endParaRPr>
          </a:p>
          <a:p>
            <a:pPr marL="0" indent="0">
              <a:buNone/>
            </a:pPr>
            <a:r>
              <a:rPr lang="ja-JP" altLang="en-US" dirty="0">
                <a:latin typeface="+mn-lt"/>
                <a:ea typeface="+mn-ea"/>
              </a:rPr>
              <a:t>昨年駄菓子屋を行った際に並行して実施したアンケート結果から、大人の居場所として</a:t>
            </a:r>
            <a:r>
              <a:rPr lang="ja-JP" altLang="en-US" kern="1200" dirty="0">
                <a:latin typeface="+mn-lt"/>
                <a:ea typeface="+mn-ea"/>
                <a:cs typeface="+mn-cs"/>
              </a:rPr>
              <a:t>「カフェ」を企画、実施。広報の企画としてフォトコンテストを並行して実施することとなった。</a:t>
            </a:r>
            <a:endParaRPr lang="en-US" kern="1200" dirty="0">
              <a:latin typeface="+mn-lt"/>
              <a:ea typeface="+mn-ea"/>
              <a:cs typeface="+mn-cs"/>
            </a:endParaRPr>
          </a:p>
        </p:txBody>
      </p:sp>
      <p:sp>
        <p:nvSpPr>
          <p:cNvPr id="37" name="Oval 36">
            <a:extLst>
              <a:ext uri="{FF2B5EF4-FFF2-40B4-BE49-F238E27FC236}">
                <a16:creationId xmlns:a16="http://schemas.microsoft.com/office/drawing/2014/main" id="{A7B99495-F43F-4D80-A44F-2CB4764EB9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20569" y="1364732"/>
            <a:ext cx="947488" cy="9217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5" name="図 4" descr="空港のターンテーブルの周りにいる人たち&#10;&#10;中程度の精度で自動的に生成された説明">
            <a:extLst>
              <a:ext uri="{FF2B5EF4-FFF2-40B4-BE49-F238E27FC236}">
                <a16:creationId xmlns:a16="http://schemas.microsoft.com/office/drawing/2014/main" id="{86BE2579-9FCA-C281-D69C-25A855D1FF29}"/>
              </a:ext>
            </a:extLst>
          </p:cNvPr>
          <p:cNvPicPr>
            <a:picLocks noChangeAspect="1"/>
          </p:cNvPicPr>
          <p:nvPr/>
        </p:nvPicPr>
        <p:blipFill rotWithShape="1">
          <a:blip r:embed="rId2">
            <a:extLst>
              <a:ext uri="{28A0092B-C50C-407E-A947-70E740481C1C}">
                <a14:useLocalDpi xmlns:a14="http://schemas.microsoft.com/office/drawing/2010/main" val="0"/>
              </a:ext>
            </a:extLst>
          </a:blip>
          <a:srcRect l="7872" r="14217" b="3"/>
          <a:stretch/>
        </p:blipFill>
        <p:spPr>
          <a:xfrm>
            <a:off x="7901259" y="2727729"/>
            <a:ext cx="4290741" cy="4130271"/>
          </a:xfrm>
          <a:custGeom>
            <a:avLst/>
            <a:gdLst/>
            <a:ahLst/>
            <a:cxnLst/>
            <a:rect l="l" t="t" r="r" b="b"/>
            <a:pathLst>
              <a:path w="4290741" h="4130271">
                <a:moveTo>
                  <a:pt x="2503809" y="0"/>
                </a:moveTo>
                <a:cubicBezTo>
                  <a:pt x="3157405" y="0"/>
                  <a:pt x="3752509" y="250434"/>
                  <a:pt x="4198398" y="660580"/>
                </a:cubicBezTo>
                <a:lnTo>
                  <a:pt x="4290741" y="751286"/>
                </a:lnTo>
                <a:lnTo>
                  <a:pt x="4290741" y="4130271"/>
                </a:lnTo>
                <a:lnTo>
                  <a:pt x="604508" y="4130271"/>
                </a:lnTo>
                <a:lnTo>
                  <a:pt x="461940" y="3953232"/>
                </a:lnTo>
                <a:cubicBezTo>
                  <a:pt x="171051" y="3544183"/>
                  <a:pt x="0" y="3043971"/>
                  <a:pt x="0" y="2503809"/>
                </a:cubicBezTo>
                <a:cubicBezTo>
                  <a:pt x="0" y="1120992"/>
                  <a:pt x="1120992" y="0"/>
                  <a:pt x="2503809" y="0"/>
                </a:cubicBezTo>
                <a:close/>
              </a:path>
            </a:pathLst>
          </a:custGeom>
        </p:spPr>
      </p:pic>
      <p:sp>
        <p:nvSpPr>
          <p:cNvPr id="39" name="Arc 38">
            <a:extLst>
              <a:ext uri="{FF2B5EF4-FFF2-40B4-BE49-F238E27FC236}">
                <a16:creationId xmlns:a16="http://schemas.microsoft.com/office/drawing/2014/main" id="{70BEB1E7-2F88-40BC-B73D-42E5B6F80B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4759070" flipV="1">
            <a:off x="6034138" y="-673140"/>
            <a:ext cx="4021193" cy="4021193"/>
          </a:xfrm>
          <a:prstGeom prst="arc">
            <a:avLst>
              <a:gd name="adj1" fmla="val 16200000"/>
              <a:gd name="adj2" fmla="val 20093138"/>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pic>
        <p:nvPicPr>
          <p:cNvPr id="8" name="図 7" descr="レストランのテーブルに座っている人たち&#10;&#10;中程度の精度で自動的に生成された説明">
            <a:extLst>
              <a:ext uri="{FF2B5EF4-FFF2-40B4-BE49-F238E27FC236}">
                <a16:creationId xmlns:a16="http://schemas.microsoft.com/office/drawing/2014/main" id="{CEC9FCFA-D878-97BC-E925-B60CE7551670}"/>
              </a:ext>
            </a:extLst>
          </p:cNvPr>
          <p:cNvPicPr>
            <a:picLocks noChangeAspect="1"/>
          </p:cNvPicPr>
          <p:nvPr/>
        </p:nvPicPr>
        <p:blipFill rotWithShape="1">
          <a:blip r:embed="rId3">
            <a:extLst>
              <a:ext uri="{28A0092B-C50C-407E-A947-70E740481C1C}">
                <a14:useLocalDpi xmlns:a14="http://schemas.microsoft.com/office/drawing/2010/main" val="0"/>
              </a:ext>
            </a:extLst>
          </a:blip>
          <a:srcRect l="1583" r="10663" b="-4"/>
          <a:stretch/>
        </p:blipFill>
        <p:spPr>
          <a:xfrm>
            <a:off x="6261607" y="1"/>
            <a:ext cx="3519312" cy="3007909"/>
          </a:xfrm>
          <a:custGeom>
            <a:avLst/>
            <a:gdLst/>
            <a:ahLst/>
            <a:cxnLst/>
            <a:rect l="l" t="t" r="r" b="b"/>
            <a:pathLst>
              <a:path w="3519312" h="3007909">
                <a:moveTo>
                  <a:pt x="519780" y="0"/>
                </a:moveTo>
                <a:lnTo>
                  <a:pt x="2999532" y="0"/>
                </a:lnTo>
                <a:lnTo>
                  <a:pt x="3003921" y="3989"/>
                </a:lnTo>
                <a:cubicBezTo>
                  <a:pt x="3322356" y="322424"/>
                  <a:pt x="3519312" y="762338"/>
                  <a:pt x="3519312" y="1248253"/>
                </a:cubicBezTo>
                <a:cubicBezTo>
                  <a:pt x="3519312" y="2220084"/>
                  <a:pt x="2731487" y="3007909"/>
                  <a:pt x="1759656" y="3007909"/>
                </a:cubicBezTo>
                <a:cubicBezTo>
                  <a:pt x="787826" y="3007909"/>
                  <a:pt x="0" y="2220084"/>
                  <a:pt x="0" y="1248253"/>
                </a:cubicBezTo>
                <a:cubicBezTo>
                  <a:pt x="0" y="762338"/>
                  <a:pt x="196957" y="322424"/>
                  <a:pt x="515392" y="3989"/>
                </a:cubicBezTo>
                <a:close/>
              </a:path>
            </a:pathLst>
          </a:custGeom>
        </p:spPr>
      </p:pic>
    </p:spTree>
    <p:extLst>
      <p:ext uri="{BB962C8B-B14F-4D97-AF65-F5344CB8AC3E}">
        <p14:creationId xmlns:p14="http://schemas.microsoft.com/office/powerpoint/2010/main" val="16978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8" name="Rectangle 27">
            <a:extLst>
              <a:ext uri="{FF2B5EF4-FFF2-40B4-BE49-F238E27FC236}">
                <a16:creationId xmlns:a16="http://schemas.microsoft.com/office/drawing/2014/main" id="{A8CCCB6D-5162-4AAE-A5E3-3AC55410DB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0BCD8C04-CC7B-40EF-82EB-E9821F79BB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0" y="2458"/>
            <a:ext cx="12188952"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図 3" descr="夜の繁華街を歩く人々&#10;&#10;AI によって生成されたコンテンツは間違っている可能性があります。">
            <a:extLst>
              <a:ext uri="{FF2B5EF4-FFF2-40B4-BE49-F238E27FC236}">
                <a16:creationId xmlns:a16="http://schemas.microsoft.com/office/drawing/2014/main" id="{2C55FB68-3E32-EE73-7EA0-36C56685EE38}"/>
              </a:ext>
            </a:extLst>
          </p:cNvPr>
          <p:cNvPicPr>
            <a:picLocks noChangeAspect="1"/>
          </p:cNvPicPr>
          <p:nvPr/>
        </p:nvPicPr>
        <p:blipFill>
          <a:blip r:embed="rId2">
            <a:alphaModFix amt="40000"/>
            <a:extLst>
              <a:ext uri="{28A0092B-C50C-407E-A947-70E740481C1C}">
                <a14:useLocalDpi xmlns:a14="http://schemas.microsoft.com/office/drawing/2010/main" val="0"/>
              </a:ext>
            </a:extLst>
          </a:blip>
          <a:srcRect l="7586"/>
          <a:stretch/>
        </p:blipFill>
        <p:spPr>
          <a:xfrm>
            <a:off x="-170" y="10"/>
            <a:ext cx="8450317" cy="6857990"/>
          </a:xfrm>
          <a:prstGeom prst="rect">
            <a:avLst/>
          </a:prstGeom>
        </p:spPr>
      </p:pic>
      <p:sp>
        <p:nvSpPr>
          <p:cNvPr id="2" name="タイトル 1">
            <a:extLst>
              <a:ext uri="{FF2B5EF4-FFF2-40B4-BE49-F238E27FC236}">
                <a16:creationId xmlns:a16="http://schemas.microsoft.com/office/drawing/2014/main" id="{CF4BB457-D033-6241-8659-8078A14495C1}"/>
              </a:ext>
            </a:extLst>
          </p:cNvPr>
          <p:cNvSpPr>
            <a:spLocks noGrp="1"/>
          </p:cNvSpPr>
          <p:nvPr>
            <p:ph type="ctrTitle"/>
          </p:nvPr>
        </p:nvSpPr>
        <p:spPr>
          <a:xfrm>
            <a:off x="643468" y="643467"/>
            <a:ext cx="4620584" cy="4567137"/>
          </a:xfrm>
        </p:spPr>
        <p:txBody>
          <a:bodyPr vert="horz" lIns="91440" tIns="45720" rIns="91440" bIns="45720" rtlCol="0">
            <a:normAutofit/>
          </a:bodyPr>
          <a:lstStyle/>
          <a:p>
            <a:r>
              <a:rPr lang="ja-JP" altLang="en-US" b="1" kern="1200">
                <a:ln w="10541" cmpd="sng">
                  <a:noFill/>
                  <a:prstDash val="solid"/>
                </a:ln>
                <a:solidFill>
                  <a:srgbClr val="FFFFFF"/>
                </a:solidFill>
                <a:latin typeface="+mj-lt"/>
                <a:ea typeface="+mj-ea"/>
                <a:cs typeface="+mj-cs"/>
              </a:rPr>
              <a:t>実施内容</a:t>
            </a:r>
            <a:endParaRPr lang="en-US" altLang="ja-JP" b="1" kern="1200" cap="none" spc="0">
              <a:ln w="10541" cmpd="sng">
                <a:noFill/>
                <a:prstDash val="solid"/>
              </a:ln>
              <a:solidFill>
                <a:srgbClr val="FFFFFF"/>
              </a:solidFill>
              <a:latin typeface="+mj-lt"/>
              <a:ea typeface="+mj-ea"/>
              <a:cs typeface="+mj-cs"/>
            </a:endParaRPr>
          </a:p>
        </p:txBody>
      </p:sp>
      <p:sp>
        <p:nvSpPr>
          <p:cNvPr id="23" name="Content Placeholder 10">
            <a:extLst>
              <a:ext uri="{FF2B5EF4-FFF2-40B4-BE49-F238E27FC236}">
                <a16:creationId xmlns:a16="http://schemas.microsoft.com/office/drawing/2014/main" id="{46821C17-8D3B-B6B6-6341-9522FC80036D}"/>
              </a:ext>
            </a:extLst>
          </p:cNvPr>
          <p:cNvSpPr>
            <a:spLocks noGrp="1"/>
          </p:cNvSpPr>
          <p:nvPr>
            <p:ph type="subTitle" idx="1"/>
          </p:nvPr>
        </p:nvSpPr>
        <p:spPr>
          <a:xfrm>
            <a:off x="643467" y="5277684"/>
            <a:ext cx="4620584" cy="775494"/>
          </a:xfrm>
        </p:spPr>
        <p:txBody>
          <a:bodyPr vert="horz" lIns="91440" tIns="45720" rIns="91440" bIns="45720" rtlCol="0">
            <a:normAutofit/>
          </a:bodyPr>
          <a:lstStyle/>
          <a:p>
            <a:pPr marL="0" indent="0" algn="l">
              <a:buNone/>
            </a:pPr>
            <a:r>
              <a:rPr lang="ja-JP" altLang="en-US" sz="1500">
                <a:solidFill>
                  <a:srgbClr val="FFFFFF"/>
                </a:solidFill>
                <a:latin typeface="+mn-lt"/>
                <a:ea typeface="+mn-ea"/>
              </a:rPr>
              <a:t>北新宿四丁目町会で進めておられる盆おどり大会に参加し、</a:t>
            </a:r>
            <a:r>
              <a:rPr lang="en-US" altLang="ja-JP" sz="1500">
                <a:solidFill>
                  <a:srgbClr val="FFFFFF"/>
                </a:solidFill>
                <a:latin typeface="+mn-lt"/>
                <a:ea typeface="+mn-ea"/>
              </a:rPr>
              <a:t>SNS</a:t>
            </a:r>
            <a:r>
              <a:rPr lang="ja-JP" altLang="en-US" sz="1500">
                <a:solidFill>
                  <a:srgbClr val="FFFFFF"/>
                </a:solidFill>
                <a:latin typeface="+mn-lt"/>
                <a:ea typeface="+mn-ea"/>
              </a:rPr>
              <a:t>で発信。街の活性化を図った。</a:t>
            </a:r>
            <a:endParaRPr lang="en-US" sz="1500" kern="1200">
              <a:solidFill>
                <a:srgbClr val="FFFFFF"/>
              </a:solidFill>
              <a:latin typeface="+mn-lt"/>
              <a:ea typeface="+mn-ea"/>
              <a:cs typeface="+mn-cs"/>
            </a:endParaRPr>
          </a:p>
        </p:txBody>
      </p:sp>
      <p:pic>
        <p:nvPicPr>
          <p:cNvPr id="6" name="図 5" descr="落書きされた看板&#10;&#10;AI によって生成されたコンテンツは間違っている可能性があります。">
            <a:extLst>
              <a:ext uri="{FF2B5EF4-FFF2-40B4-BE49-F238E27FC236}">
                <a16:creationId xmlns:a16="http://schemas.microsoft.com/office/drawing/2014/main" id="{01E9A49F-74C8-CF9B-53E2-132090574269}"/>
              </a:ext>
            </a:extLst>
          </p:cNvPr>
          <p:cNvPicPr>
            <a:picLocks noChangeAspect="1"/>
          </p:cNvPicPr>
          <p:nvPr/>
        </p:nvPicPr>
        <p:blipFill>
          <a:blip r:embed="rId3">
            <a:extLst>
              <a:ext uri="{28A0092B-C50C-407E-A947-70E740481C1C}">
                <a14:useLocalDpi xmlns:a14="http://schemas.microsoft.com/office/drawing/2010/main" val="0"/>
              </a:ext>
            </a:extLst>
          </a:blip>
          <a:srcRect b="13740"/>
          <a:stretch/>
        </p:blipFill>
        <p:spPr>
          <a:xfrm>
            <a:off x="6225997" y="-2458"/>
            <a:ext cx="5962785" cy="685800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2579892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1_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ac2cb991-fd9c-4223-8732-fd51d6d5c669">
      <Terms xmlns="http://schemas.microsoft.com/office/infopath/2007/PartnerControls"/>
    </lcf76f155ced4ddcb4097134ff3c332f>
    <TaxCatchAll xmlns="5e7baca3-13c5-487c-bcae-15cd1135d1de" xsi:nil="true"/>
  </documentManagement>
</p:properti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BEB340C6BC27A442BAC9A2C4CE187B9A" ma:contentTypeVersion="15" ma:contentTypeDescription="新しいドキュメントを作成します。" ma:contentTypeScope="" ma:versionID="eceda102f7465db476be2445932bc303">
  <xsd:schema xmlns:xsd="http://www.w3.org/2001/XMLSchema" xmlns:xs="http://www.w3.org/2001/XMLSchema" xmlns:p="http://schemas.microsoft.com/office/2006/metadata/properties" xmlns:ns2="ac2cb991-fd9c-4223-8732-fd51d6d5c669" xmlns:ns3="5e7baca3-13c5-487c-bcae-15cd1135d1de" targetNamespace="http://schemas.microsoft.com/office/2006/metadata/properties" ma:root="true" ma:fieldsID="861ba56094703e38638d8c904c2108a9" ns2:_="" ns3:_="">
    <xsd:import namespace="ac2cb991-fd9c-4223-8732-fd51d6d5c669"/>
    <xsd:import namespace="5e7baca3-13c5-487c-bcae-15cd1135d1d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DateTaken" minOccurs="0"/>
                <xsd:element ref="ns2:MediaServiceObjectDetectorVersions" minOccurs="0"/>
                <xsd:element ref="ns2:MediaServiceLocation" minOccurs="0"/>
                <xsd:element ref="ns2:MediaServiceGenerationTime" minOccurs="0"/>
                <xsd:element ref="ns2:MediaServiceEventHashCode" minOccurs="0"/>
                <xsd:element ref="ns2:MediaServiceOCR" minOccurs="0"/>
                <xsd:element ref="ns2:MediaLengthInSeconds" minOccurs="0"/>
                <xsd:element ref="ns3:SharedWithUsers" minOccurs="0"/>
                <xsd:element ref="ns3: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2cb991-fd9c-4223-8732-fd51d6d5c66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画像タグ" ma:readOnly="false" ma:fieldId="{5cf76f15-5ced-4ddc-b409-7134ff3c332f}" ma:taxonomyMulti="true" ma:sspId="a86adb34-9094-409a-90b9-a7c5bc646ef3" ma:termSetId="09814cd3-568e-fe90-9814-8d621ff8fb84" ma:anchorId="fba54fb3-c3e1-fe81-a776-ca4b69148c4d" ma:open="true" ma:isKeyword="false">
      <xsd:complexType>
        <xsd:sequence>
          <xsd:element ref="pc:Terms" minOccurs="0" maxOccurs="1"/>
        </xsd:sequence>
      </xsd:complex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Location" ma:index="15" nillable="true" ma:displayName="Location" ma:indexed="true"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e7baca3-13c5-487c-bcae-15cd1135d1d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a9f04997-c3aa-4259-acc7-be4fa4d5afbe}" ma:internalName="TaxCatchAll" ma:showField="CatchAllData" ma:web="5e7baca3-13c5-487c-bcae-15cd1135d1de">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0B2F33C-CF38-49CA-8F1D-7EB0939D3296}">
  <ds:schemaRefs>
    <ds:schemaRef ds:uri="http://schemas.microsoft.com/sharepoint/v3/contenttype/forms"/>
  </ds:schemaRefs>
</ds:datastoreItem>
</file>

<file path=customXml/itemProps2.xml><?xml version="1.0" encoding="utf-8"?>
<ds:datastoreItem xmlns:ds="http://schemas.openxmlformats.org/officeDocument/2006/customXml" ds:itemID="{340DDF1E-2B94-47B0-AE3E-33004BF8F393}">
  <ds:schemaRefs>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7ce34058-1fb6-4b62-8ba7-228a673c3161"/>
    <ds:schemaRef ds:uri="http://purl.org/dc/terms/"/>
    <ds:schemaRef ds:uri="http://schemas.openxmlformats.org/package/2006/metadata/core-properties"/>
    <ds:schemaRef ds:uri="http://www.w3.org/XML/1998/namespace"/>
    <ds:schemaRef ds:uri="ac2cb991-fd9c-4223-8732-fd51d6d5c669"/>
    <ds:schemaRef ds:uri="5e7baca3-13c5-487c-bcae-15cd1135d1de"/>
  </ds:schemaRefs>
</ds:datastoreItem>
</file>

<file path=customXml/itemProps3.xml><?xml version="1.0" encoding="utf-8"?>
<ds:datastoreItem xmlns:ds="http://schemas.openxmlformats.org/officeDocument/2006/customXml" ds:itemID="{E6FB007C-4F09-40B4-BAB4-D3C19B6F9201}"/>
</file>

<file path=docProps/app.xml><?xml version="1.0" encoding="utf-8"?>
<Properties xmlns="http://schemas.openxmlformats.org/officeDocument/2006/extended-properties" xmlns:vt="http://schemas.openxmlformats.org/officeDocument/2006/docPropsVTypes">
  <TotalTime>704</TotalTime>
  <Words>964</Words>
  <Application>Microsoft Office PowerPoint</Application>
  <PresentationFormat>ワイド画面</PresentationFormat>
  <Paragraphs>76</Paragraphs>
  <Slides>17</Slides>
  <Notes>0</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17</vt:i4>
      </vt:variant>
    </vt:vector>
  </HeadingPairs>
  <TitlesOfParts>
    <vt:vector size="25" baseType="lpstr">
      <vt:lpstr>Meiryo UI</vt:lpstr>
      <vt:lpstr>ＭＳ Ｐゴシック</vt:lpstr>
      <vt:lpstr>ＭＳ ゴシック</vt:lpstr>
      <vt:lpstr>游ゴシック</vt:lpstr>
      <vt:lpstr>Yu Gothic Medium</vt:lpstr>
      <vt:lpstr>Arial</vt:lpstr>
      <vt:lpstr>Calibri</vt:lpstr>
      <vt:lpstr>1_Office テーマ</vt:lpstr>
      <vt:lpstr>令和６年度　新宿区「大学等との連携による商店街支援事業」</vt:lpstr>
      <vt:lpstr>実施概要</vt:lpstr>
      <vt:lpstr>実施概要</vt:lpstr>
      <vt:lpstr>実施体制</vt:lpstr>
      <vt:lpstr>実施内容</vt:lpstr>
      <vt:lpstr>実施内容</vt:lpstr>
      <vt:lpstr>実施内容</vt:lpstr>
      <vt:lpstr>実施内容</vt:lpstr>
      <vt:lpstr>実施内容</vt:lpstr>
      <vt:lpstr>実施内容</vt:lpstr>
      <vt:lpstr>実施内容</vt:lpstr>
      <vt:lpstr>実施内容</vt:lpstr>
      <vt:lpstr>実施内容</vt:lpstr>
      <vt:lpstr>実施内容</vt:lpstr>
      <vt:lpstr>実施内容</vt:lpstr>
      <vt:lpstr>実施内容</vt:lpstr>
      <vt:lpstr>事業実施の効果</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タイトル</dc:title>
  <dc:creator>斎藤 直宏</dc:creator>
  <cp:lastModifiedBy>TK-STAFF 駒井章治</cp:lastModifiedBy>
  <cp:revision>27</cp:revision>
  <cp:lastPrinted>2023-10-12T06:48:30Z</cp:lastPrinted>
  <dcterms:created xsi:type="dcterms:W3CDTF">2020-09-02T11:46:24Z</dcterms:created>
  <dcterms:modified xsi:type="dcterms:W3CDTF">2025-04-11T08:35:36Z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0x010100BEB340C6BC27A442BAC9A2C4CE187B9A</vt:lpwstr>
  </property>
  <property fmtid="{D5CDD505-2E9C-101B-9397-08002B2CF9AE}" pid="3" name="MediaServiceImageTags">
    <vt:lpwstr/>
  </property>
</Properties>
</file>