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57" r:id="rId2"/>
    <p:sldId id="309" r:id="rId3"/>
    <p:sldId id="295" r:id="rId4"/>
    <p:sldId id="447" r:id="rId5"/>
    <p:sldId id="454" r:id="rId6"/>
    <p:sldId id="458" r:id="rId7"/>
    <p:sldId id="466" r:id="rId8"/>
    <p:sldId id="456" r:id="rId9"/>
    <p:sldId id="431" r:id="rId10"/>
    <p:sldId id="436" r:id="rId11"/>
    <p:sldId id="461" r:id="rId12"/>
    <p:sldId id="465" r:id="rId13"/>
    <p:sldId id="464" r:id="rId14"/>
    <p:sldId id="463" r:id="rId15"/>
    <p:sldId id="441" r:id="rId16"/>
    <p:sldId id="460" r:id="rId17"/>
    <p:sldId id="393" r:id="rId18"/>
    <p:sldId id="462" r:id="rId19"/>
    <p:sldId id="297" r:id="rId20"/>
  </p:sldIdLst>
  <p:sldSz cx="9144000" cy="6858000" type="screen4x3"/>
  <p:notesSz cx="7099300"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45" autoAdjust="0"/>
    <p:restoredTop sz="94660"/>
  </p:normalViewPr>
  <p:slideViewPr>
    <p:cSldViewPr>
      <p:cViewPr varScale="1">
        <p:scale>
          <a:sx n="95" d="100"/>
          <a:sy n="95" d="100"/>
        </p:scale>
        <p:origin x="1286" y="72"/>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showGuides="1">
      <p:cViewPr varScale="1">
        <p:scale>
          <a:sx n="62" d="100"/>
          <a:sy n="62" d="100"/>
        </p:scale>
        <p:origin x="334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C75C3B42-8F0B-4C42-9B5E-496B9D1B752C}"/>
              </a:ext>
            </a:extLst>
          </p:cNvPr>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777139A0-A59B-4B8D-80CE-0223E04F0449}"/>
              </a:ext>
            </a:extLst>
          </p:cNvPr>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955FD3F5-B18F-43A6-843F-7F6511E933D6}" type="datetimeFigureOut">
              <a:rPr kumimoji="1" lang="ja-JP" altLang="en-US" smtClean="0"/>
              <a:t>2025/6/4</a:t>
            </a:fld>
            <a:endParaRPr kumimoji="1" lang="ja-JP" altLang="en-US"/>
          </a:p>
        </p:txBody>
      </p:sp>
      <p:sp>
        <p:nvSpPr>
          <p:cNvPr id="4" name="フッター プレースホルダー 3">
            <a:extLst>
              <a:ext uri="{FF2B5EF4-FFF2-40B4-BE49-F238E27FC236}">
                <a16:creationId xmlns:a16="http://schemas.microsoft.com/office/drawing/2014/main" id="{1F6BC1A7-94D8-459A-B9AF-3C4F11995C51}"/>
              </a:ext>
            </a:extLst>
          </p:cNvPr>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A15A250E-ADEC-4A08-9234-A293F8729F0E}"/>
              </a:ext>
            </a:extLst>
          </p:cNvPr>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E8597B1C-C56C-4752-936B-82B3BB2EAED9}" type="slidenum">
              <a:rPr kumimoji="1" lang="ja-JP" altLang="en-US" smtClean="0"/>
              <a:t>‹#›</a:t>
            </a:fld>
            <a:endParaRPr kumimoji="1" lang="ja-JP" altLang="en-US"/>
          </a:p>
        </p:txBody>
      </p:sp>
    </p:spTree>
    <p:extLst>
      <p:ext uri="{BB962C8B-B14F-4D97-AF65-F5344CB8AC3E}">
        <p14:creationId xmlns:p14="http://schemas.microsoft.com/office/powerpoint/2010/main" val="611935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B765B8D6-ACD7-42A7-AC64-A175DBA3CF76}" type="datetimeFigureOut">
              <a:rPr kumimoji="1" lang="ja-JP" altLang="en-US" smtClean="0"/>
              <a:t>2025/6/4</a:t>
            </a:fld>
            <a:endParaRPr kumimoji="1" lang="ja-JP" altLang="en-US"/>
          </a:p>
        </p:txBody>
      </p:sp>
      <p:sp>
        <p:nvSpPr>
          <p:cNvPr id="4" name="スライド イメージ プレースホルダー 3"/>
          <p:cNvSpPr>
            <a:spLocks noGrp="1" noRot="1" noChangeAspect="1"/>
          </p:cNvSpPr>
          <p:nvPr>
            <p:ph type="sldImg" idx="2"/>
          </p:nvPr>
        </p:nvSpPr>
        <p:spPr>
          <a:xfrm>
            <a:off x="1247775" y="1279525"/>
            <a:ext cx="4603750" cy="3454400"/>
          </a:xfrm>
          <a:prstGeom prst="rect">
            <a:avLst/>
          </a:prstGeom>
          <a:noFill/>
          <a:ln w="12700">
            <a:solidFill>
              <a:prstClr val="black"/>
            </a:solidFill>
          </a:ln>
        </p:spPr>
        <p:txBody>
          <a:bodyPr vert="horz" lIns="99048" tIns="49524" rIns="99048" bIns="49524" rtlCol="0" anchor="ctr"/>
          <a:lstStyle/>
          <a:p>
            <a:endParaRPr lang="ja-JP" altLang="en-US"/>
          </a:p>
        </p:txBody>
      </p:sp>
      <p:sp>
        <p:nvSpPr>
          <p:cNvPr id="5" name="ノート プレースホルダー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36883427-185D-4E1D-BDA2-5C8729CD3FC6}" type="slidenum">
              <a:rPr kumimoji="1" lang="ja-JP" altLang="en-US" smtClean="0"/>
              <a:t>‹#›</a:t>
            </a:fld>
            <a:endParaRPr kumimoji="1" lang="ja-JP" altLang="en-US"/>
          </a:p>
        </p:txBody>
      </p:sp>
    </p:spTree>
    <p:extLst>
      <p:ext uri="{BB962C8B-B14F-4D97-AF65-F5344CB8AC3E}">
        <p14:creationId xmlns:p14="http://schemas.microsoft.com/office/powerpoint/2010/main" val="539522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6883427-185D-4E1D-BDA2-5C8729CD3FC6}" type="slidenum">
              <a:rPr kumimoji="1" lang="ja-JP" altLang="en-US" smtClean="0"/>
              <a:t>3</a:t>
            </a:fld>
            <a:endParaRPr kumimoji="1" lang="ja-JP" altLang="en-US"/>
          </a:p>
        </p:txBody>
      </p:sp>
    </p:spTree>
    <p:extLst>
      <p:ext uri="{BB962C8B-B14F-4D97-AF65-F5344CB8AC3E}">
        <p14:creationId xmlns:p14="http://schemas.microsoft.com/office/powerpoint/2010/main" val="2869410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6883427-185D-4E1D-BDA2-5C8729CD3FC6}" type="slidenum">
              <a:rPr kumimoji="1" lang="ja-JP" altLang="en-US" smtClean="0"/>
              <a:t>4</a:t>
            </a:fld>
            <a:endParaRPr kumimoji="1" lang="ja-JP" altLang="en-US"/>
          </a:p>
        </p:txBody>
      </p:sp>
    </p:spTree>
    <p:extLst>
      <p:ext uri="{BB962C8B-B14F-4D97-AF65-F5344CB8AC3E}">
        <p14:creationId xmlns:p14="http://schemas.microsoft.com/office/powerpoint/2010/main" val="3515486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6883427-185D-4E1D-BDA2-5C8729CD3FC6}" type="slidenum">
              <a:rPr kumimoji="1" lang="ja-JP" altLang="en-US" smtClean="0"/>
              <a:t>5</a:t>
            </a:fld>
            <a:endParaRPr kumimoji="1" lang="ja-JP" altLang="en-US"/>
          </a:p>
        </p:txBody>
      </p:sp>
    </p:spTree>
    <p:extLst>
      <p:ext uri="{BB962C8B-B14F-4D97-AF65-F5344CB8AC3E}">
        <p14:creationId xmlns:p14="http://schemas.microsoft.com/office/powerpoint/2010/main" val="1980712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6883427-185D-4E1D-BDA2-5C8729CD3FC6}" type="slidenum">
              <a:rPr kumimoji="1" lang="ja-JP" altLang="en-US" smtClean="0"/>
              <a:t>6</a:t>
            </a:fld>
            <a:endParaRPr kumimoji="1" lang="ja-JP" altLang="en-US"/>
          </a:p>
        </p:txBody>
      </p:sp>
    </p:spTree>
    <p:extLst>
      <p:ext uri="{BB962C8B-B14F-4D97-AF65-F5344CB8AC3E}">
        <p14:creationId xmlns:p14="http://schemas.microsoft.com/office/powerpoint/2010/main" val="3404431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2E0D9-C8BA-D25A-C80D-38A73AC9E7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70A74A-4FB3-FE25-9856-2BA6788B35F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AF6749B-1FE9-86E4-7FB4-D8407E59702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25A3F92-8EAF-D6CE-8900-B5AAF621208D}"/>
              </a:ext>
            </a:extLst>
          </p:cNvPr>
          <p:cNvSpPr>
            <a:spLocks noGrp="1"/>
          </p:cNvSpPr>
          <p:nvPr>
            <p:ph type="sldNum" sz="quarter" idx="5"/>
          </p:nvPr>
        </p:nvSpPr>
        <p:spPr/>
        <p:txBody>
          <a:bodyPr/>
          <a:lstStyle/>
          <a:p>
            <a:fld id="{36883427-185D-4E1D-BDA2-5C8729CD3FC6}" type="slidenum">
              <a:rPr kumimoji="1" lang="ja-JP" altLang="en-US" smtClean="0"/>
              <a:t>7</a:t>
            </a:fld>
            <a:endParaRPr kumimoji="1" lang="ja-JP" altLang="en-US"/>
          </a:p>
        </p:txBody>
      </p:sp>
    </p:spTree>
    <p:extLst>
      <p:ext uri="{BB962C8B-B14F-4D97-AF65-F5344CB8AC3E}">
        <p14:creationId xmlns:p14="http://schemas.microsoft.com/office/powerpoint/2010/main" val="1494819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83DF8B6-E243-4B30-AEDB-74770894C34E}" type="datetime1">
              <a:rPr kumimoji="1" lang="ja-JP" altLang="en-US" smtClean="0"/>
              <a:t>2025/6/4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1357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BC94B44-1089-402E-9E7A-C177B90E4AA0}" type="datetime1">
              <a:rPr kumimoji="1" lang="ja-JP" altLang="en-US" smtClean="0"/>
              <a:t>2025/6/4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942774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B5B085E-29D2-4A8C-8FDB-317F25CAC1BA}" type="datetime1">
              <a:rPr kumimoji="1" lang="ja-JP" altLang="en-US" smtClean="0"/>
              <a:t>2025/6/4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3816341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667F7CF-1629-4276-9518-E6576E58D55A}" type="datetime1">
              <a:rPr kumimoji="1" lang="ja-JP" altLang="en-US" smtClean="0"/>
              <a:t>2025/6/4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1656068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F7ED33F8-9BD1-4FBB-AA72-2FE8985D257C}" type="datetime1">
              <a:rPr kumimoji="1" lang="ja-JP" altLang="en-US" smtClean="0"/>
              <a:t>2025/6/4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3448238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744E477-CEA0-42AD-9FCA-FA351D4391B0}" type="datetime1">
              <a:rPr kumimoji="1" lang="ja-JP" altLang="en-US" smtClean="0"/>
              <a:t>2025/6/4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79547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776788D-2491-41C2-989A-1B3DA4C196C2}" type="datetime1">
              <a:rPr kumimoji="1" lang="ja-JP" altLang="en-US" smtClean="0"/>
              <a:t>2025/6/4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2671595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143FC91C-8F36-4B7E-BF98-E15610F3B6D0}" type="datetime1">
              <a:rPr kumimoji="1" lang="ja-JP" altLang="en-US" smtClean="0"/>
              <a:t>2025/6/4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2725683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50C2FC6-59A8-46D0-BBC4-4A6EEA30139C}" type="datetime1">
              <a:rPr kumimoji="1" lang="ja-JP" altLang="en-US" smtClean="0"/>
              <a:t>2025/6/4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2893171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D85AB4B-58DD-439A-9852-6AF1F6944174}" type="datetime1">
              <a:rPr kumimoji="1" lang="ja-JP" altLang="en-US" smtClean="0"/>
              <a:t>2025/6/4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172831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E0A8B37-D6B8-43E9-B2EF-39AB13A212A2}" type="datetime1">
              <a:rPr kumimoji="1" lang="ja-JP" altLang="en-US" smtClean="0"/>
              <a:t>2025/6/4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139447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6000"/>
            <a:lum/>
          </a:blip>
          <a:srcRect/>
          <a:tile tx="0" ty="0" sx="100000" sy="100000" flip="none" algn="tl"/>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96A84-3329-4DAE-BCF8-5BCFC5BFA55C}" type="datetime1">
              <a:rPr kumimoji="1" lang="ja-JP" altLang="en-US" smtClean="0"/>
              <a:t>2025/6/4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BB7D3-39B4-4655-B802-218D0E8CA854}" type="slidenum">
              <a:rPr kumimoji="1" lang="ja-JP" altLang="en-US" smtClean="0"/>
              <a:t>‹#›</a:t>
            </a:fld>
            <a:endParaRPr kumimoji="1" lang="ja-JP" altLang="en-US"/>
          </a:p>
        </p:txBody>
      </p:sp>
    </p:spTree>
    <p:extLst>
      <p:ext uri="{BB962C8B-B14F-4D97-AF65-F5344CB8AC3E}">
        <p14:creationId xmlns:p14="http://schemas.microsoft.com/office/powerpoint/2010/main" val="2494292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211274" y="1844824"/>
            <a:ext cx="6721455" cy="1754326"/>
          </a:xfrm>
          <a:prstGeom prst="rect">
            <a:avLst/>
          </a:prstGeom>
          <a:noFill/>
        </p:spPr>
        <p:txBody>
          <a:bodyPr wrap="none" lIns="91440" tIns="45720" rIns="91440" bIns="45720">
            <a:spAutoFit/>
          </a:bodyPr>
          <a:lstStyle/>
          <a:p>
            <a:pPr algn="ctr"/>
            <a:r>
              <a:rPr lang="en-US" altLang="ja-JP" sz="3600" b="1" dirty="0">
                <a:ln w="10541" cmpd="sng">
                  <a:noFill/>
                  <a:prstDash val="solid"/>
                </a:ln>
                <a:solidFill>
                  <a:schemeClr val="accent3">
                    <a:lumMod val="50000"/>
                  </a:schemeClr>
                </a:solidFill>
              </a:rPr>
              <a:t>DX</a:t>
            </a:r>
            <a:r>
              <a:rPr lang="ja-JP" altLang="en-US" sz="3600" b="1" dirty="0">
                <a:ln w="10541" cmpd="sng">
                  <a:noFill/>
                  <a:prstDash val="solid"/>
                </a:ln>
                <a:solidFill>
                  <a:schemeClr val="accent3">
                    <a:lumMod val="50000"/>
                  </a:schemeClr>
                </a:solidFill>
              </a:rPr>
              <a:t>時代における商店街のための</a:t>
            </a:r>
            <a:endParaRPr lang="en-US" altLang="ja-JP" sz="3600" b="1" dirty="0">
              <a:ln w="10541" cmpd="sng">
                <a:noFill/>
                <a:prstDash val="solid"/>
              </a:ln>
              <a:solidFill>
                <a:schemeClr val="accent3">
                  <a:lumMod val="50000"/>
                </a:schemeClr>
              </a:solidFill>
            </a:endParaRPr>
          </a:p>
          <a:p>
            <a:pPr algn="ctr"/>
            <a:r>
              <a:rPr lang="ja-JP" altLang="en-US" sz="3600" b="1" dirty="0">
                <a:ln w="10541" cmpd="sng">
                  <a:noFill/>
                  <a:prstDash val="solid"/>
                </a:ln>
                <a:solidFill>
                  <a:schemeClr val="accent3">
                    <a:lumMod val="50000"/>
                  </a:schemeClr>
                </a:solidFill>
              </a:rPr>
              <a:t>つながり創出事業（</a:t>
            </a:r>
            <a:r>
              <a:rPr lang="en-US" altLang="ja-JP" sz="3600" b="1" dirty="0">
                <a:ln w="10541" cmpd="sng">
                  <a:noFill/>
                  <a:prstDash val="solid"/>
                </a:ln>
                <a:solidFill>
                  <a:schemeClr val="accent3">
                    <a:lumMod val="50000"/>
                  </a:schemeClr>
                </a:solidFill>
              </a:rPr>
              <a:t>2024</a:t>
            </a:r>
            <a:r>
              <a:rPr lang="ja-JP" altLang="en-US" sz="3600" b="1" dirty="0">
                <a:ln w="10541" cmpd="sng">
                  <a:noFill/>
                  <a:prstDash val="solid"/>
                </a:ln>
                <a:solidFill>
                  <a:schemeClr val="accent3">
                    <a:lumMod val="50000"/>
                  </a:schemeClr>
                </a:solidFill>
              </a:rPr>
              <a:t>）</a:t>
            </a:r>
            <a:endParaRPr lang="en-US" altLang="ja-JP" sz="3600" b="1" dirty="0">
              <a:ln w="10541" cmpd="sng">
                <a:noFill/>
                <a:prstDash val="solid"/>
              </a:ln>
              <a:solidFill>
                <a:schemeClr val="accent3">
                  <a:lumMod val="50000"/>
                </a:schemeClr>
              </a:solidFill>
            </a:endParaRPr>
          </a:p>
          <a:p>
            <a:pPr algn="ctr"/>
            <a:r>
              <a:rPr lang="ja-JP" altLang="en-US" sz="3600" b="1" dirty="0">
                <a:ln w="10541" cmpd="sng">
                  <a:noFill/>
                  <a:prstDash val="solid"/>
                </a:ln>
              </a:rPr>
              <a:t>事業報告</a:t>
            </a:r>
            <a:endParaRPr lang="ja-JP" altLang="en-US" sz="3600" b="1" cap="none" spc="0" dirty="0">
              <a:ln w="10541" cmpd="sng">
                <a:noFill/>
                <a:prstDash val="solid"/>
              </a:ln>
            </a:endParaRPr>
          </a:p>
        </p:txBody>
      </p:sp>
      <p:sp>
        <p:nvSpPr>
          <p:cNvPr id="5" name="正方形/長方形 4"/>
          <p:cNvSpPr/>
          <p:nvPr/>
        </p:nvSpPr>
        <p:spPr>
          <a:xfrm>
            <a:off x="271424" y="260648"/>
            <a:ext cx="6647974" cy="369332"/>
          </a:xfrm>
          <a:prstGeom prst="rect">
            <a:avLst/>
          </a:prstGeom>
          <a:noFill/>
        </p:spPr>
        <p:txBody>
          <a:bodyPr wrap="none" lIns="91440" tIns="45720" rIns="91440" bIns="45720">
            <a:spAutoFit/>
          </a:bodyPr>
          <a:lstStyle/>
          <a:p>
            <a:pPr algn="ctr"/>
            <a:r>
              <a:rPr lang="ja-JP" altLang="en-US" b="1" dirty="0">
                <a:ln w="10541" cmpd="sng">
                  <a:noFill/>
                  <a:prstDash val="solid"/>
                </a:ln>
              </a:rPr>
              <a:t>令和６年度　新宿区「大学等との連携による商店街支援事業」</a:t>
            </a:r>
          </a:p>
        </p:txBody>
      </p:sp>
      <p:sp>
        <p:nvSpPr>
          <p:cNvPr id="2" name="テキスト ボックス 1">
            <a:extLst>
              <a:ext uri="{FF2B5EF4-FFF2-40B4-BE49-F238E27FC236}">
                <a16:creationId xmlns:a16="http://schemas.microsoft.com/office/drawing/2014/main" id="{478E581D-54F8-4BFB-A507-C8AE84132266}"/>
              </a:ext>
            </a:extLst>
          </p:cNvPr>
          <p:cNvSpPr txBox="1"/>
          <p:nvPr/>
        </p:nvSpPr>
        <p:spPr>
          <a:xfrm>
            <a:off x="2843808" y="4460051"/>
            <a:ext cx="3168352" cy="523220"/>
          </a:xfrm>
          <a:prstGeom prst="rect">
            <a:avLst/>
          </a:prstGeom>
          <a:noFill/>
        </p:spPr>
        <p:txBody>
          <a:bodyPr wrap="square" rtlCol="0">
            <a:spAutoFit/>
          </a:bodyPr>
          <a:lstStyle/>
          <a:p>
            <a:pPr algn="ctr"/>
            <a:r>
              <a:rPr kumimoji="1" lang="en-US" altLang="ja-JP" sz="2800" dirty="0">
                <a:latin typeface="+mj-ea"/>
                <a:ea typeface="+mj-ea"/>
              </a:rPr>
              <a:t>2025.3.</a:t>
            </a:r>
            <a:r>
              <a:rPr lang="en-US" altLang="ja-JP" sz="2800" dirty="0">
                <a:latin typeface="+mj-ea"/>
                <a:ea typeface="+mj-ea"/>
              </a:rPr>
              <a:t>31</a:t>
            </a:r>
            <a:endParaRPr kumimoji="1" lang="ja-JP" altLang="en-US" sz="2800" dirty="0">
              <a:latin typeface="+mj-ea"/>
              <a:ea typeface="+mj-ea"/>
            </a:endParaRPr>
          </a:p>
        </p:txBody>
      </p:sp>
      <p:grpSp>
        <p:nvGrpSpPr>
          <p:cNvPr id="7" name="グループ化 6">
            <a:extLst>
              <a:ext uri="{FF2B5EF4-FFF2-40B4-BE49-F238E27FC236}">
                <a16:creationId xmlns:a16="http://schemas.microsoft.com/office/drawing/2014/main" id="{5CD418D2-3E92-13AF-B91E-1DC028B3009B}"/>
              </a:ext>
            </a:extLst>
          </p:cNvPr>
          <p:cNvGrpSpPr/>
          <p:nvPr/>
        </p:nvGrpSpPr>
        <p:grpSpPr>
          <a:xfrm>
            <a:off x="1451664" y="5445224"/>
            <a:ext cx="6240671" cy="983940"/>
            <a:chOff x="467726" y="5386739"/>
            <a:chExt cx="6240671" cy="983940"/>
          </a:xfrm>
        </p:grpSpPr>
        <p:sp>
          <p:nvSpPr>
            <p:cNvPr id="3" name="正方形/長方形 2"/>
            <p:cNvSpPr/>
            <p:nvPr/>
          </p:nvSpPr>
          <p:spPr>
            <a:xfrm>
              <a:off x="2627785" y="5509377"/>
              <a:ext cx="4080612" cy="738664"/>
            </a:xfrm>
            <a:prstGeom prst="rect">
              <a:avLst/>
            </a:prstGeom>
            <a:noFill/>
          </p:spPr>
          <p:txBody>
            <a:bodyPr wrap="square" lIns="91440" tIns="45720" rIns="91440" bIns="45720">
              <a:spAutoFit/>
            </a:bodyPr>
            <a:lstStyle/>
            <a:p>
              <a:r>
                <a:rPr lang="ja-JP" altLang="en-US" sz="2400" b="1" dirty="0">
                  <a:ln w="10541" cmpd="sng">
                    <a:noFill/>
                    <a:prstDash val="solid"/>
                  </a:ln>
                </a:rPr>
                <a:t>早稲田大学理工学術院</a:t>
              </a:r>
              <a:endParaRPr lang="en-US" altLang="ja-JP" b="1" dirty="0">
                <a:ln w="10541" cmpd="sng">
                  <a:noFill/>
                  <a:prstDash val="solid"/>
                </a:ln>
              </a:endParaRPr>
            </a:p>
            <a:p>
              <a:r>
                <a:rPr lang="ja-JP" altLang="en-US" b="1" dirty="0">
                  <a:ln w="10541" cmpd="sng">
                    <a:noFill/>
                    <a:prstDash val="solid"/>
                  </a:ln>
                </a:rPr>
                <a:t>情報生産システム研究科　家入祐也</a:t>
              </a:r>
              <a:endParaRPr lang="en-US" altLang="ja-JP" b="1" dirty="0">
                <a:ln w="10541" cmpd="sng">
                  <a:noFill/>
                  <a:prstDash val="solid"/>
                </a:ln>
              </a:endParaRPr>
            </a:p>
          </p:txBody>
        </p:sp>
        <p:pic>
          <p:nvPicPr>
            <p:cNvPr id="1026" name="Picture 2" descr="早稲田大学 大学院情報生産システム研究科">
              <a:extLst>
                <a:ext uri="{FF2B5EF4-FFF2-40B4-BE49-F238E27FC236}">
                  <a16:creationId xmlns:a16="http://schemas.microsoft.com/office/drawing/2014/main" id="{6334434C-5A33-CC18-797B-8F50B0BE55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726" y="5386739"/>
              <a:ext cx="1967880" cy="98394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66157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02E82F8-99B8-47E5-B593-9EF0FA746CD4}"/>
              </a:ext>
            </a:extLst>
          </p:cNvPr>
          <p:cNvSpPr>
            <a:spLocks noGrp="1"/>
          </p:cNvSpPr>
          <p:nvPr>
            <p:ph type="sldNum" sz="quarter" idx="12"/>
          </p:nvPr>
        </p:nvSpPr>
        <p:spPr/>
        <p:txBody>
          <a:bodyPr/>
          <a:lstStyle/>
          <a:p>
            <a:fld id="{533BB7D3-39B4-4655-B802-218D0E8CA854}" type="slidenum">
              <a:rPr kumimoji="1" lang="ja-JP" altLang="en-US" smtClean="0"/>
              <a:t>10</a:t>
            </a:fld>
            <a:endParaRPr kumimoji="1" lang="ja-JP" altLang="en-US"/>
          </a:p>
        </p:txBody>
      </p:sp>
      <p:sp>
        <p:nvSpPr>
          <p:cNvPr id="3" name="コンテンツ プレースホルダー 3">
            <a:extLst>
              <a:ext uri="{FF2B5EF4-FFF2-40B4-BE49-F238E27FC236}">
                <a16:creationId xmlns:a16="http://schemas.microsoft.com/office/drawing/2014/main" id="{0659695E-B218-E073-1619-0D58E95C4664}"/>
              </a:ext>
            </a:extLst>
          </p:cNvPr>
          <p:cNvSpPr txBox="1">
            <a:spLocks/>
          </p:cNvSpPr>
          <p:nvPr/>
        </p:nvSpPr>
        <p:spPr>
          <a:xfrm>
            <a:off x="216264" y="962562"/>
            <a:ext cx="8711471" cy="55247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ja-JP" altLang="en-US" sz="2400" b="1" dirty="0">
                <a:solidFill>
                  <a:srgbClr val="0070C0"/>
                </a:solidFill>
                <a:latin typeface="Meiryo UI" panose="020B0604030504040204" pitchFamily="50" charset="-128"/>
                <a:ea typeface="Meiryo UI" panose="020B0604030504040204" pitchFamily="50" charset="-128"/>
              </a:rPr>
              <a:t>特徴</a:t>
            </a:r>
            <a:br>
              <a:rPr lang="en-US" altLang="ja-JP" sz="2400" b="1" u="sng" dirty="0">
                <a:latin typeface="Meiryo UI" panose="020B0604030504040204" pitchFamily="50" charset="-128"/>
                <a:ea typeface="Meiryo UI" panose="020B0604030504040204" pitchFamily="50" charset="-128"/>
              </a:rPr>
            </a:br>
            <a:r>
              <a:rPr lang="ja-JP" altLang="en-US" sz="2400" b="1" u="sng" dirty="0">
                <a:latin typeface="Meiryo UI" panose="020B0604030504040204" pitchFamily="50" charset="-128"/>
                <a:ea typeface="Meiryo UI" panose="020B0604030504040204" pitchFamily="50" charset="-128"/>
              </a:rPr>
              <a:t>商店街回遊アプリケーションによる参加者の散策促進</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a:t>
            </a:r>
            <a:r>
              <a:rPr lang="ja-JP" altLang="en-US" sz="2400" dirty="0">
                <a:solidFill>
                  <a:srgbClr val="FF0000"/>
                </a:solidFill>
                <a:latin typeface="Meiryo UI" panose="020B0604030504040204" pitchFamily="50" charset="-128"/>
                <a:ea typeface="Meiryo UI" panose="020B0604030504040204" pitchFamily="50" charset="-128"/>
              </a:rPr>
              <a:t>商店街マップを活用した散策支援</a:t>
            </a:r>
            <a:r>
              <a:rPr lang="ja-JP" altLang="en-US" sz="2400" dirty="0">
                <a:latin typeface="Meiryo UI" panose="020B0604030504040204" pitchFamily="50" charset="-128"/>
                <a:ea typeface="Meiryo UI" panose="020B0604030504040204" pitchFamily="50" charset="-128"/>
              </a:rPr>
              <a:t>の実践</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普段の活動領域を超えたスポットへの誘導</a:t>
            </a:r>
            <a:br>
              <a:rPr lang="en-US" altLang="ja-JP" sz="2400" dirty="0">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a:p>
            <a:pPr marL="0" indent="0">
              <a:buNone/>
            </a:pP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b="1" u="sng" dirty="0">
                <a:latin typeface="Meiryo UI" panose="020B0604030504040204" pitchFamily="50" charset="-128"/>
                <a:ea typeface="Meiryo UI" panose="020B0604030504040204" pitchFamily="50" charset="-128"/>
              </a:rPr>
              <a:t>商品券を活用したイベントによる消費者行動把握</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a:t>
            </a:r>
            <a:r>
              <a:rPr lang="en-US" altLang="ja-JP" sz="2400" dirty="0">
                <a:latin typeface="Meiryo UI" panose="020B0604030504040204" pitchFamily="50" charset="-128"/>
                <a:ea typeface="Meiryo UI" panose="020B0604030504040204" pitchFamily="50" charset="-128"/>
              </a:rPr>
              <a:t>500</a:t>
            </a:r>
            <a:r>
              <a:rPr lang="ja-JP" altLang="en-US" sz="2400" dirty="0">
                <a:latin typeface="Meiryo UI" panose="020B0604030504040204" pitchFamily="50" charset="-128"/>
                <a:ea typeface="Meiryo UI" panose="020B0604030504040204" pitchFamily="50" charset="-128"/>
              </a:rPr>
              <a:t>円商品券を配布するイベント</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商品券の使用ログから消費者行動を把握・分析</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 </a:t>
            </a:r>
            <a:r>
              <a:rPr lang="ja-JP" altLang="en-US" sz="2400" dirty="0">
                <a:solidFill>
                  <a:srgbClr val="FF0000"/>
                </a:solidFill>
                <a:latin typeface="Meiryo UI" panose="020B0604030504040204" pitchFamily="50" charset="-128"/>
                <a:ea typeface="Meiryo UI" panose="020B0604030504040204" pitchFamily="50" charset="-128"/>
              </a:rPr>
              <a:t>商店街店舗への直接的な売り上げ向上支援</a:t>
            </a:r>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商店街において，消費者はどのように店舗を回遊するか？</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 → </a:t>
            </a:r>
            <a:r>
              <a:rPr lang="ja-JP" altLang="en-US" sz="2400" dirty="0">
                <a:solidFill>
                  <a:srgbClr val="FF0000"/>
                </a:solidFill>
                <a:latin typeface="Meiryo UI" panose="020B0604030504040204" pitchFamily="50" charset="-128"/>
                <a:ea typeface="Meiryo UI" panose="020B0604030504040204" pitchFamily="50" charset="-128"/>
              </a:rPr>
              <a:t>新しい商店街マーケティングの可能性</a:t>
            </a:r>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BD694244-DEA7-7628-8A29-AC395457F9B1}"/>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地域イベントの開催</a:t>
            </a:r>
            <a:endParaRPr lang="ja-JP" altLang="en-US" sz="3200" b="1" cap="none" spc="0" dirty="0">
              <a:ln w="10541" cmpd="sng">
                <a:noFill/>
                <a:prstDash val="solid"/>
              </a:ln>
            </a:endParaRPr>
          </a:p>
        </p:txBody>
      </p:sp>
    </p:spTree>
    <p:extLst>
      <p:ext uri="{BB962C8B-B14F-4D97-AF65-F5344CB8AC3E}">
        <p14:creationId xmlns:p14="http://schemas.microsoft.com/office/powerpoint/2010/main" val="535826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02E82F8-99B8-47E5-B593-9EF0FA746CD4}"/>
              </a:ext>
            </a:extLst>
          </p:cNvPr>
          <p:cNvSpPr>
            <a:spLocks noGrp="1"/>
          </p:cNvSpPr>
          <p:nvPr>
            <p:ph type="sldNum" sz="quarter" idx="12"/>
          </p:nvPr>
        </p:nvSpPr>
        <p:spPr/>
        <p:txBody>
          <a:bodyPr/>
          <a:lstStyle/>
          <a:p>
            <a:fld id="{533BB7D3-39B4-4655-B802-218D0E8CA854}" type="slidenum">
              <a:rPr kumimoji="1" lang="ja-JP" altLang="en-US" smtClean="0"/>
              <a:t>11</a:t>
            </a:fld>
            <a:endParaRPr kumimoji="1" lang="ja-JP" altLang="en-US"/>
          </a:p>
        </p:txBody>
      </p:sp>
      <p:sp>
        <p:nvSpPr>
          <p:cNvPr id="5" name="正方形/長方形 4">
            <a:extLst>
              <a:ext uri="{FF2B5EF4-FFF2-40B4-BE49-F238E27FC236}">
                <a16:creationId xmlns:a16="http://schemas.microsoft.com/office/drawing/2014/main" id="{55CA3741-BFEB-0DD4-F04C-31DA3ACF7AAF}"/>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地域イベントの開催</a:t>
            </a:r>
            <a:endParaRPr lang="ja-JP" altLang="en-US" sz="3200" b="1" cap="none" spc="0" dirty="0">
              <a:ln w="10541" cmpd="sng">
                <a:noFill/>
                <a:prstDash val="solid"/>
              </a:ln>
            </a:endParaRPr>
          </a:p>
        </p:txBody>
      </p:sp>
      <p:sp>
        <p:nvSpPr>
          <p:cNvPr id="6" name="テキスト ボックス 5">
            <a:extLst>
              <a:ext uri="{FF2B5EF4-FFF2-40B4-BE49-F238E27FC236}">
                <a16:creationId xmlns:a16="http://schemas.microsoft.com/office/drawing/2014/main" id="{CB0A479A-1674-8DAF-8311-A480369F28B8}"/>
              </a:ext>
            </a:extLst>
          </p:cNvPr>
          <p:cNvSpPr txBox="1"/>
          <p:nvPr/>
        </p:nvSpPr>
        <p:spPr>
          <a:xfrm>
            <a:off x="3419872" y="988891"/>
            <a:ext cx="3960440" cy="400110"/>
          </a:xfrm>
          <a:prstGeom prst="rect">
            <a:avLst/>
          </a:prstGeom>
          <a:noFill/>
          <a:ln>
            <a:solidFill>
              <a:schemeClr val="tx1"/>
            </a:solidFill>
          </a:ln>
        </p:spPr>
        <p:txBody>
          <a:bodyPr wrap="square" rtlCol="0">
            <a:spAutoFit/>
          </a:bodyPr>
          <a:lstStyle/>
          <a:p>
            <a:pPr algn="ctr"/>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準備</a:t>
            </a:r>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2000" dirty="0">
                <a:ln w="22225">
                  <a:solidFill>
                    <a:schemeClr val="accent2"/>
                  </a:solidFill>
                  <a:prstDash val="solid"/>
                </a:ln>
                <a:solidFill>
                  <a:schemeClr val="accent2">
                    <a:lumMod val="40000"/>
                    <a:lumOff val="60000"/>
                  </a:schemeClr>
                </a:solidFill>
                <a:latin typeface="メイリオ" panose="020B0604030504040204" pitchFamily="50" charset="-128"/>
                <a:ea typeface="メイリオ" panose="020B0604030504040204" pitchFamily="50" charset="-128"/>
              </a:rPr>
              <a:t>オリジナル商品券制作</a:t>
            </a:r>
            <a:endParaRPr kumimoji="1" lang="ja-JP" altLang="en-US" sz="2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矢印: 右 8">
            <a:extLst>
              <a:ext uri="{FF2B5EF4-FFF2-40B4-BE49-F238E27FC236}">
                <a16:creationId xmlns:a16="http://schemas.microsoft.com/office/drawing/2014/main" id="{535B1368-AB63-2765-079B-E48DD039BB8F}"/>
              </a:ext>
            </a:extLst>
          </p:cNvPr>
          <p:cNvSpPr/>
          <p:nvPr/>
        </p:nvSpPr>
        <p:spPr>
          <a:xfrm rot="16200000" flipH="1">
            <a:off x="4277228" y="2356196"/>
            <a:ext cx="1910007" cy="450595"/>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3" name="円/楕円 4">
            <a:extLst>
              <a:ext uri="{FF2B5EF4-FFF2-40B4-BE49-F238E27FC236}">
                <a16:creationId xmlns:a16="http://schemas.microsoft.com/office/drawing/2014/main" id="{4625C3A4-1DC2-4959-4A45-EEA8DB559394}"/>
              </a:ext>
            </a:extLst>
          </p:cNvPr>
          <p:cNvSpPr/>
          <p:nvPr/>
        </p:nvSpPr>
        <p:spPr>
          <a:xfrm>
            <a:off x="670434" y="1297318"/>
            <a:ext cx="2884219" cy="920504"/>
          </a:xfrm>
          <a:prstGeom prst="ellipse">
            <a:avLst/>
          </a:prstGeom>
          <a:solidFill>
            <a:schemeClr val="accent6">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ja-JP" altLang="en-US" sz="2800" dirty="0">
                <a:solidFill>
                  <a:schemeClr val="tx1"/>
                </a:solidFill>
                <a:latin typeface="Meiryo UI" panose="020B0604030504040204" pitchFamily="50" charset="-128"/>
                <a:ea typeface="Meiryo UI" panose="020B0604030504040204" pitchFamily="50" charset="-128"/>
              </a:rPr>
              <a:t>来街来店</a:t>
            </a:r>
          </a:p>
        </p:txBody>
      </p:sp>
      <p:sp>
        <p:nvSpPr>
          <p:cNvPr id="14" name="円/楕円 4">
            <a:extLst>
              <a:ext uri="{FF2B5EF4-FFF2-40B4-BE49-F238E27FC236}">
                <a16:creationId xmlns:a16="http://schemas.microsoft.com/office/drawing/2014/main" id="{05A3C573-510A-85D4-688A-B764C17D749E}"/>
              </a:ext>
            </a:extLst>
          </p:cNvPr>
          <p:cNvSpPr/>
          <p:nvPr/>
        </p:nvSpPr>
        <p:spPr>
          <a:xfrm>
            <a:off x="579637" y="3213925"/>
            <a:ext cx="4208388" cy="920504"/>
          </a:xfrm>
          <a:prstGeom prst="ellipse">
            <a:avLst/>
          </a:prstGeom>
          <a:solidFill>
            <a:schemeClr val="accent6">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ja-JP" altLang="en-US" sz="2800" dirty="0">
                <a:solidFill>
                  <a:schemeClr val="tx1"/>
                </a:solidFill>
                <a:latin typeface="Meiryo UI" panose="020B0604030504040204" pitchFamily="50" charset="-128"/>
                <a:ea typeface="Meiryo UI" panose="020B0604030504040204" pitchFamily="50" charset="-128"/>
              </a:rPr>
              <a:t>スタンプラリー</a:t>
            </a:r>
            <a:endParaRPr lang="en-US" altLang="ja-JP" sz="2800" dirty="0">
              <a:solidFill>
                <a:schemeClr val="tx1"/>
              </a:solidFill>
              <a:latin typeface="Meiryo UI" panose="020B0604030504040204" pitchFamily="50" charset="-128"/>
              <a:ea typeface="Meiryo UI" panose="020B0604030504040204" pitchFamily="50" charset="-128"/>
            </a:endParaRPr>
          </a:p>
          <a:p>
            <a:pPr algn="ctr"/>
            <a:r>
              <a:rPr lang="ja-JP" altLang="en-US" sz="2800" dirty="0">
                <a:solidFill>
                  <a:schemeClr val="tx1"/>
                </a:solidFill>
                <a:latin typeface="Meiryo UI" panose="020B0604030504040204" pitchFamily="50" charset="-128"/>
                <a:ea typeface="Meiryo UI" panose="020B0604030504040204" pitchFamily="50" charset="-128"/>
              </a:rPr>
              <a:t>イベントへの参加</a:t>
            </a:r>
          </a:p>
        </p:txBody>
      </p:sp>
      <p:sp>
        <p:nvSpPr>
          <p:cNvPr id="15" name="矢印: 下 14">
            <a:extLst>
              <a:ext uri="{FF2B5EF4-FFF2-40B4-BE49-F238E27FC236}">
                <a16:creationId xmlns:a16="http://schemas.microsoft.com/office/drawing/2014/main" id="{2BB0A32A-5DB0-52D8-B44E-6DEB67010864}"/>
              </a:ext>
            </a:extLst>
          </p:cNvPr>
          <p:cNvSpPr/>
          <p:nvPr/>
        </p:nvSpPr>
        <p:spPr>
          <a:xfrm rot="10800000" flipH="1" flipV="1">
            <a:off x="1601631" y="2451968"/>
            <a:ext cx="510912" cy="566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右 16">
            <a:extLst>
              <a:ext uri="{FF2B5EF4-FFF2-40B4-BE49-F238E27FC236}">
                <a16:creationId xmlns:a16="http://schemas.microsoft.com/office/drawing/2014/main" id="{04E19A52-E9E3-CB4F-7DF5-AA4BA07F6B00}"/>
              </a:ext>
            </a:extLst>
          </p:cNvPr>
          <p:cNvSpPr/>
          <p:nvPr/>
        </p:nvSpPr>
        <p:spPr>
          <a:xfrm rot="2937322">
            <a:off x="5702258" y="4343441"/>
            <a:ext cx="920505" cy="484901"/>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左 17">
            <a:extLst>
              <a:ext uri="{FF2B5EF4-FFF2-40B4-BE49-F238E27FC236}">
                <a16:creationId xmlns:a16="http://schemas.microsoft.com/office/drawing/2014/main" id="{0FC81B32-3C1E-2576-4C8F-542FAAE9D452}"/>
              </a:ext>
            </a:extLst>
          </p:cNvPr>
          <p:cNvSpPr/>
          <p:nvPr/>
        </p:nvSpPr>
        <p:spPr>
          <a:xfrm rot="3103602">
            <a:off x="6141679" y="4052752"/>
            <a:ext cx="852191" cy="4489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F8A42036-943C-4333-C97B-1DD2A7424F67}"/>
              </a:ext>
            </a:extLst>
          </p:cNvPr>
          <p:cNvSpPr txBox="1"/>
          <p:nvPr/>
        </p:nvSpPr>
        <p:spPr>
          <a:xfrm>
            <a:off x="6734319" y="4843350"/>
            <a:ext cx="2261486" cy="707886"/>
          </a:xfrm>
          <a:prstGeom prst="rect">
            <a:avLst/>
          </a:prstGeom>
          <a:noFill/>
          <a:ln>
            <a:solidFill>
              <a:schemeClr val="tx2">
                <a:lumMod val="60000"/>
                <a:lumOff val="40000"/>
              </a:schemeClr>
            </a:solidFill>
            <a:prstDash val="dash"/>
          </a:ln>
        </p:spPr>
        <p:txBody>
          <a:bodyPr wrap="square" rtlCol="0">
            <a:spAutoFit/>
          </a:bodyPr>
          <a:lstStyle/>
          <a:p>
            <a:r>
              <a:rPr kumimoji="1" lang="ja-JP" altLang="en-US" sz="2000" dirty="0"/>
              <a:t>地元大学より</a:t>
            </a:r>
            <a:endParaRPr kumimoji="1" lang="en-US" altLang="ja-JP" sz="2000" dirty="0"/>
          </a:p>
          <a:p>
            <a:r>
              <a:rPr kumimoji="1" lang="ja-JP" altLang="en-US" sz="2000" dirty="0"/>
              <a:t>商品券の引き換え</a:t>
            </a:r>
          </a:p>
        </p:txBody>
      </p:sp>
      <p:sp>
        <p:nvSpPr>
          <p:cNvPr id="20" name="円形吹き出し 27">
            <a:extLst>
              <a:ext uri="{FF2B5EF4-FFF2-40B4-BE49-F238E27FC236}">
                <a16:creationId xmlns:a16="http://schemas.microsoft.com/office/drawing/2014/main" id="{FC6300C3-6EE7-569A-F2C2-2B81584CF965}"/>
              </a:ext>
            </a:extLst>
          </p:cNvPr>
          <p:cNvSpPr/>
          <p:nvPr/>
        </p:nvSpPr>
        <p:spPr>
          <a:xfrm>
            <a:off x="2470977" y="2275229"/>
            <a:ext cx="2416445" cy="954560"/>
          </a:xfrm>
          <a:prstGeom prst="wedgeEllipseCallout">
            <a:avLst/>
          </a:prstGeom>
          <a:solidFill>
            <a:srgbClr val="FFFF00"/>
          </a:solidFill>
          <a:ln/>
          <a:effectLst>
            <a:softEdge rad="1270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dirty="0">
                <a:solidFill>
                  <a:schemeClr val="tx1"/>
                </a:solidFill>
                <a:latin typeface="Meiryo UI" panose="020B0604030504040204" pitchFamily="50" charset="-128"/>
                <a:ea typeface="Meiryo UI" panose="020B0604030504040204" pitchFamily="50" charset="-128"/>
              </a:rPr>
              <a:t>イベントによる</a:t>
            </a:r>
            <a:endParaRPr lang="en-US" altLang="ja-JP" dirty="0">
              <a:solidFill>
                <a:schemeClr val="tx1"/>
              </a:solidFill>
              <a:latin typeface="Meiryo UI" panose="020B0604030504040204" pitchFamily="50" charset="-128"/>
              <a:ea typeface="Meiryo UI" panose="020B0604030504040204" pitchFamily="50" charset="-128"/>
            </a:endParaRPr>
          </a:p>
          <a:p>
            <a:pPr algn="ctr"/>
            <a:r>
              <a:rPr lang="ja-JP" altLang="en-US" dirty="0">
                <a:solidFill>
                  <a:schemeClr val="tx1"/>
                </a:solidFill>
                <a:latin typeface="Meiryo UI" panose="020B0604030504040204" pitchFamily="50" charset="-128"/>
                <a:ea typeface="Meiryo UI" panose="020B0604030504040204" pitchFamily="50" charset="-128"/>
              </a:rPr>
              <a:t>来街促進</a:t>
            </a:r>
          </a:p>
        </p:txBody>
      </p:sp>
      <p:sp>
        <p:nvSpPr>
          <p:cNvPr id="21" name="円形吹き出し 27">
            <a:extLst>
              <a:ext uri="{FF2B5EF4-FFF2-40B4-BE49-F238E27FC236}">
                <a16:creationId xmlns:a16="http://schemas.microsoft.com/office/drawing/2014/main" id="{A961E580-00F1-6E65-30C1-A16CDACA493E}"/>
              </a:ext>
            </a:extLst>
          </p:cNvPr>
          <p:cNvSpPr/>
          <p:nvPr/>
        </p:nvSpPr>
        <p:spPr>
          <a:xfrm>
            <a:off x="5556926" y="3092291"/>
            <a:ext cx="3033854" cy="954560"/>
          </a:xfrm>
          <a:prstGeom prst="wedgeEllipseCallout">
            <a:avLst>
              <a:gd name="adj1" fmla="val -44224"/>
              <a:gd name="adj2" fmla="val 34560"/>
            </a:avLst>
          </a:prstGeom>
          <a:solidFill>
            <a:srgbClr val="FFFF00"/>
          </a:solidFill>
          <a:ln/>
          <a:effectLst>
            <a:softEdge rad="1270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dirty="0">
                <a:solidFill>
                  <a:schemeClr val="tx1"/>
                </a:solidFill>
                <a:latin typeface="Meiryo UI" panose="020B0604030504040204" pitchFamily="50" charset="-128"/>
                <a:ea typeface="Meiryo UI" panose="020B0604030504040204" pitchFamily="50" charset="-128"/>
              </a:rPr>
              <a:t>オリジナル商品券の</a:t>
            </a:r>
            <a:endParaRPr lang="en-US" altLang="ja-JP" dirty="0">
              <a:solidFill>
                <a:schemeClr val="tx1"/>
              </a:solidFill>
              <a:latin typeface="Meiryo UI" panose="020B0604030504040204" pitchFamily="50" charset="-128"/>
              <a:ea typeface="Meiryo UI" panose="020B0604030504040204" pitchFamily="50" charset="-128"/>
            </a:endParaRPr>
          </a:p>
          <a:p>
            <a:pPr algn="ctr"/>
            <a:r>
              <a:rPr lang="ja-JP" altLang="en-US" dirty="0">
                <a:solidFill>
                  <a:schemeClr val="tx1"/>
                </a:solidFill>
                <a:latin typeface="Meiryo UI" panose="020B0604030504040204" pitchFamily="50" charset="-128"/>
                <a:ea typeface="Meiryo UI" panose="020B0604030504040204" pitchFamily="50" charset="-128"/>
              </a:rPr>
              <a:t>配布</a:t>
            </a:r>
          </a:p>
        </p:txBody>
      </p:sp>
      <p:pic>
        <p:nvPicPr>
          <p:cNvPr id="22" name="図 21" descr="図形&#10;&#10;低い精度で自動的に生成された説明">
            <a:extLst>
              <a:ext uri="{FF2B5EF4-FFF2-40B4-BE49-F238E27FC236}">
                <a16:creationId xmlns:a16="http://schemas.microsoft.com/office/drawing/2014/main" id="{FDB105C8-496F-59E9-B327-EA72FB837E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9290" y="3711942"/>
            <a:ext cx="861550" cy="683815"/>
          </a:xfrm>
          <a:prstGeom prst="rect">
            <a:avLst/>
          </a:prstGeom>
        </p:spPr>
      </p:pic>
      <p:sp>
        <p:nvSpPr>
          <p:cNvPr id="23" name="円形吹き出し 27">
            <a:extLst>
              <a:ext uri="{FF2B5EF4-FFF2-40B4-BE49-F238E27FC236}">
                <a16:creationId xmlns:a16="http://schemas.microsoft.com/office/drawing/2014/main" id="{B7EFA3BE-E0A2-2C4F-37AF-583CC8CC7A1B}"/>
              </a:ext>
            </a:extLst>
          </p:cNvPr>
          <p:cNvSpPr/>
          <p:nvPr/>
        </p:nvSpPr>
        <p:spPr>
          <a:xfrm>
            <a:off x="4067944" y="5539099"/>
            <a:ext cx="4291964" cy="954560"/>
          </a:xfrm>
          <a:prstGeom prst="wedgeEllipseCallout">
            <a:avLst>
              <a:gd name="adj1" fmla="val -42097"/>
              <a:gd name="adj2" fmla="val -38283"/>
            </a:avLst>
          </a:prstGeom>
          <a:solidFill>
            <a:srgbClr val="FFFF00"/>
          </a:solidFill>
          <a:ln/>
          <a:effectLst>
            <a:softEdge rad="1270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dirty="0">
                <a:solidFill>
                  <a:schemeClr val="tx1"/>
                </a:solidFill>
                <a:latin typeface="Meiryo UI" panose="020B0604030504040204" pitchFamily="50" charset="-128"/>
                <a:ea typeface="Meiryo UI" panose="020B0604030504040204" pitchFamily="50" charset="-128"/>
              </a:rPr>
              <a:t>店舗認知向上</a:t>
            </a:r>
            <a:br>
              <a:rPr lang="en-US" altLang="ja-JP" dirty="0">
                <a:solidFill>
                  <a:schemeClr val="tx1"/>
                </a:solidFill>
                <a:latin typeface="Meiryo UI" panose="020B0604030504040204" pitchFamily="50" charset="-128"/>
                <a:ea typeface="Meiryo UI" panose="020B0604030504040204" pitchFamily="50" charset="-128"/>
              </a:rPr>
            </a:br>
            <a:r>
              <a:rPr lang="ja-JP" altLang="en-US" dirty="0">
                <a:solidFill>
                  <a:schemeClr val="tx1"/>
                </a:solidFill>
                <a:latin typeface="Meiryo UI" panose="020B0604030504040204" pitchFamily="50" charset="-128"/>
                <a:ea typeface="Meiryo UI" panose="020B0604030504040204" pitchFamily="50" charset="-128"/>
              </a:rPr>
              <a:t>商店街への再来街促進</a:t>
            </a:r>
          </a:p>
        </p:txBody>
      </p:sp>
      <p:sp>
        <p:nvSpPr>
          <p:cNvPr id="24" name="矢印: 下 23">
            <a:extLst>
              <a:ext uri="{FF2B5EF4-FFF2-40B4-BE49-F238E27FC236}">
                <a16:creationId xmlns:a16="http://schemas.microsoft.com/office/drawing/2014/main" id="{BAAB1C1F-E8C8-AB0A-9166-9ADBEAAA7676}"/>
              </a:ext>
            </a:extLst>
          </p:cNvPr>
          <p:cNvSpPr/>
          <p:nvPr/>
        </p:nvSpPr>
        <p:spPr>
          <a:xfrm rot="10800000" flipH="1" flipV="1">
            <a:off x="1601630" y="4429322"/>
            <a:ext cx="510912" cy="566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4">
            <a:extLst>
              <a:ext uri="{FF2B5EF4-FFF2-40B4-BE49-F238E27FC236}">
                <a16:creationId xmlns:a16="http://schemas.microsoft.com/office/drawing/2014/main" id="{7DAFA298-EC44-1C71-0C37-34CB574406E2}"/>
              </a:ext>
            </a:extLst>
          </p:cNvPr>
          <p:cNvSpPr/>
          <p:nvPr/>
        </p:nvSpPr>
        <p:spPr>
          <a:xfrm>
            <a:off x="579637" y="5199317"/>
            <a:ext cx="4208388" cy="920504"/>
          </a:xfrm>
          <a:prstGeom prst="ellipse">
            <a:avLst/>
          </a:prstGeom>
          <a:solidFill>
            <a:schemeClr val="accent6">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ja-JP" altLang="en-US" sz="2800" dirty="0">
                <a:solidFill>
                  <a:schemeClr val="tx1"/>
                </a:solidFill>
                <a:latin typeface="Meiryo UI" panose="020B0604030504040204" pitchFamily="50" charset="-128"/>
                <a:ea typeface="Meiryo UI" panose="020B0604030504040204" pitchFamily="50" charset="-128"/>
              </a:rPr>
              <a:t>商品券を用いた</a:t>
            </a:r>
            <a:endParaRPr lang="en-US" altLang="ja-JP" sz="2800" dirty="0">
              <a:solidFill>
                <a:schemeClr val="tx1"/>
              </a:solidFill>
              <a:latin typeface="Meiryo UI" panose="020B0604030504040204" pitchFamily="50" charset="-128"/>
              <a:ea typeface="Meiryo UI" panose="020B0604030504040204" pitchFamily="50" charset="-128"/>
            </a:endParaRPr>
          </a:p>
          <a:p>
            <a:pPr algn="ctr"/>
            <a:r>
              <a:rPr lang="ja-JP" altLang="en-US" sz="2800" dirty="0">
                <a:solidFill>
                  <a:schemeClr val="tx1"/>
                </a:solidFill>
                <a:latin typeface="Meiryo UI" panose="020B0604030504040204" pitchFamily="50" charset="-128"/>
                <a:ea typeface="Meiryo UI" panose="020B0604030504040204" pitchFamily="50" charset="-128"/>
              </a:rPr>
              <a:t>商店街の再来店</a:t>
            </a:r>
          </a:p>
        </p:txBody>
      </p:sp>
      <p:pic>
        <p:nvPicPr>
          <p:cNvPr id="28" name="図 27">
            <a:extLst>
              <a:ext uri="{FF2B5EF4-FFF2-40B4-BE49-F238E27FC236}">
                <a16:creationId xmlns:a16="http://schemas.microsoft.com/office/drawing/2014/main" id="{61C57025-DF35-0EC7-89B8-D7CA41F1C7C6}"/>
              </a:ext>
            </a:extLst>
          </p:cNvPr>
          <p:cNvPicPr>
            <a:picLocks noChangeAspect="1"/>
          </p:cNvPicPr>
          <p:nvPr/>
        </p:nvPicPr>
        <p:blipFill>
          <a:blip r:embed="rId3"/>
          <a:srcRect t="1978"/>
          <a:stretch/>
        </p:blipFill>
        <p:spPr>
          <a:xfrm>
            <a:off x="5807832" y="1635338"/>
            <a:ext cx="2552076" cy="1132069"/>
          </a:xfrm>
          <a:prstGeom prst="rect">
            <a:avLst/>
          </a:prstGeom>
          <a:ln>
            <a:solidFill>
              <a:schemeClr val="tx1"/>
            </a:solidFill>
          </a:ln>
        </p:spPr>
      </p:pic>
    </p:spTree>
    <p:extLst>
      <p:ext uri="{BB962C8B-B14F-4D97-AF65-F5344CB8AC3E}">
        <p14:creationId xmlns:p14="http://schemas.microsoft.com/office/powerpoint/2010/main" val="600355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D49DC-8EDE-0051-C78D-6518E0210E3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7843703-D22C-2A0E-A536-7FA905A5CE08}"/>
              </a:ext>
            </a:extLst>
          </p:cNvPr>
          <p:cNvSpPr>
            <a:spLocks noGrp="1"/>
          </p:cNvSpPr>
          <p:nvPr>
            <p:ph type="sldNum" sz="quarter" idx="12"/>
          </p:nvPr>
        </p:nvSpPr>
        <p:spPr/>
        <p:txBody>
          <a:bodyPr/>
          <a:lstStyle/>
          <a:p>
            <a:fld id="{533BB7D3-39B4-4655-B802-218D0E8CA854}" type="slidenum">
              <a:rPr kumimoji="1" lang="ja-JP" altLang="en-US" smtClean="0"/>
              <a:t>12</a:t>
            </a:fld>
            <a:endParaRPr kumimoji="1" lang="ja-JP" altLang="en-US"/>
          </a:p>
        </p:txBody>
      </p:sp>
      <p:sp>
        <p:nvSpPr>
          <p:cNvPr id="5" name="正方形/長方形 4">
            <a:extLst>
              <a:ext uri="{FF2B5EF4-FFF2-40B4-BE49-F238E27FC236}">
                <a16:creationId xmlns:a16="http://schemas.microsoft.com/office/drawing/2014/main" id="{EEFBFB8D-79E6-901D-028F-EC89B0F7B0CA}"/>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地域イベントの開催</a:t>
            </a:r>
            <a:endParaRPr lang="ja-JP" altLang="en-US" sz="3200" b="1" cap="none" spc="0" dirty="0">
              <a:ln w="10541" cmpd="sng">
                <a:noFill/>
                <a:prstDash val="solid"/>
              </a:ln>
            </a:endParaRPr>
          </a:p>
        </p:txBody>
      </p:sp>
      <p:pic>
        <p:nvPicPr>
          <p:cNvPr id="4" name="図 3">
            <a:extLst>
              <a:ext uri="{FF2B5EF4-FFF2-40B4-BE49-F238E27FC236}">
                <a16:creationId xmlns:a16="http://schemas.microsoft.com/office/drawing/2014/main" id="{26C12E97-0A82-D33D-0EB5-CA713E9772D6}"/>
              </a:ext>
            </a:extLst>
          </p:cNvPr>
          <p:cNvPicPr>
            <a:picLocks noChangeAspect="1"/>
          </p:cNvPicPr>
          <p:nvPr/>
        </p:nvPicPr>
        <p:blipFill>
          <a:blip r:embed="rId2"/>
          <a:stretch>
            <a:fillRect/>
          </a:stretch>
        </p:blipFill>
        <p:spPr>
          <a:xfrm>
            <a:off x="4792342" y="1388730"/>
            <a:ext cx="3472258" cy="4903101"/>
          </a:xfrm>
          <a:prstGeom prst="rect">
            <a:avLst/>
          </a:prstGeom>
          <a:ln>
            <a:solidFill>
              <a:schemeClr val="tx1"/>
            </a:solidFill>
          </a:ln>
        </p:spPr>
      </p:pic>
      <p:pic>
        <p:nvPicPr>
          <p:cNvPr id="6" name="図 5">
            <a:extLst>
              <a:ext uri="{FF2B5EF4-FFF2-40B4-BE49-F238E27FC236}">
                <a16:creationId xmlns:a16="http://schemas.microsoft.com/office/drawing/2014/main" id="{016FB1A8-4393-C90E-E80C-F8ABBFF5773B}"/>
              </a:ext>
            </a:extLst>
          </p:cNvPr>
          <p:cNvPicPr>
            <a:picLocks noChangeAspect="1"/>
          </p:cNvPicPr>
          <p:nvPr/>
        </p:nvPicPr>
        <p:blipFill>
          <a:blip r:embed="rId3"/>
          <a:stretch>
            <a:fillRect/>
          </a:stretch>
        </p:blipFill>
        <p:spPr>
          <a:xfrm>
            <a:off x="1119821" y="2488412"/>
            <a:ext cx="2941960" cy="3865599"/>
          </a:xfrm>
          <a:prstGeom prst="rect">
            <a:avLst/>
          </a:prstGeom>
        </p:spPr>
      </p:pic>
      <p:sp>
        <p:nvSpPr>
          <p:cNvPr id="8" name="タイトル 1">
            <a:extLst>
              <a:ext uri="{FF2B5EF4-FFF2-40B4-BE49-F238E27FC236}">
                <a16:creationId xmlns:a16="http://schemas.microsoft.com/office/drawing/2014/main" id="{312C44F8-69E2-A1A6-871B-EB9E80A2A43B}"/>
              </a:ext>
            </a:extLst>
          </p:cNvPr>
          <p:cNvSpPr txBox="1">
            <a:spLocks/>
          </p:cNvSpPr>
          <p:nvPr/>
        </p:nvSpPr>
        <p:spPr>
          <a:xfrm>
            <a:off x="615878" y="1400580"/>
            <a:ext cx="4176464" cy="99174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342900" indent="-342900">
              <a:buFont typeface="Arial" panose="020B0604020202020204" pitchFamily="34" charset="0"/>
              <a:buChar char="•"/>
            </a:pPr>
            <a:r>
              <a:rPr lang="ja-JP" altLang="en-US" sz="1800" dirty="0">
                <a:latin typeface="+mj-ea"/>
              </a:rPr>
              <a:t>配布総数</a:t>
            </a:r>
            <a:r>
              <a:rPr lang="en-US" altLang="ja-JP" sz="1800" dirty="0">
                <a:latin typeface="+mj-ea"/>
              </a:rPr>
              <a:t>160</a:t>
            </a:r>
            <a:r>
              <a:rPr lang="ja-JP" altLang="en-US" sz="1800" dirty="0">
                <a:latin typeface="+mj-ea"/>
              </a:rPr>
              <a:t>枚，利用総数</a:t>
            </a:r>
            <a:r>
              <a:rPr lang="en-US" altLang="ja-JP" sz="1800" dirty="0">
                <a:solidFill>
                  <a:srgbClr val="FF0000"/>
                </a:solidFill>
                <a:latin typeface="+mj-ea"/>
              </a:rPr>
              <a:t>149</a:t>
            </a:r>
            <a:r>
              <a:rPr lang="ja-JP" altLang="en-US" sz="1800" dirty="0">
                <a:solidFill>
                  <a:srgbClr val="FF0000"/>
                </a:solidFill>
                <a:latin typeface="+mj-ea"/>
              </a:rPr>
              <a:t>枚</a:t>
            </a:r>
            <a:endParaRPr lang="en-US" altLang="ja-JP" sz="1800" dirty="0">
              <a:solidFill>
                <a:srgbClr val="FF0000"/>
              </a:solidFill>
              <a:latin typeface="+mj-ea"/>
            </a:endParaRPr>
          </a:p>
          <a:p>
            <a:pPr marL="342900" indent="-342900">
              <a:buFont typeface="Arial" panose="020B0604020202020204" pitchFamily="34" charset="0"/>
              <a:buChar char="•"/>
            </a:pPr>
            <a:r>
              <a:rPr lang="ja-JP" altLang="en-US" sz="1800" dirty="0">
                <a:latin typeface="+mj-ea"/>
              </a:rPr>
              <a:t>約</a:t>
            </a:r>
            <a:r>
              <a:rPr lang="en-US" altLang="ja-JP" sz="1800" dirty="0">
                <a:solidFill>
                  <a:srgbClr val="FF0000"/>
                </a:solidFill>
                <a:latin typeface="+mj-ea"/>
              </a:rPr>
              <a:t>75%</a:t>
            </a:r>
            <a:r>
              <a:rPr lang="ja-JP" altLang="en-US" sz="1800" dirty="0">
                <a:latin typeface="+mj-ea"/>
              </a:rPr>
              <a:t>が中国系店舗での利用</a:t>
            </a:r>
            <a:endParaRPr lang="en-US" altLang="ja-JP" sz="1800" dirty="0">
              <a:latin typeface="+mj-ea"/>
            </a:endParaRPr>
          </a:p>
          <a:p>
            <a:pPr marL="342900" indent="-342900">
              <a:buFont typeface="Arial" panose="020B0604020202020204" pitchFamily="34" charset="0"/>
              <a:buChar char="•"/>
            </a:pPr>
            <a:r>
              <a:rPr lang="ja-JP" altLang="en-US" sz="1800" dirty="0">
                <a:latin typeface="+mj-ea"/>
              </a:rPr>
              <a:t>多くが自国籍の店舗で利用</a:t>
            </a:r>
          </a:p>
        </p:txBody>
      </p:sp>
      <p:sp>
        <p:nvSpPr>
          <p:cNvPr id="10" name="テキスト ボックス 9">
            <a:extLst>
              <a:ext uri="{FF2B5EF4-FFF2-40B4-BE49-F238E27FC236}">
                <a16:creationId xmlns:a16="http://schemas.microsoft.com/office/drawing/2014/main" id="{FCDD0EC2-D39A-0F99-E800-A25E0BF84E9C}"/>
              </a:ext>
            </a:extLst>
          </p:cNvPr>
          <p:cNvSpPr txBox="1"/>
          <p:nvPr/>
        </p:nvSpPr>
        <p:spPr>
          <a:xfrm>
            <a:off x="1475656" y="5892581"/>
            <a:ext cx="6192687" cy="646331"/>
          </a:xfrm>
          <a:prstGeom prst="rect">
            <a:avLst/>
          </a:prstGeom>
          <a:solidFill>
            <a:schemeClr val="bg1"/>
          </a:solidFill>
          <a:ln w="38100">
            <a:solidFill>
              <a:schemeClr val="tx1"/>
            </a:solidFill>
          </a:ln>
        </p:spPr>
        <p:txBody>
          <a:bodyPr wrap="square" rtlCol="0">
            <a:spAutoFit/>
          </a:bodyPr>
          <a:lstStyle/>
          <a:p>
            <a:pPr algn="ctr"/>
            <a:r>
              <a:rPr lang="ja-JP" altLang="en-US" dirty="0">
                <a:latin typeface="Meiryo UI" panose="020B0604030504040204" pitchFamily="50" charset="-128"/>
                <a:ea typeface="Meiryo UI" panose="020B0604030504040204" pitchFamily="50" charset="-128"/>
              </a:rPr>
              <a:t>地域イベントを通じて，</a:t>
            </a:r>
            <a:r>
              <a:rPr lang="en-US" altLang="ja-JP" b="1" dirty="0">
                <a:solidFill>
                  <a:srgbClr val="FF0000"/>
                </a:solidFill>
                <a:latin typeface="Meiryo UI" panose="020B0604030504040204" pitchFamily="50" charset="-128"/>
                <a:ea typeface="Meiryo UI" panose="020B0604030504040204" pitchFamily="50" charset="-128"/>
              </a:rPr>
              <a:t>500×149=74,500</a:t>
            </a:r>
            <a:r>
              <a:rPr lang="ja-JP" altLang="en-US" b="1" dirty="0">
                <a:solidFill>
                  <a:srgbClr val="FF0000"/>
                </a:solidFill>
                <a:latin typeface="Meiryo UI" panose="020B0604030504040204" pitchFamily="50" charset="-128"/>
                <a:ea typeface="Meiryo UI" panose="020B0604030504040204" pitchFamily="50" charset="-128"/>
              </a:rPr>
              <a:t>円分</a:t>
            </a:r>
            <a:r>
              <a:rPr lang="ja-JP" altLang="en-US" dirty="0">
                <a:latin typeface="Meiryo UI" panose="020B0604030504040204" pitchFamily="50" charset="-128"/>
                <a:ea typeface="Meiryo UI" panose="020B0604030504040204" pitchFamily="50" charset="-128"/>
              </a:rPr>
              <a:t>の</a:t>
            </a:r>
            <a:endParaRPr lang="en-US" altLang="ja-JP" dirty="0">
              <a:latin typeface="Meiryo UI" panose="020B0604030504040204" pitchFamily="50" charset="-128"/>
              <a:ea typeface="Meiryo UI" panose="020B0604030504040204" pitchFamily="50" charset="-128"/>
            </a:endParaRPr>
          </a:p>
          <a:p>
            <a:pPr algn="ctr"/>
            <a:r>
              <a:rPr lang="ja-JP" altLang="en-US" dirty="0">
                <a:latin typeface="Meiryo UI" panose="020B0604030504040204" pitchFamily="50" charset="-128"/>
                <a:ea typeface="Meiryo UI" panose="020B0604030504040204" pitchFamily="50" charset="-128"/>
              </a:rPr>
              <a:t>商店街の店舗売り上げに貢献！</a:t>
            </a:r>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6840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08FF6-9111-471F-963E-0CAFF385507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572D847-3C86-8378-E144-CD2D485E9DD4}"/>
              </a:ext>
            </a:extLst>
          </p:cNvPr>
          <p:cNvSpPr>
            <a:spLocks noGrp="1"/>
          </p:cNvSpPr>
          <p:nvPr>
            <p:ph type="sldNum" sz="quarter" idx="12"/>
          </p:nvPr>
        </p:nvSpPr>
        <p:spPr/>
        <p:txBody>
          <a:bodyPr/>
          <a:lstStyle/>
          <a:p>
            <a:fld id="{533BB7D3-39B4-4655-B802-218D0E8CA854}" type="slidenum">
              <a:rPr kumimoji="1" lang="ja-JP" altLang="en-US" smtClean="0"/>
              <a:t>13</a:t>
            </a:fld>
            <a:endParaRPr kumimoji="1" lang="ja-JP" altLang="en-US"/>
          </a:p>
        </p:txBody>
      </p:sp>
      <p:sp>
        <p:nvSpPr>
          <p:cNvPr id="5" name="正方形/長方形 4">
            <a:extLst>
              <a:ext uri="{FF2B5EF4-FFF2-40B4-BE49-F238E27FC236}">
                <a16:creationId xmlns:a16="http://schemas.microsoft.com/office/drawing/2014/main" id="{7BE776D8-1C9B-76F8-2F55-A45D9C2E5574}"/>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地域イベントの開催</a:t>
            </a:r>
            <a:endParaRPr lang="ja-JP" altLang="en-US" sz="3200" b="1" cap="none" spc="0" dirty="0">
              <a:ln w="10541" cmpd="sng">
                <a:noFill/>
                <a:prstDash val="solid"/>
              </a:ln>
            </a:endParaRPr>
          </a:p>
        </p:txBody>
      </p:sp>
      <p:sp>
        <p:nvSpPr>
          <p:cNvPr id="3" name="テキスト ボックス 2">
            <a:extLst>
              <a:ext uri="{FF2B5EF4-FFF2-40B4-BE49-F238E27FC236}">
                <a16:creationId xmlns:a16="http://schemas.microsoft.com/office/drawing/2014/main" id="{612B0AC3-13B1-68B4-D0C5-7C67CFC2743B}"/>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散策アプリケーション</a:t>
            </a:r>
            <a:endParaRPr kumimoji="1" lang="ja-JP" altLang="en-US" sz="2400" dirty="0"/>
          </a:p>
        </p:txBody>
      </p:sp>
      <p:pic>
        <p:nvPicPr>
          <p:cNvPr id="13" name="図 12" descr="グラフィカル ユーザー インターフェイス, マップ&#10;&#10;自動的に生成された説明">
            <a:extLst>
              <a:ext uri="{FF2B5EF4-FFF2-40B4-BE49-F238E27FC236}">
                <a16:creationId xmlns:a16="http://schemas.microsoft.com/office/drawing/2014/main" id="{B59FDA2A-5954-384C-C8B1-3A0405336DBE}"/>
              </a:ext>
            </a:extLst>
          </p:cNvPr>
          <p:cNvPicPr>
            <a:picLocks noChangeAspect="1"/>
          </p:cNvPicPr>
          <p:nvPr/>
        </p:nvPicPr>
        <p:blipFill>
          <a:blip r:embed="rId2"/>
          <a:stretch>
            <a:fillRect/>
          </a:stretch>
        </p:blipFill>
        <p:spPr>
          <a:xfrm>
            <a:off x="1049800" y="1651614"/>
            <a:ext cx="7044399" cy="3554772"/>
          </a:xfrm>
          <a:prstGeom prst="rect">
            <a:avLst/>
          </a:prstGeom>
        </p:spPr>
      </p:pic>
      <p:pic>
        <p:nvPicPr>
          <p:cNvPr id="14" name="図 13" descr="ダイアグラム&#10;&#10;AI によって生成されたコンテンツは間違っている可能性があります。">
            <a:extLst>
              <a:ext uri="{FF2B5EF4-FFF2-40B4-BE49-F238E27FC236}">
                <a16:creationId xmlns:a16="http://schemas.microsoft.com/office/drawing/2014/main" id="{84CFA375-FBE5-0ECE-0A87-ACD028B3A3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3404" y="3650788"/>
            <a:ext cx="1185204" cy="2564904"/>
          </a:xfrm>
          <a:prstGeom prst="rect">
            <a:avLst/>
          </a:prstGeom>
          <a:ln>
            <a:solidFill>
              <a:schemeClr val="tx1"/>
            </a:solidFill>
          </a:ln>
        </p:spPr>
      </p:pic>
      <p:pic>
        <p:nvPicPr>
          <p:cNvPr id="15" name="図 14" descr="グラフィカル ユーザー インターフェイス が含まれている画像&#10;&#10;AI によって生成されたコンテンツは間違っている可能性があります。">
            <a:extLst>
              <a:ext uri="{FF2B5EF4-FFF2-40B4-BE49-F238E27FC236}">
                <a16:creationId xmlns:a16="http://schemas.microsoft.com/office/drawing/2014/main" id="{5640C4EE-3CB0-942C-D785-4936B937C3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6006" y="618486"/>
            <a:ext cx="1185204" cy="2564904"/>
          </a:xfrm>
          <a:prstGeom prst="rect">
            <a:avLst/>
          </a:prstGeom>
          <a:ln>
            <a:solidFill>
              <a:schemeClr val="tx1"/>
            </a:solidFill>
          </a:ln>
        </p:spPr>
      </p:pic>
      <p:pic>
        <p:nvPicPr>
          <p:cNvPr id="17" name="図 16" descr="テキスト が含まれている画像&#10;&#10;AI によって生成されたコンテンツは間違っている可能性があります。">
            <a:extLst>
              <a:ext uri="{FF2B5EF4-FFF2-40B4-BE49-F238E27FC236}">
                <a16:creationId xmlns:a16="http://schemas.microsoft.com/office/drawing/2014/main" id="{2C3A2E41-D6D4-65BB-D6A5-631DE43C34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7744" y="4154675"/>
            <a:ext cx="1186081" cy="2566800"/>
          </a:xfrm>
          <a:prstGeom prst="rect">
            <a:avLst/>
          </a:prstGeom>
          <a:ln>
            <a:solidFill>
              <a:schemeClr val="tx1"/>
            </a:solidFill>
          </a:ln>
        </p:spPr>
      </p:pic>
      <p:pic>
        <p:nvPicPr>
          <p:cNvPr id="19" name="図 18" descr="テキスト&#10;&#10;AI によって生成されたコンテンツは間違っている可能性があります。">
            <a:extLst>
              <a:ext uri="{FF2B5EF4-FFF2-40B4-BE49-F238E27FC236}">
                <a16:creationId xmlns:a16="http://schemas.microsoft.com/office/drawing/2014/main" id="{B0D93605-5890-02F2-72EF-997D31979C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53" y="3649840"/>
            <a:ext cx="1186081" cy="2566800"/>
          </a:xfrm>
          <a:prstGeom prst="rect">
            <a:avLst/>
          </a:prstGeom>
          <a:ln>
            <a:solidFill>
              <a:schemeClr val="tx1"/>
            </a:solidFill>
          </a:ln>
        </p:spPr>
      </p:pic>
    </p:spTree>
    <p:extLst>
      <p:ext uri="{BB962C8B-B14F-4D97-AF65-F5344CB8AC3E}">
        <p14:creationId xmlns:p14="http://schemas.microsoft.com/office/powerpoint/2010/main" val="560704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E8F35-56B4-7180-7D56-FB0551BC49C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117D43A-CA2B-D759-705F-A08BA8897114}"/>
              </a:ext>
            </a:extLst>
          </p:cNvPr>
          <p:cNvSpPr>
            <a:spLocks noGrp="1"/>
          </p:cNvSpPr>
          <p:nvPr>
            <p:ph type="sldNum" sz="quarter" idx="12"/>
          </p:nvPr>
        </p:nvSpPr>
        <p:spPr/>
        <p:txBody>
          <a:bodyPr/>
          <a:lstStyle/>
          <a:p>
            <a:fld id="{533BB7D3-39B4-4655-B802-218D0E8CA854}" type="slidenum">
              <a:rPr kumimoji="1" lang="ja-JP" altLang="en-US" smtClean="0"/>
              <a:t>14</a:t>
            </a:fld>
            <a:endParaRPr kumimoji="1" lang="ja-JP" altLang="en-US"/>
          </a:p>
        </p:txBody>
      </p:sp>
      <p:sp>
        <p:nvSpPr>
          <p:cNvPr id="5" name="正方形/長方形 4">
            <a:extLst>
              <a:ext uri="{FF2B5EF4-FFF2-40B4-BE49-F238E27FC236}">
                <a16:creationId xmlns:a16="http://schemas.microsoft.com/office/drawing/2014/main" id="{CF9C549B-6BE8-545C-45FB-2D1C5BDF1CA7}"/>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地域イベントの開催</a:t>
            </a:r>
            <a:endParaRPr lang="ja-JP" altLang="en-US" sz="3200" b="1" cap="none" spc="0" dirty="0">
              <a:ln w="10541" cmpd="sng">
                <a:noFill/>
                <a:prstDash val="solid"/>
              </a:ln>
            </a:endParaRPr>
          </a:p>
        </p:txBody>
      </p:sp>
      <p:sp>
        <p:nvSpPr>
          <p:cNvPr id="3" name="テキスト ボックス 2">
            <a:extLst>
              <a:ext uri="{FF2B5EF4-FFF2-40B4-BE49-F238E27FC236}">
                <a16:creationId xmlns:a16="http://schemas.microsoft.com/office/drawing/2014/main" id="{B444AC91-91F6-0DAB-2CBF-32F7B0802A99}"/>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イベントの様子</a:t>
            </a:r>
            <a:endParaRPr kumimoji="1" lang="ja-JP" altLang="en-US" sz="2400" dirty="0"/>
          </a:p>
        </p:txBody>
      </p:sp>
      <p:pic>
        <p:nvPicPr>
          <p:cNvPr id="4" name="図 3" descr="テキスト, カレンダー&#10;&#10;AI によって生成されたコンテンツは間違っている可能性があります。">
            <a:extLst>
              <a:ext uri="{FF2B5EF4-FFF2-40B4-BE49-F238E27FC236}">
                <a16:creationId xmlns:a16="http://schemas.microsoft.com/office/drawing/2014/main" id="{1C51D10A-7447-0604-8981-278CC0C24C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772816"/>
            <a:ext cx="5328592" cy="3996444"/>
          </a:xfrm>
          <a:prstGeom prst="rect">
            <a:avLst/>
          </a:prstGeom>
          <a:ln>
            <a:solidFill>
              <a:schemeClr val="tx1"/>
            </a:solidFill>
          </a:ln>
        </p:spPr>
      </p:pic>
      <p:pic>
        <p:nvPicPr>
          <p:cNvPr id="7" name="図 6" descr="グラフィカル ユーザー インターフェイス, Web サイト&#10;&#10;AI によって生成されたコンテンツは間違っている可能性があります。">
            <a:extLst>
              <a:ext uri="{FF2B5EF4-FFF2-40B4-BE49-F238E27FC236}">
                <a16:creationId xmlns:a16="http://schemas.microsoft.com/office/drawing/2014/main" id="{C4A3B81E-5F1F-D8CF-D2BB-53B3C9D2FE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827451" y="3029533"/>
            <a:ext cx="3717032" cy="2787774"/>
          </a:xfrm>
          <a:prstGeom prst="rect">
            <a:avLst/>
          </a:prstGeom>
          <a:ln>
            <a:solidFill>
              <a:schemeClr val="tx1"/>
            </a:solidFill>
          </a:ln>
        </p:spPr>
      </p:pic>
    </p:spTree>
    <p:extLst>
      <p:ext uri="{BB962C8B-B14F-4D97-AF65-F5344CB8AC3E}">
        <p14:creationId xmlns:p14="http://schemas.microsoft.com/office/powerpoint/2010/main" val="1593160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D8A2D2E-DABD-41CB-9301-6E2937D12648}"/>
              </a:ext>
            </a:extLst>
          </p:cNvPr>
          <p:cNvSpPr txBox="1"/>
          <p:nvPr/>
        </p:nvSpPr>
        <p:spPr>
          <a:xfrm>
            <a:off x="323528" y="3522994"/>
            <a:ext cx="8496944" cy="1015663"/>
          </a:xfrm>
          <a:prstGeom prst="rect">
            <a:avLst/>
          </a:prstGeom>
          <a:noFill/>
          <a:ln w="38100">
            <a:solidFill>
              <a:srgbClr val="FF0000"/>
            </a:solidFill>
          </a:ln>
        </p:spPr>
        <p:txBody>
          <a:bodyPr wrap="square" rtlCol="0">
            <a:spAutoFit/>
          </a:bodyPr>
          <a:lstStyle/>
          <a:p>
            <a:r>
              <a:rPr kumimoji="1" lang="ja-JP" altLang="en-US" sz="2000" u="sng" dirty="0"/>
              <a:t>（</a:t>
            </a:r>
            <a:r>
              <a:rPr lang="ja-JP" altLang="en-US" sz="2000" u="sng" dirty="0"/>
              <a:t>実績）</a:t>
            </a:r>
            <a:endParaRPr lang="en-US" altLang="ja-JP" sz="2000" u="sng" dirty="0"/>
          </a:p>
          <a:p>
            <a:r>
              <a:rPr lang="ja-JP" altLang="en-US" sz="2000" dirty="0"/>
              <a:t>◎地域マップ（</a:t>
            </a:r>
            <a:r>
              <a:rPr lang="ja-JP" altLang="en-US" sz="2000" dirty="0">
                <a:solidFill>
                  <a:srgbClr val="FF0000"/>
                </a:solidFill>
              </a:rPr>
              <a:t>日本語版</a:t>
            </a:r>
            <a:r>
              <a:rPr lang="en-US" altLang="ja-JP" sz="2000" dirty="0">
                <a:solidFill>
                  <a:srgbClr val="FF0000"/>
                </a:solidFill>
              </a:rPr>
              <a:t>4</a:t>
            </a:r>
            <a:r>
              <a:rPr lang="ja-JP" altLang="en-US" sz="2000" dirty="0">
                <a:solidFill>
                  <a:srgbClr val="FF0000"/>
                </a:solidFill>
              </a:rPr>
              <a:t>千，中国語版</a:t>
            </a:r>
            <a:r>
              <a:rPr lang="en-US" altLang="ja-JP" sz="2000" dirty="0">
                <a:solidFill>
                  <a:srgbClr val="FF0000"/>
                </a:solidFill>
              </a:rPr>
              <a:t>2</a:t>
            </a:r>
            <a:r>
              <a:rPr lang="ja-JP" altLang="en-US" sz="2000" dirty="0">
                <a:solidFill>
                  <a:srgbClr val="FF0000"/>
                </a:solidFill>
              </a:rPr>
              <a:t>千，英語版</a:t>
            </a:r>
            <a:r>
              <a:rPr lang="en-US" altLang="ja-JP" sz="2000" dirty="0">
                <a:solidFill>
                  <a:srgbClr val="FF0000"/>
                </a:solidFill>
              </a:rPr>
              <a:t>2</a:t>
            </a:r>
            <a:r>
              <a:rPr lang="ja-JP" altLang="en-US" sz="2000" dirty="0">
                <a:solidFill>
                  <a:srgbClr val="FF0000"/>
                </a:solidFill>
              </a:rPr>
              <a:t>千</a:t>
            </a:r>
            <a:r>
              <a:rPr lang="ja-JP" altLang="en-US" sz="2000" dirty="0"/>
              <a:t>）を配布</a:t>
            </a:r>
            <a:endParaRPr lang="en-US" altLang="ja-JP" sz="2000" dirty="0"/>
          </a:p>
          <a:p>
            <a:r>
              <a:rPr lang="ja-JP" altLang="en-US" sz="2000" dirty="0"/>
              <a:t>◎</a:t>
            </a:r>
            <a:r>
              <a:rPr kumimoji="1" lang="en-US" altLang="ja-JP" sz="2000" dirty="0"/>
              <a:t> 500</a:t>
            </a:r>
            <a:r>
              <a:rPr kumimoji="1" lang="ja-JP" altLang="en-US" sz="2000" dirty="0"/>
              <a:t>円地域通貨</a:t>
            </a:r>
            <a:r>
              <a:rPr lang="ja-JP" altLang="en-US" sz="2000" dirty="0"/>
              <a:t>の配布枚数</a:t>
            </a:r>
            <a:r>
              <a:rPr lang="en-US" altLang="ja-JP" sz="2000" dirty="0"/>
              <a:t>160</a:t>
            </a:r>
            <a:r>
              <a:rPr lang="ja-JP" altLang="en-US" sz="2000" dirty="0"/>
              <a:t>枚，</a:t>
            </a:r>
            <a:r>
              <a:rPr lang="ja-JP" altLang="en-US" sz="2000" dirty="0">
                <a:solidFill>
                  <a:srgbClr val="FF0000"/>
                </a:solidFill>
              </a:rPr>
              <a:t>利用総数</a:t>
            </a:r>
            <a:r>
              <a:rPr lang="en-US" altLang="ja-JP" sz="2000" dirty="0">
                <a:solidFill>
                  <a:srgbClr val="FF0000"/>
                </a:solidFill>
              </a:rPr>
              <a:t>149</a:t>
            </a:r>
            <a:r>
              <a:rPr lang="ja-JP" altLang="en-US" sz="2000" dirty="0">
                <a:solidFill>
                  <a:srgbClr val="FF0000"/>
                </a:solidFill>
              </a:rPr>
              <a:t>枚（</a:t>
            </a:r>
            <a:r>
              <a:rPr lang="en-US" altLang="ja-JP" sz="2000" dirty="0">
                <a:solidFill>
                  <a:srgbClr val="FF0000"/>
                </a:solidFill>
              </a:rPr>
              <a:t>74,500</a:t>
            </a:r>
            <a:r>
              <a:rPr lang="ja-JP" altLang="en-US" sz="2000" dirty="0">
                <a:solidFill>
                  <a:srgbClr val="FF0000"/>
                </a:solidFill>
              </a:rPr>
              <a:t>円分）</a:t>
            </a:r>
            <a:endParaRPr lang="en-US" altLang="ja-JP" sz="2000" dirty="0">
              <a:solidFill>
                <a:srgbClr val="FF0000"/>
              </a:solidFill>
            </a:endParaRPr>
          </a:p>
        </p:txBody>
      </p:sp>
      <p:sp>
        <p:nvSpPr>
          <p:cNvPr id="3" name="テキスト ボックス 2">
            <a:extLst>
              <a:ext uri="{FF2B5EF4-FFF2-40B4-BE49-F238E27FC236}">
                <a16:creationId xmlns:a16="http://schemas.microsoft.com/office/drawing/2014/main" id="{BD6DDC64-BB51-421B-9027-018636D3DAF3}"/>
              </a:ext>
            </a:extLst>
          </p:cNvPr>
          <p:cNvSpPr txBox="1"/>
          <p:nvPr/>
        </p:nvSpPr>
        <p:spPr>
          <a:xfrm>
            <a:off x="323528" y="1549057"/>
            <a:ext cx="8496944" cy="1631216"/>
          </a:xfrm>
          <a:prstGeom prst="rect">
            <a:avLst/>
          </a:prstGeom>
          <a:noFill/>
          <a:ln w="28575">
            <a:solidFill>
              <a:srgbClr val="0070C0"/>
            </a:solidFill>
          </a:ln>
        </p:spPr>
        <p:txBody>
          <a:bodyPr wrap="square" rtlCol="0">
            <a:spAutoFit/>
          </a:bodyPr>
          <a:lstStyle/>
          <a:p>
            <a:r>
              <a:rPr kumimoji="1" lang="ja-JP" altLang="en-US" sz="2000" u="sng" dirty="0"/>
              <a:t>（目標）</a:t>
            </a:r>
            <a:br>
              <a:rPr kumimoji="1" lang="en-US" altLang="ja-JP" sz="2000" u="sng" dirty="0"/>
            </a:br>
            <a:r>
              <a:rPr lang="ja-JP" altLang="en-US" sz="2000" dirty="0"/>
              <a:t>商店街内外での情報宣伝活動を目指した，</a:t>
            </a:r>
            <a:r>
              <a:rPr lang="ja-JP" altLang="en-US" sz="2000" dirty="0">
                <a:solidFill>
                  <a:srgbClr val="FF0000"/>
                </a:solidFill>
              </a:rPr>
              <a:t>地域マップ</a:t>
            </a:r>
            <a:r>
              <a:rPr lang="ja-JP" altLang="en-US" sz="2000" dirty="0"/>
              <a:t>取材作成・配布</a:t>
            </a:r>
            <a:endParaRPr lang="en-US" altLang="ja-JP" sz="2000" dirty="0"/>
          </a:p>
          <a:p>
            <a:r>
              <a:rPr lang="en-US" altLang="ja-JP" sz="2000" dirty="0"/>
              <a:t>	</a:t>
            </a:r>
            <a:r>
              <a:rPr lang="ja-JP" altLang="en-US" sz="2000" dirty="0"/>
              <a:t>→ </a:t>
            </a:r>
            <a:r>
              <a:rPr lang="en-US" altLang="ja-JP" sz="2000" dirty="0"/>
              <a:t>8</a:t>
            </a:r>
            <a:r>
              <a:rPr lang="ja-JP" altLang="en-US" sz="2000" dirty="0"/>
              <a:t>千枚のマップ作成・配布</a:t>
            </a:r>
            <a:endParaRPr lang="en-US" altLang="ja-JP" sz="2000" dirty="0"/>
          </a:p>
          <a:p>
            <a:r>
              <a:rPr kumimoji="1" lang="ja-JP" altLang="en-US" sz="2000" dirty="0"/>
              <a:t>店舗の初来店や再来店を促進するための</a:t>
            </a:r>
            <a:r>
              <a:rPr kumimoji="1" lang="en-US" altLang="ja-JP" sz="2000" dirty="0">
                <a:solidFill>
                  <a:srgbClr val="FF0000"/>
                </a:solidFill>
              </a:rPr>
              <a:t>500</a:t>
            </a:r>
            <a:r>
              <a:rPr kumimoji="1" lang="ja-JP" altLang="en-US" sz="2000" dirty="0">
                <a:solidFill>
                  <a:srgbClr val="FF0000"/>
                </a:solidFill>
              </a:rPr>
              <a:t>円地域通貨イベント</a:t>
            </a:r>
            <a:r>
              <a:rPr kumimoji="1" lang="ja-JP" altLang="en-US" sz="2000" dirty="0"/>
              <a:t>開催</a:t>
            </a:r>
            <a:endParaRPr kumimoji="1" lang="en-US" altLang="ja-JP" sz="2000" dirty="0"/>
          </a:p>
          <a:p>
            <a:r>
              <a:rPr lang="en-US" altLang="ja-JP" sz="2000" dirty="0"/>
              <a:t>	</a:t>
            </a:r>
            <a:r>
              <a:rPr lang="ja-JP" altLang="en-US" sz="2000" dirty="0"/>
              <a:t>→ </a:t>
            </a:r>
            <a:r>
              <a:rPr lang="en-US" altLang="ja-JP" sz="2000" dirty="0"/>
              <a:t>10</a:t>
            </a:r>
            <a:r>
              <a:rPr kumimoji="1" lang="en-US" altLang="ja-JP" sz="2000" dirty="0"/>
              <a:t>0</a:t>
            </a:r>
            <a:r>
              <a:rPr kumimoji="1" lang="ja-JP" altLang="en-US" sz="2000" dirty="0"/>
              <a:t>～</a:t>
            </a:r>
            <a:r>
              <a:rPr kumimoji="1" lang="en-US" altLang="ja-JP" sz="2000" dirty="0"/>
              <a:t>200</a:t>
            </a:r>
            <a:r>
              <a:rPr lang="ja-JP" altLang="en-US" sz="2000" dirty="0"/>
              <a:t>枚利用</a:t>
            </a:r>
            <a:endParaRPr kumimoji="1" lang="ja-JP" altLang="en-US" sz="2000" dirty="0"/>
          </a:p>
        </p:txBody>
      </p:sp>
      <p:sp>
        <p:nvSpPr>
          <p:cNvPr id="6" name="正方形/長方形 5">
            <a:extLst>
              <a:ext uri="{FF2B5EF4-FFF2-40B4-BE49-F238E27FC236}">
                <a16:creationId xmlns:a16="http://schemas.microsoft.com/office/drawing/2014/main" id="{20FA0EBE-10FA-F852-E5F2-B33419A6C46D}"/>
              </a:ext>
            </a:extLst>
          </p:cNvPr>
          <p:cNvSpPr/>
          <p:nvPr/>
        </p:nvSpPr>
        <p:spPr>
          <a:xfrm>
            <a:off x="242790" y="326099"/>
            <a:ext cx="8145634" cy="1015663"/>
          </a:xfrm>
          <a:prstGeom prst="rect">
            <a:avLst/>
          </a:prstGeom>
          <a:noFill/>
        </p:spPr>
        <p:txBody>
          <a:bodyPr wrap="square" lIns="91440" tIns="45720" rIns="91440" bIns="45720">
            <a:spAutoFit/>
          </a:bodyPr>
          <a:lstStyle/>
          <a:p>
            <a:r>
              <a:rPr lang="ja-JP" altLang="en-US" sz="3200" b="1" u="sng" dirty="0">
                <a:ln w="10541" cmpd="sng">
                  <a:noFill/>
                  <a:prstDash val="solid"/>
                </a:ln>
              </a:rPr>
              <a:t>事業目標に対する達成状況・実施後の効果</a:t>
            </a:r>
            <a:endParaRPr lang="en-US" altLang="ja-JP" sz="3200" b="1" u="sng" dirty="0">
              <a:ln w="10541" cmpd="sng">
                <a:noFill/>
                <a:prstDash val="solid"/>
              </a:ln>
            </a:endParaRPr>
          </a:p>
          <a:p>
            <a:r>
              <a:rPr lang="ja-JP" altLang="en-US" sz="2800" b="1" cap="none" spc="0" dirty="0">
                <a:ln w="10541" cmpd="sng">
                  <a:noFill/>
                  <a:prstDash val="solid"/>
                </a:ln>
                <a:latin typeface="+mn-ea"/>
              </a:rPr>
              <a:t>（定量的指標）当初目標・実績・評価</a:t>
            </a:r>
          </a:p>
        </p:txBody>
      </p:sp>
      <p:sp>
        <p:nvSpPr>
          <p:cNvPr id="9" name="テキスト ボックス 8">
            <a:extLst>
              <a:ext uri="{FF2B5EF4-FFF2-40B4-BE49-F238E27FC236}">
                <a16:creationId xmlns:a16="http://schemas.microsoft.com/office/drawing/2014/main" id="{A948BA57-3E72-CE0B-1EAB-E7761D604F80}"/>
              </a:ext>
            </a:extLst>
          </p:cNvPr>
          <p:cNvSpPr txBox="1"/>
          <p:nvPr/>
        </p:nvSpPr>
        <p:spPr>
          <a:xfrm>
            <a:off x="323528" y="4881378"/>
            <a:ext cx="8496944" cy="1323439"/>
          </a:xfrm>
          <a:prstGeom prst="rect">
            <a:avLst/>
          </a:prstGeom>
          <a:noFill/>
          <a:ln w="28575">
            <a:solidFill>
              <a:srgbClr val="00B050"/>
            </a:solidFill>
          </a:ln>
        </p:spPr>
        <p:txBody>
          <a:bodyPr wrap="square" rtlCol="0">
            <a:spAutoFit/>
          </a:bodyPr>
          <a:lstStyle/>
          <a:p>
            <a:r>
              <a:rPr kumimoji="1" lang="ja-JP" altLang="en-US" sz="2000" u="sng" dirty="0"/>
              <a:t>（評価）</a:t>
            </a:r>
            <a:br>
              <a:rPr kumimoji="1" lang="en-US" altLang="ja-JP" sz="2000" u="sng" dirty="0"/>
            </a:br>
            <a:r>
              <a:rPr kumimoji="1" lang="ja-JP" altLang="en-US" sz="2000" dirty="0"/>
              <a:t>◎店舗様の情報や魅力を，多様な来街者へ発信</a:t>
            </a:r>
          </a:p>
          <a:p>
            <a:r>
              <a:rPr lang="ja-JP" altLang="en-US" sz="2000" dirty="0"/>
              <a:t>◎</a:t>
            </a:r>
            <a:r>
              <a:rPr kumimoji="1" lang="ja-JP" altLang="en-US" sz="2000" dirty="0">
                <a:solidFill>
                  <a:srgbClr val="FF0000"/>
                </a:solidFill>
              </a:rPr>
              <a:t>商圏と潜在的来街者を繋ぐ</a:t>
            </a:r>
            <a:r>
              <a:rPr kumimoji="1" lang="ja-JP" altLang="en-US" sz="2000" dirty="0"/>
              <a:t>ための地域マップ制作</a:t>
            </a:r>
            <a:r>
              <a:rPr lang="ja-JP" altLang="en-US" sz="2000" dirty="0"/>
              <a:t>＋</a:t>
            </a:r>
            <a:r>
              <a:rPr lang="ja-JP" altLang="en-US" sz="2000" dirty="0">
                <a:solidFill>
                  <a:srgbClr val="FF0000"/>
                </a:solidFill>
              </a:rPr>
              <a:t>デジタル化</a:t>
            </a:r>
            <a:br>
              <a:rPr kumimoji="1" lang="en-US" altLang="ja-JP" sz="2000" dirty="0"/>
            </a:br>
            <a:r>
              <a:rPr lang="ja-JP" altLang="en-US" sz="2000" dirty="0"/>
              <a:t>◎地域通貨を利用した，</a:t>
            </a:r>
            <a:r>
              <a:rPr lang="ja-JP" altLang="en-US" sz="2000" dirty="0">
                <a:solidFill>
                  <a:srgbClr val="FF0000"/>
                </a:solidFill>
              </a:rPr>
              <a:t>「初来店」と「初の店舗利用」</a:t>
            </a:r>
            <a:r>
              <a:rPr lang="ja-JP" altLang="en-US" sz="2000" dirty="0"/>
              <a:t>の促進</a:t>
            </a:r>
            <a:endParaRPr lang="en-US" altLang="ja-JP" sz="2000" dirty="0">
              <a:solidFill>
                <a:srgbClr val="FF0000"/>
              </a:solidFill>
            </a:endParaRPr>
          </a:p>
        </p:txBody>
      </p:sp>
    </p:spTree>
    <p:extLst>
      <p:ext uri="{BB962C8B-B14F-4D97-AF65-F5344CB8AC3E}">
        <p14:creationId xmlns:p14="http://schemas.microsoft.com/office/powerpoint/2010/main" val="369765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D8A2D2E-DABD-41CB-9301-6E2937D12648}"/>
              </a:ext>
            </a:extLst>
          </p:cNvPr>
          <p:cNvSpPr txBox="1"/>
          <p:nvPr/>
        </p:nvSpPr>
        <p:spPr>
          <a:xfrm>
            <a:off x="323528" y="3447660"/>
            <a:ext cx="8496944" cy="1323439"/>
          </a:xfrm>
          <a:prstGeom prst="rect">
            <a:avLst/>
          </a:prstGeom>
          <a:noFill/>
          <a:ln w="38100">
            <a:solidFill>
              <a:srgbClr val="FF0000"/>
            </a:solidFill>
          </a:ln>
        </p:spPr>
        <p:txBody>
          <a:bodyPr wrap="square" rtlCol="0">
            <a:spAutoFit/>
          </a:bodyPr>
          <a:lstStyle/>
          <a:p>
            <a:r>
              <a:rPr kumimoji="1" lang="ja-JP" altLang="en-US" sz="2000" u="sng" dirty="0"/>
              <a:t>（</a:t>
            </a:r>
            <a:r>
              <a:rPr lang="ja-JP" altLang="en-US" sz="2000" u="sng" dirty="0"/>
              <a:t>実績）</a:t>
            </a:r>
            <a:endParaRPr lang="en-US" altLang="ja-JP" sz="2000" u="sng" dirty="0"/>
          </a:p>
          <a:p>
            <a:r>
              <a:rPr lang="ja-JP" altLang="en-US" sz="2000" dirty="0"/>
              <a:t>◎三者協議結果を反映した多言語化の推進</a:t>
            </a:r>
            <a:endParaRPr lang="en-US" altLang="ja-JP" sz="2000" dirty="0"/>
          </a:p>
          <a:p>
            <a:r>
              <a:rPr kumimoji="1" lang="en-US" altLang="ja-JP" sz="2000" dirty="0"/>
              <a:t>	</a:t>
            </a:r>
            <a:r>
              <a:rPr kumimoji="1" lang="ja-JP" altLang="en-US" sz="2000" dirty="0"/>
              <a:t>→ </a:t>
            </a:r>
            <a:r>
              <a:rPr kumimoji="1" lang="ja-JP" altLang="en-US" sz="2000" dirty="0">
                <a:solidFill>
                  <a:srgbClr val="FF0000"/>
                </a:solidFill>
              </a:rPr>
              <a:t>日本語・中国語</a:t>
            </a:r>
            <a:r>
              <a:rPr kumimoji="1" lang="ja-JP" altLang="en-US" sz="2000" dirty="0"/>
              <a:t>に加え，</a:t>
            </a:r>
            <a:r>
              <a:rPr kumimoji="1" lang="ja-JP" altLang="en-US" sz="2000" dirty="0">
                <a:solidFill>
                  <a:srgbClr val="FF0000"/>
                </a:solidFill>
              </a:rPr>
              <a:t>英語</a:t>
            </a:r>
            <a:r>
              <a:rPr kumimoji="1" lang="ja-JP" altLang="en-US" sz="2000" dirty="0"/>
              <a:t>での多言語化も実現</a:t>
            </a:r>
            <a:endParaRPr lang="en-US" altLang="ja-JP" sz="2000" dirty="0">
              <a:solidFill>
                <a:srgbClr val="FF0000"/>
              </a:solidFill>
            </a:endParaRPr>
          </a:p>
          <a:p>
            <a:r>
              <a:rPr lang="ja-JP" altLang="en-US" sz="2000" dirty="0"/>
              <a:t>◎イベントを通じて得られたデータから，来街者の消費行動特徴を把握</a:t>
            </a:r>
          </a:p>
        </p:txBody>
      </p:sp>
      <p:sp>
        <p:nvSpPr>
          <p:cNvPr id="3" name="テキスト ボックス 2">
            <a:extLst>
              <a:ext uri="{FF2B5EF4-FFF2-40B4-BE49-F238E27FC236}">
                <a16:creationId xmlns:a16="http://schemas.microsoft.com/office/drawing/2014/main" id="{BD6DDC64-BB51-421B-9027-018636D3DAF3}"/>
              </a:ext>
            </a:extLst>
          </p:cNvPr>
          <p:cNvSpPr txBox="1"/>
          <p:nvPr/>
        </p:nvSpPr>
        <p:spPr>
          <a:xfrm>
            <a:off x="323528" y="1549057"/>
            <a:ext cx="8496944" cy="1631216"/>
          </a:xfrm>
          <a:prstGeom prst="rect">
            <a:avLst/>
          </a:prstGeom>
          <a:noFill/>
          <a:ln w="28575">
            <a:solidFill>
              <a:srgbClr val="0070C0"/>
            </a:solidFill>
          </a:ln>
        </p:spPr>
        <p:txBody>
          <a:bodyPr wrap="square" rtlCol="0">
            <a:spAutoFit/>
          </a:bodyPr>
          <a:lstStyle/>
          <a:p>
            <a:r>
              <a:rPr kumimoji="1" lang="ja-JP" altLang="en-US" sz="2000" u="sng" dirty="0"/>
              <a:t>（目標）</a:t>
            </a:r>
            <a:br>
              <a:rPr kumimoji="1" lang="en-US" altLang="ja-JP" sz="2000" u="sng" dirty="0"/>
            </a:br>
            <a:r>
              <a:rPr kumimoji="1" lang="ja-JP" altLang="en-US" sz="2000" dirty="0"/>
              <a:t>地域マップの更新と多言語化</a:t>
            </a:r>
            <a:br>
              <a:rPr kumimoji="1" lang="en-US" altLang="ja-JP" sz="2000" dirty="0"/>
            </a:br>
            <a:r>
              <a:rPr kumimoji="1" lang="en-US" altLang="ja-JP" sz="2000" dirty="0"/>
              <a:t>	</a:t>
            </a:r>
            <a:r>
              <a:rPr kumimoji="1" lang="ja-JP" altLang="en-US" sz="2000" dirty="0"/>
              <a:t>→ 多様な属性の来街者への情報発信</a:t>
            </a:r>
            <a:endParaRPr kumimoji="1" lang="en-US" altLang="ja-JP" sz="2000" dirty="0"/>
          </a:p>
          <a:p>
            <a:r>
              <a:rPr kumimoji="1" lang="ja-JP" altLang="en-US" sz="2000" dirty="0"/>
              <a:t>地域回遊イベントの開催</a:t>
            </a:r>
            <a:endParaRPr kumimoji="1" lang="en-US" altLang="ja-JP" sz="2000" dirty="0">
              <a:solidFill>
                <a:srgbClr val="FF0000"/>
              </a:solidFill>
            </a:endParaRPr>
          </a:p>
          <a:p>
            <a:r>
              <a:rPr kumimoji="1" lang="en-US" altLang="ja-JP" sz="2000" dirty="0"/>
              <a:t>	</a:t>
            </a:r>
            <a:r>
              <a:rPr kumimoji="1" lang="ja-JP" altLang="en-US" sz="2000" dirty="0"/>
              <a:t>→ 新しいつながりを醸成するためのきっかけを提供</a:t>
            </a:r>
            <a:endParaRPr kumimoji="1" lang="en-US" altLang="ja-JP" sz="2000" dirty="0"/>
          </a:p>
        </p:txBody>
      </p:sp>
      <p:sp>
        <p:nvSpPr>
          <p:cNvPr id="6" name="正方形/長方形 5">
            <a:extLst>
              <a:ext uri="{FF2B5EF4-FFF2-40B4-BE49-F238E27FC236}">
                <a16:creationId xmlns:a16="http://schemas.microsoft.com/office/drawing/2014/main" id="{20FA0EBE-10FA-F852-E5F2-B33419A6C46D}"/>
              </a:ext>
            </a:extLst>
          </p:cNvPr>
          <p:cNvSpPr/>
          <p:nvPr/>
        </p:nvSpPr>
        <p:spPr>
          <a:xfrm>
            <a:off x="242790" y="326099"/>
            <a:ext cx="8145634" cy="1015663"/>
          </a:xfrm>
          <a:prstGeom prst="rect">
            <a:avLst/>
          </a:prstGeom>
          <a:noFill/>
        </p:spPr>
        <p:txBody>
          <a:bodyPr wrap="square" lIns="91440" tIns="45720" rIns="91440" bIns="45720">
            <a:spAutoFit/>
          </a:bodyPr>
          <a:lstStyle/>
          <a:p>
            <a:r>
              <a:rPr lang="ja-JP" altLang="en-US" sz="3200" b="1" u="sng" dirty="0">
                <a:ln w="10541" cmpd="sng">
                  <a:noFill/>
                  <a:prstDash val="solid"/>
                </a:ln>
              </a:rPr>
              <a:t>事業目標に対する達成状況・実施後の効果</a:t>
            </a:r>
            <a:endParaRPr lang="en-US" altLang="ja-JP" sz="3200" b="1" u="sng" dirty="0">
              <a:ln w="10541" cmpd="sng">
                <a:noFill/>
                <a:prstDash val="solid"/>
              </a:ln>
            </a:endParaRPr>
          </a:p>
          <a:p>
            <a:r>
              <a:rPr lang="ja-JP" altLang="en-US" sz="2800" b="1" cap="none" spc="0" dirty="0">
                <a:ln w="10541" cmpd="sng">
                  <a:noFill/>
                  <a:prstDash val="solid"/>
                </a:ln>
                <a:latin typeface="+mn-ea"/>
              </a:rPr>
              <a:t>（定性的指標）当初目標・実績・評価</a:t>
            </a:r>
          </a:p>
        </p:txBody>
      </p:sp>
      <p:sp>
        <p:nvSpPr>
          <p:cNvPr id="9" name="テキスト ボックス 8">
            <a:extLst>
              <a:ext uri="{FF2B5EF4-FFF2-40B4-BE49-F238E27FC236}">
                <a16:creationId xmlns:a16="http://schemas.microsoft.com/office/drawing/2014/main" id="{A948BA57-3E72-CE0B-1EAB-E7761D604F80}"/>
              </a:ext>
            </a:extLst>
          </p:cNvPr>
          <p:cNvSpPr txBox="1"/>
          <p:nvPr/>
        </p:nvSpPr>
        <p:spPr>
          <a:xfrm>
            <a:off x="323528" y="5038486"/>
            <a:ext cx="8496944" cy="1015663"/>
          </a:xfrm>
          <a:prstGeom prst="rect">
            <a:avLst/>
          </a:prstGeom>
          <a:noFill/>
          <a:ln w="28575">
            <a:solidFill>
              <a:srgbClr val="00B050"/>
            </a:solidFill>
          </a:ln>
        </p:spPr>
        <p:txBody>
          <a:bodyPr wrap="square" rtlCol="0">
            <a:spAutoFit/>
          </a:bodyPr>
          <a:lstStyle/>
          <a:p>
            <a:r>
              <a:rPr kumimoji="1" lang="ja-JP" altLang="en-US" sz="2000" u="sng" dirty="0"/>
              <a:t>（評価）</a:t>
            </a:r>
            <a:br>
              <a:rPr kumimoji="1" lang="en-US" altLang="ja-JP" sz="2000" u="sng" dirty="0"/>
            </a:br>
            <a:r>
              <a:rPr kumimoji="1" lang="ja-JP" altLang="en-US" sz="2000" dirty="0"/>
              <a:t>◎商店街のニーズに合わせた商店街</a:t>
            </a:r>
            <a:r>
              <a:rPr kumimoji="1" lang="en-US" altLang="ja-JP" sz="2000" dirty="0"/>
              <a:t>PR</a:t>
            </a:r>
            <a:r>
              <a:rPr kumimoji="1" lang="ja-JP" altLang="en-US" sz="2000" dirty="0"/>
              <a:t>を実現</a:t>
            </a:r>
          </a:p>
          <a:p>
            <a:r>
              <a:rPr lang="ja-JP" altLang="en-US" sz="2000" dirty="0"/>
              <a:t>◎地域回遊アプリケーションによる</a:t>
            </a:r>
            <a:r>
              <a:rPr lang="ja-JP" altLang="en-US" sz="2000" dirty="0">
                <a:solidFill>
                  <a:srgbClr val="FF0000"/>
                </a:solidFill>
              </a:rPr>
              <a:t>商店街散策促進手法の構築</a:t>
            </a:r>
            <a:endParaRPr lang="en-US" altLang="ja-JP" sz="2000" dirty="0">
              <a:solidFill>
                <a:srgbClr val="FF0000"/>
              </a:solidFill>
            </a:endParaRPr>
          </a:p>
        </p:txBody>
      </p:sp>
    </p:spTree>
    <p:extLst>
      <p:ext uri="{BB962C8B-B14F-4D97-AF65-F5344CB8AC3E}">
        <p14:creationId xmlns:p14="http://schemas.microsoft.com/office/powerpoint/2010/main" val="3136251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F82DF811-B5DE-45D4-9698-CD3352C3B9CE}"/>
              </a:ext>
            </a:extLst>
          </p:cNvPr>
          <p:cNvSpPr txBox="1"/>
          <p:nvPr/>
        </p:nvSpPr>
        <p:spPr>
          <a:xfrm>
            <a:off x="395536" y="1052736"/>
            <a:ext cx="8352928" cy="5755422"/>
          </a:xfrm>
          <a:prstGeom prst="rect">
            <a:avLst/>
          </a:prstGeom>
          <a:noFill/>
          <a:ln>
            <a:solidFill>
              <a:schemeClr val="tx1"/>
            </a:solidFill>
          </a:ln>
        </p:spPr>
        <p:txBody>
          <a:bodyPr wrap="square">
            <a:spAutoFit/>
          </a:bodyPr>
          <a:lstStyle/>
          <a:p>
            <a:pPr marL="0" indent="0">
              <a:buNone/>
            </a:pPr>
            <a:r>
              <a:rPr lang="ja-JP" altLang="en-US" sz="2400" b="1" dirty="0">
                <a:latin typeface="Meiryo UI" panose="020B0604030504040204" pitchFamily="50" charset="-128"/>
                <a:ea typeface="Meiryo UI" panose="020B0604030504040204" pitchFamily="50" charset="-128"/>
              </a:rPr>
              <a:t>商店街内外での情報宣伝活動</a:t>
            </a:r>
            <a:br>
              <a:rPr lang="en-US" altLang="ja-JP" sz="2400" dirty="0">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→学生目線で，「</a:t>
            </a:r>
            <a:r>
              <a:rPr lang="ja-JP" altLang="en-US" sz="2400" dirty="0">
                <a:solidFill>
                  <a:srgbClr val="FF0000"/>
                </a:solidFill>
                <a:latin typeface="Meiryo UI" panose="020B0604030504040204" pitchFamily="50" charset="-128"/>
                <a:ea typeface="Meiryo UI" panose="020B0604030504040204" pitchFamily="50" charset="-128"/>
              </a:rPr>
              <a:t>新しい店舗の魅力</a:t>
            </a:r>
            <a:r>
              <a:rPr lang="ja-JP" altLang="en-US" sz="2400" dirty="0">
                <a:latin typeface="Meiryo UI" panose="020B0604030504040204" pitchFamily="50" charset="-128"/>
                <a:ea typeface="Meiryo UI" panose="020B0604030504040204" pitchFamily="50" charset="-128"/>
              </a:rPr>
              <a:t>」を調査・新発見</a:t>
            </a: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地域マップの制作</a:t>
            </a:r>
            <a:r>
              <a:rPr lang="ja-JP" altLang="en-US" sz="2400" dirty="0">
                <a:latin typeface="Meiryo UI" panose="020B0604030504040204" pitchFamily="50" charset="-128"/>
                <a:ea typeface="Meiryo UI" panose="020B0604030504040204" pitchFamily="50" charset="-128"/>
              </a:rPr>
              <a:t>を通じた，来街者と商店街のつながり醸成</a:t>
            </a: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多言語化</a:t>
            </a:r>
            <a:r>
              <a:rPr lang="ja-JP" altLang="en-US" sz="2400" dirty="0">
                <a:latin typeface="Meiryo UI" panose="020B0604030504040204" pitchFamily="50" charset="-128"/>
                <a:ea typeface="Meiryo UI" panose="020B0604030504040204" pitchFamily="50" charset="-128"/>
              </a:rPr>
              <a:t>による潜在的来街者への情報発信</a:t>
            </a: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a:p>
            <a:pPr marL="0" indent="0"/>
            <a:r>
              <a:rPr lang="ja-JP" altLang="en-US" sz="2400" b="1" dirty="0">
                <a:latin typeface="Meiryo UI" panose="020B0604030504040204" pitchFamily="50" charset="-128"/>
                <a:ea typeface="Meiryo UI" panose="020B0604030504040204" pitchFamily="50" charset="-128"/>
              </a:rPr>
              <a:t>地域イベント開催による初来店・消費促進</a:t>
            </a:r>
            <a:br>
              <a:rPr lang="en-US" altLang="ja-JP" sz="2400" dirty="0">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地域通貨を活用したイベント</a:t>
            </a:r>
            <a:r>
              <a:rPr lang="ja-JP" altLang="en-US" sz="2400" dirty="0">
                <a:latin typeface="Meiryo UI" panose="020B0604030504040204" pitchFamily="50" charset="-128"/>
                <a:ea typeface="Meiryo UI" panose="020B0604030504040204" pitchFamily="50" charset="-128"/>
              </a:rPr>
              <a:t>の開催</a:t>
            </a:r>
            <a:endParaRPr lang="en-US" altLang="ja-JP" sz="2400" dirty="0">
              <a:latin typeface="Meiryo UI" panose="020B0604030504040204" pitchFamily="50" charset="-128"/>
              <a:ea typeface="Meiryo UI" panose="020B0604030504040204" pitchFamily="50" charset="-128"/>
            </a:endParaRPr>
          </a:p>
          <a:p>
            <a:pPr marL="0" indent="0"/>
            <a:r>
              <a:rPr lang="ja-JP" altLang="en-US" sz="2400" dirty="0">
                <a:latin typeface="Meiryo UI" panose="020B0604030504040204" pitchFamily="50" charset="-128"/>
                <a:ea typeface="Meiryo UI" panose="020B0604030504040204" pitchFamily="50" charset="-128"/>
              </a:rPr>
              <a:t>→地域散策アプリケーションによって，</a:t>
            </a:r>
            <a:r>
              <a:rPr lang="ja-JP" altLang="en-US" sz="2400" dirty="0">
                <a:solidFill>
                  <a:srgbClr val="FF0000"/>
                </a:solidFill>
                <a:latin typeface="Meiryo UI" panose="020B0604030504040204" pitchFamily="50" charset="-128"/>
                <a:ea typeface="Meiryo UI" panose="020B0604030504040204" pitchFamily="50" charset="-128"/>
              </a:rPr>
              <a:t>未訪問の店舗への興味促進</a:t>
            </a:r>
            <a:endParaRPr lang="en-US" altLang="ja-JP" sz="2400" dirty="0">
              <a:solidFill>
                <a:srgbClr val="FF0000"/>
              </a:solidFill>
              <a:latin typeface="Meiryo UI" panose="020B0604030504040204" pitchFamily="50" charset="-128"/>
              <a:ea typeface="Meiryo UI" panose="020B0604030504040204" pitchFamily="50" charset="-128"/>
            </a:endParaRPr>
          </a:p>
          <a:p>
            <a:pPr marL="0" indent="0"/>
            <a:endParaRPr lang="en-US" altLang="ja-JP" sz="2400" dirty="0">
              <a:solidFill>
                <a:srgbClr val="FF0000"/>
              </a:solidFill>
              <a:latin typeface="Meiryo UI" panose="020B0604030504040204" pitchFamily="50" charset="-128"/>
              <a:ea typeface="Meiryo UI" panose="020B0604030504040204" pitchFamily="50" charset="-128"/>
            </a:endParaRPr>
          </a:p>
          <a:p>
            <a:pPr marL="0" indent="0">
              <a:buNone/>
            </a:pPr>
            <a:r>
              <a:rPr lang="ja-JP" altLang="en-US" sz="2400" b="1" dirty="0">
                <a:latin typeface="Meiryo UI" panose="020B0604030504040204" pitchFamily="50" charset="-128"/>
                <a:ea typeface="Meiryo UI" panose="020B0604030504040204" pitchFamily="50" charset="-128"/>
              </a:rPr>
              <a:t>新規店舗を巻き込んだ店舗情報の収集</a:t>
            </a:r>
            <a:br>
              <a:rPr lang="en-US" altLang="ja-JP" sz="2400" b="1" dirty="0">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a:t>
            </a:r>
            <a:r>
              <a:rPr lang="en-US" altLang="ja-JP" sz="2400" dirty="0">
                <a:solidFill>
                  <a:srgbClr val="FF0000"/>
                </a:solidFill>
                <a:latin typeface="Meiryo UI" panose="020B0604030504040204" pitchFamily="50" charset="-128"/>
                <a:ea typeface="Meiryo UI" panose="020B0604030504040204" pitchFamily="50" charset="-128"/>
              </a:rPr>
              <a:t>7</a:t>
            </a:r>
            <a:r>
              <a:rPr lang="ja-JP" altLang="en-US" sz="2400" dirty="0">
                <a:solidFill>
                  <a:srgbClr val="FF0000"/>
                </a:solidFill>
                <a:latin typeface="Meiryo UI" panose="020B0604030504040204" pitchFamily="50" charset="-128"/>
                <a:ea typeface="Meiryo UI" panose="020B0604030504040204" pitchFamily="50" charset="-128"/>
              </a:rPr>
              <a:t>店舗</a:t>
            </a:r>
            <a:r>
              <a:rPr lang="ja-JP" altLang="en-US" sz="2400" dirty="0">
                <a:latin typeface="Meiryo UI" panose="020B0604030504040204" pitchFamily="50" charset="-128"/>
                <a:ea typeface="Meiryo UI" panose="020B0604030504040204" pitchFamily="50" charset="-128"/>
              </a:rPr>
              <a:t>が新たに商店街事業へ参画</a:t>
            </a: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→商店会への入会を促すひとつのきっかけに</a:t>
            </a:r>
            <a:endParaRPr lang="en-US" altLang="ja-JP" sz="2400" dirty="0">
              <a:latin typeface="Meiryo UI" panose="020B0604030504040204" pitchFamily="50" charset="-128"/>
              <a:ea typeface="Meiryo UI" panose="020B0604030504040204" pitchFamily="50" charset="-128"/>
            </a:endParaRPr>
          </a:p>
          <a:p>
            <a:endParaRPr lang="en-US" altLang="ja-JP" sz="2400"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r>
              <a:rPr lang="ja-JP" altLang="en-US" sz="2400" b="1" dirty="0">
                <a:latin typeface="Meiryo UI" panose="020B0604030504040204" pitchFamily="50" charset="-128"/>
                <a:ea typeface="Meiryo UI" panose="020B0604030504040204" pitchFamily="50" charset="-128"/>
              </a:rPr>
              <a:t>事業成果を学術論文として社会発信</a:t>
            </a:r>
            <a:br>
              <a:rPr lang="en-US" altLang="ja-JP" sz="2400" b="1" dirty="0">
                <a:latin typeface="Meiryo UI" panose="020B0604030504040204" pitchFamily="50" charset="-128"/>
                <a:ea typeface="Meiryo UI" panose="020B0604030504040204" pitchFamily="50" charset="-128"/>
              </a:rPr>
            </a:br>
            <a:r>
              <a:rPr lang="ja-JP" altLang="en-US"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横田 瑛祐，邵 騰飛，家入 祐也，檀 寛成．商店街での消費者行動予測に対するオンライン調査の有効性の検証．第</a:t>
            </a:r>
            <a:r>
              <a:rPr lang="en-US" altLang="ja-JP"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37</a:t>
            </a:r>
            <a:r>
              <a:rPr lang="ja-JP" altLang="en-US"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回社会システム部会研究会，</a:t>
            </a:r>
            <a:r>
              <a:rPr lang="en-US" altLang="ja-JP"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March 13-15</a:t>
            </a:r>
            <a:r>
              <a:rPr lang="ja-JP" altLang="en-US"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lang="en-US" altLang="ja-JP"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2025</a:t>
            </a:r>
            <a:r>
              <a:rPr lang="ja-JP" altLang="en-US"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endParaRPr lang="en-US" altLang="ja-JP" sz="16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46400E7-A79F-845D-7520-A682FB8C8EA2}"/>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cap="none" spc="0" dirty="0">
                <a:ln w="10541" cmpd="sng">
                  <a:noFill/>
                  <a:prstDash val="solid"/>
                </a:ln>
              </a:rPr>
              <a:t>事業の総括</a:t>
            </a:r>
          </a:p>
        </p:txBody>
      </p:sp>
    </p:spTree>
    <p:extLst>
      <p:ext uri="{BB962C8B-B14F-4D97-AF65-F5344CB8AC3E}">
        <p14:creationId xmlns:p14="http://schemas.microsoft.com/office/powerpoint/2010/main" val="341068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E46400E7-A79F-845D-7520-A682FB8C8EA2}"/>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cap="none" spc="0" dirty="0">
                <a:ln w="10541" cmpd="sng">
                  <a:noFill/>
                  <a:prstDash val="solid"/>
                </a:ln>
              </a:rPr>
              <a:t>次年度の計画</a:t>
            </a:r>
          </a:p>
        </p:txBody>
      </p:sp>
      <p:sp>
        <p:nvSpPr>
          <p:cNvPr id="3" name="タイトル 1">
            <a:extLst>
              <a:ext uri="{FF2B5EF4-FFF2-40B4-BE49-F238E27FC236}">
                <a16:creationId xmlns:a16="http://schemas.microsoft.com/office/drawing/2014/main" id="{D90AF325-697B-77CA-BAAB-29052C25DBB1}"/>
              </a:ext>
            </a:extLst>
          </p:cNvPr>
          <p:cNvSpPr txBox="1">
            <a:spLocks/>
          </p:cNvSpPr>
          <p:nvPr/>
        </p:nvSpPr>
        <p:spPr>
          <a:xfrm>
            <a:off x="467544" y="2784526"/>
            <a:ext cx="6851104" cy="1317550"/>
          </a:xfrm>
          <a:prstGeom prst="rect">
            <a:avLst/>
          </a:prstGeom>
          <a:ln w="38100">
            <a:solidFill>
              <a:srgbClr val="FF0000"/>
            </a:solidFill>
          </a:ln>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dirty="0"/>
              <a:t>商店街の魅力を効果的に発信するための</a:t>
            </a:r>
            <a:endParaRPr lang="en-US" altLang="ja-JP" sz="2000" dirty="0"/>
          </a:p>
          <a:p>
            <a:r>
              <a:rPr lang="ja-JP" altLang="en-US" sz="2000" dirty="0">
                <a:solidFill>
                  <a:srgbClr val="FF0000"/>
                </a:solidFill>
              </a:rPr>
              <a:t>動画コンテンツの企画・作成</a:t>
            </a:r>
            <a:endParaRPr lang="en-US" altLang="ja-JP" sz="2000" dirty="0">
              <a:solidFill>
                <a:srgbClr val="FF0000"/>
              </a:solidFill>
            </a:endParaRPr>
          </a:p>
        </p:txBody>
      </p:sp>
      <p:sp>
        <p:nvSpPr>
          <p:cNvPr id="4" name="タイトル 1">
            <a:extLst>
              <a:ext uri="{FF2B5EF4-FFF2-40B4-BE49-F238E27FC236}">
                <a16:creationId xmlns:a16="http://schemas.microsoft.com/office/drawing/2014/main" id="{4D758A12-D2DB-3E33-D7FA-96A1DF352EB9}"/>
              </a:ext>
            </a:extLst>
          </p:cNvPr>
          <p:cNvSpPr txBox="1">
            <a:spLocks/>
          </p:cNvSpPr>
          <p:nvPr/>
        </p:nvSpPr>
        <p:spPr>
          <a:xfrm>
            <a:off x="467544" y="1628800"/>
            <a:ext cx="6851104" cy="997979"/>
          </a:xfrm>
          <a:prstGeom prst="rect">
            <a:avLst/>
          </a:prstGeom>
          <a:ln w="38100">
            <a:solidFill>
              <a:srgbClr val="FF0000"/>
            </a:solidFill>
          </a:ln>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dirty="0"/>
              <a:t>地域マップ掲載情報の更新＋</a:t>
            </a:r>
            <a:r>
              <a:rPr lang="ja-JP" altLang="en-US" sz="2000" dirty="0">
                <a:solidFill>
                  <a:srgbClr val="FF0000"/>
                </a:solidFill>
              </a:rPr>
              <a:t>新規店舗開拓</a:t>
            </a:r>
            <a:br>
              <a:rPr lang="en-US" altLang="ja-JP" sz="2000" dirty="0">
                <a:effectLst>
                  <a:outerShdw blurRad="38100" dist="38100" dir="2700000" algn="tl">
                    <a:srgbClr val="000000">
                      <a:alpha val="43137"/>
                    </a:srgbClr>
                  </a:outerShdw>
                </a:effectLst>
              </a:rPr>
            </a:br>
            <a:r>
              <a:rPr lang="ja-JP" altLang="en-US" sz="2000" dirty="0"/>
              <a:t>地域マップの</a:t>
            </a:r>
            <a:r>
              <a:rPr lang="ja-JP" altLang="en-US" sz="2000" dirty="0">
                <a:solidFill>
                  <a:srgbClr val="FF0000"/>
                </a:solidFill>
              </a:rPr>
              <a:t>多言語化</a:t>
            </a:r>
            <a:r>
              <a:rPr lang="ja-JP" altLang="en-US" sz="2000" dirty="0"/>
              <a:t>による新しいつながりの活性化</a:t>
            </a:r>
          </a:p>
        </p:txBody>
      </p:sp>
      <p:sp>
        <p:nvSpPr>
          <p:cNvPr id="13" name="テキスト ボックス 12">
            <a:extLst>
              <a:ext uri="{FF2B5EF4-FFF2-40B4-BE49-F238E27FC236}">
                <a16:creationId xmlns:a16="http://schemas.microsoft.com/office/drawing/2014/main" id="{90ABE0F3-76A5-A33B-4636-1B012714623D}"/>
              </a:ext>
            </a:extLst>
          </p:cNvPr>
          <p:cNvSpPr txBox="1"/>
          <p:nvPr/>
        </p:nvSpPr>
        <p:spPr>
          <a:xfrm>
            <a:off x="7355206" y="1927734"/>
            <a:ext cx="1331451" cy="400110"/>
          </a:xfrm>
          <a:prstGeom prst="rect">
            <a:avLst/>
          </a:prstGeom>
          <a:noFill/>
        </p:spPr>
        <p:txBody>
          <a:bodyPr wrap="square" rtlCol="0">
            <a:spAutoFit/>
          </a:bodyPr>
          <a:lstStyle/>
          <a:p>
            <a:pPr algn="r"/>
            <a:r>
              <a:rPr lang="en-US" altLang="ja-JP" sz="2000" dirty="0"/>
              <a:t>800</a:t>
            </a:r>
            <a:r>
              <a:rPr kumimoji="1" lang="ja-JP" altLang="en-US" sz="2000" dirty="0"/>
              <a:t>千円</a:t>
            </a:r>
          </a:p>
        </p:txBody>
      </p:sp>
      <p:sp>
        <p:nvSpPr>
          <p:cNvPr id="14" name="テキスト ボックス 13">
            <a:extLst>
              <a:ext uri="{FF2B5EF4-FFF2-40B4-BE49-F238E27FC236}">
                <a16:creationId xmlns:a16="http://schemas.microsoft.com/office/drawing/2014/main" id="{7BDBB5B0-748F-15F1-596F-AD71BF55347C}"/>
              </a:ext>
            </a:extLst>
          </p:cNvPr>
          <p:cNvSpPr txBox="1"/>
          <p:nvPr/>
        </p:nvSpPr>
        <p:spPr>
          <a:xfrm>
            <a:off x="6551941" y="6034802"/>
            <a:ext cx="2134716" cy="400110"/>
          </a:xfrm>
          <a:prstGeom prst="rect">
            <a:avLst/>
          </a:prstGeom>
          <a:noFill/>
        </p:spPr>
        <p:txBody>
          <a:bodyPr wrap="square" rtlCol="0">
            <a:spAutoFit/>
          </a:bodyPr>
          <a:lstStyle/>
          <a:p>
            <a:pPr algn="r"/>
            <a:r>
              <a:rPr kumimoji="1" lang="ja-JP" altLang="en-US" sz="2000" dirty="0"/>
              <a:t>総額：</a:t>
            </a:r>
            <a:r>
              <a:rPr kumimoji="1" lang="en-US" altLang="ja-JP" sz="2000" dirty="0"/>
              <a:t>2,000</a:t>
            </a:r>
            <a:r>
              <a:rPr kumimoji="1" lang="ja-JP" altLang="en-US" sz="2000" dirty="0"/>
              <a:t>千円</a:t>
            </a:r>
          </a:p>
        </p:txBody>
      </p:sp>
      <p:sp>
        <p:nvSpPr>
          <p:cNvPr id="15" name="テキスト ボックス 14">
            <a:extLst>
              <a:ext uri="{FF2B5EF4-FFF2-40B4-BE49-F238E27FC236}">
                <a16:creationId xmlns:a16="http://schemas.microsoft.com/office/drawing/2014/main" id="{EC6C0E82-44A3-3FFB-AB8F-A87A87A3413D}"/>
              </a:ext>
            </a:extLst>
          </p:cNvPr>
          <p:cNvSpPr txBox="1"/>
          <p:nvPr/>
        </p:nvSpPr>
        <p:spPr>
          <a:xfrm>
            <a:off x="7355206" y="3243246"/>
            <a:ext cx="1331451" cy="400110"/>
          </a:xfrm>
          <a:prstGeom prst="rect">
            <a:avLst/>
          </a:prstGeom>
          <a:noFill/>
        </p:spPr>
        <p:txBody>
          <a:bodyPr wrap="square" rtlCol="0">
            <a:spAutoFit/>
          </a:bodyPr>
          <a:lstStyle/>
          <a:p>
            <a:pPr algn="r"/>
            <a:r>
              <a:rPr lang="en-US" altLang="ja-JP" sz="2000" dirty="0"/>
              <a:t>1,200</a:t>
            </a:r>
            <a:r>
              <a:rPr kumimoji="1" lang="ja-JP" altLang="en-US" sz="2000" dirty="0"/>
              <a:t>千円</a:t>
            </a:r>
          </a:p>
        </p:txBody>
      </p:sp>
      <p:sp>
        <p:nvSpPr>
          <p:cNvPr id="16" name="タイトル 1">
            <a:extLst>
              <a:ext uri="{FF2B5EF4-FFF2-40B4-BE49-F238E27FC236}">
                <a16:creationId xmlns:a16="http://schemas.microsoft.com/office/drawing/2014/main" id="{100FC622-7EEC-698D-5326-3C486905D1F6}"/>
              </a:ext>
            </a:extLst>
          </p:cNvPr>
          <p:cNvSpPr txBox="1">
            <a:spLocks/>
          </p:cNvSpPr>
          <p:nvPr/>
        </p:nvSpPr>
        <p:spPr>
          <a:xfrm>
            <a:off x="467544" y="4260603"/>
            <a:ext cx="6851104" cy="1317550"/>
          </a:xfrm>
          <a:prstGeom prst="rect">
            <a:avLst/>
          </a:prstGeom>
          <a:ln w="38100">
            <a:solidFill>
              <a:srgbClr val="FF0000"/>
            </a:solidFill>
          </a:ln>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dirty="0"/>
              <a:t>若い世代の集まる場所に関する企画・検討</a:t>
            </a:r>
            <a:endParaRPr lang="en-US" altLang="ja-JP" sz="2000" dirty="0"/>
          </a:p>
        </p:txBody>
      </p:sp>
      <p:sp>
        <p:nvSpPr>
          <p:cNvPr id="17" name="テキスト ボックス 16">
            <a:extLst>
              <a:ext uri="{FF2B5EF4-FFF2-40B4-BE49-F238E27FC236}">
                <a16:creationId xmlns:a16="http://schemas.microsoft.com/office/drawing/2014/main" id="{22B64D36-765B-5CB2-944C-7EC0C1549649}"/>
              </a:ext>
            </a:extLst>
          </p:cNvPr>
          <p:cNvSpPr txBox="1"/>
          <p:nvPr/>
        </p:nvSpPr>
        <p:spPr>
          <a:xfrm>
            <a:off x="7355206" y="4719290"/>
            <a:ext cx="1331451" cy="400110"/>
          </a:xfrm>
          <a:prstGeom prst="rect">
            <a:avLst/>
          </a:prstGeom>
          <a:noFill/>
        </p:spPr>
        <p:txBody>
          <a:bodyPr wrap="square" rtlCol="0">
            <a:spAutoFit/>
          </a:bodyPr>
          <a:lstStyle/>
          <a:p>
            <a:pPr algn="r"/>
            <a:r>
              <a:rPr lang="en-US" altLang="ja-JP" sz="2000" dirty="0"/>
              <a:t>0</a:t>
            </a:r>
            <a:r>
              <a:rPr kumimoji="1" lang="ja-JP" altLang="en-US" sz="2000" dirty="0"/>
              <a:t>千円</a:t>
            </a:r>
          </a:p>
        </p:txBody>
      </p:sp>
    </p:spTree>
    <p:extLst>
      <p:ext uri="{BB962C8B-B14F-4D97-AF65-F5344CB8AC3E}">
        <p14:creationId xmlns:p14="http://schemas.microsoft.com/office/powerpoint/2010/main" val="3163307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p:bldP spid="14" grpId="0"/>
      <p:bldP spid="15" grpId="0"/>
      <p:bldP spid="16"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D1C0C3-FBC2-458C-9B10-4EF0E1972DA1}"/>
              </a:ext>
            </a:extLst>
          </p:cNvPr>
          <p:cNvSpPr>
            <a:spLocks noGrp="1"/>
          </p:cNvSpPr>
          <p:nvPr>
            <p:ph type="title"/>
          </p:nvPr>
        </p:nvSpPr>
        <p:spPr>
          <a:xfrm>
            <a:off x="457200" y="992643"/>
            <a:ext cx="8229600" cy="1143000"/>
          </a:xfrm>
        </p:spPr>
        <p:txBody>
          <a:bodyPr>
            <a:normAutofit fontScale="90000"/>
          </a:bodyPr>
          <a:lstStyle/>
          <a:p>
            <a:r>
              <a:rPr kumimoji="1" lang="ja-JP" altLang="en-US" sz="3600" dirty="0"/>
              <a:t>謝辞</a:t>
            </a:r>
            <a:br>
              <a:rPr kumimoji="1" lang="en-US" altLang="ja-JP" sz="3600" dirty="0"/>
            </a:br>
            <a:r>
              <a:rPr lang="ja-JP" altLang="en-US" sz="3600" dirty="0">
                <a:solidFill>
                  <a:srgbClr val="C00000"/>
                </a:solidFill>
              </a:rPr>
              <a:t>有益な事業へのお力添えを賜り</a:t>
            </a:r>
            <a:br>
              <a:rPr lang="en-US" altLang="ja-JP" sz="3600" dirty="0">
                <a:solidFill>
                  <a:srgbClr val="C00000"/>
                </a:solidFill>
              </a:rPr>
            </a:br>
            <a:r>
              <a:rPr lang="ja-JP" altLang="en-US" sz="3600" dirty="0">
                <a:solidFill>
                  <a:srgbClr val="C00000"/>
                </a:solidFill>
              </a:rPr>
              <a:t>厚く御礼申し上げます．</a:t>
            </a:r>
            <a:br>
              <a:rPr lang="en-US" altLang="ja-JP" sz="3600" dirty="0">
                <a:solidFill>
                  <a:srgbClr val="C00000"/>
                </a:solidFill>
              </a:rPr>
            </a:br>
            <a:endParaRPr kumimoji="1" lang="ja-JP" altLang="en-US" sz="3600" dirty="0">
              <a:solidFill>
                <a:srgbClr val="C00000"/>
              </a:solidFill>
            </a:endParaRPr>
          </a:p>
        </p:txBody>
      </p:sp>
      <p:sp>
        <p:nvSpPr>
          <p:cNvPr id="3" name="コンテンツ プレースホルダー 2">
            <a:extLst>
              <a:ext uri="{FF2B5EF4-FFF2-40B4-BE49-F238E27FC236}">
                <a16:creationId xmlns:a16="http://schemas.microsoft.com/office/drawing/2014/main" id="{5503B3E8-398B-49F0-BE9F-449D7FEA6382}"/>
              </a:ext>
            </a:extLst>
          </p:cNvPr>
          <p:cNvSpPr>
            <a:spLocks noGrp="1"/>
          </p:cNvSpPr>
          <p:nvPr>
            <p:ph idx="1"/>
          </p:nvPr>
        </p:nvSpPr>
        <p:spPr>
          <a:xfrm>
            <a:off x="194928" y="2276872"/>
            <a:ext cx="8754144" cy="4381947"/>
          </a:xfrm>
        </p:spPr>
        <p:txBody>
          <a:bodyPr>
            <a:normAutofit lnSpcReduction="10000"/>
          </a:bodyPr>
          <a:lstStyle/>
          <a:p>
            <a:r>
              <a:rPr lang="ja-JP" altLang="en-US" sz="2800" dirty="0"/>
              <a:t>高田馬場西商店街振興組合の皆様</a:t>
            </a:r>
            <a:endParaRPr lang="en-US" altLang="ja-JP" sz="2800" dirty="0"/>
          </a:p>
          <a:p>
            <a:r>
              <a:rPr lang="ja-JP" altLang="en-US" sz="2800" dirty="0">
                <a:latin typeface="メイリオ" panose="020B0604030504040204" pitchFamily="50" charset="-128"/>
                <a:ea typeface="メイリオ" panose="020B0604030504040204" pitchFamily="50" charset="-128"/>
              </a:rPr>
              <a:t>商店街サポーターの皆様</a:t>
            </a:r>
            <a:endParaRPr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新宿区役所の皆様</a:t>
            </a:r>
            <a:br>
              <a:rPr lang="en-US" altLang="ja-JP" sz="2800" dirty="0">
                <a:latin typeface="メイリオ" panose="020B0604030504040204" pitchFamily="50" charset="-128"/>
                <a:ea typeface="メイリオ" panose="020B0604030504040204" pitchFamily="50" charset="-128"/>
              </a:rPr>
            </a:br>
            <a:endParaRPr lang="en-US" altLang="ja-JP" sz="2800" dirty="0"/>
          </a:p>
          <a:p>
            <a:r>
              <a:rPr lang="ja-JP" altLang="en-US" sz="2800" dirty="0"/>
              <a:t>早稲田大学の皆さん</a:t>
            </a:r>
            <a:endParaRPr lang="en-US" altLang="ja-JP" sz="2800" dirty="0"/>
          </a:p>
          <a:p>
            <a:pPr lvl="1"/>
            <a:r>
              <a:rPr lang="ja-JP" altLang="en-US" sz="2400" dirty="0"/>
              <a:t>研究総合支援課，理工センター総務課</a:t>
            </a:r>
            <a:endParaRPr lang="en-US" altLang="ja-JP" sz="2400" dirty="0"/>
          </a:p>
          <a:p>
            <a:pPr lvl="1"/>
            <a:r>
              <a:rPr lang="ja-JP" altLang="en-US" sz="2400" dirty="0"/>
              <a:t>早大理工学術院情報生産システム研究科</a:t>
            </a:r>
            <a:endParaRPr lang="en-US" altLang="ja-JP" sz="2400" dirty="0"/>
          </a:p>
          <a:p>
            <a:pPr lvl="1"/>
            <a:r>
              <a:rPr lang="ja-JP" altLang="en-US" sz="2400" dirty="0"/>
              <a:t>早大理工学術院総合研究所</a:t>
            </a:r>
            <a:endParaRPr lang="en-US" altLang="ja-JP" sz="2400" dirty="0"/>
          </a:p>
          <a:p>
            <a:pPr lvl="1"/>
            <a:r>
              <a:rPr lang="ja-JP" altLang="en-US" sz="2400" dirty="0"/>
              <a:t>早大経営システム工学専攻，教員有志の皆様</a:t>
            </a:r>
            <a:endParaRPr lang="en-US" altLang="ja-JP" sz="2400" dirty="0"/>
          </a:p>
          <a:p>
            <a:pPr lvl="1"/>
            <a:r>
              <a:rPr lang="ja-JP" altLang="en-US" sz="2400" dirty="0"/>
              <a:t>研究室の学生諸君</a:t>
            </a:r>
            <a:endParaRPr lang="en-US" altLang="ja-JP" sz="2400"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233CDE9C-1B63-40A3-9F67-1BECCD56551B}"/>
              </a:ext>
            </a:extLst>
          </p:cNvPr>
          <p:cNvSpPr>
            <a:spLocks noGrp="1"/>
          </p:cNvSpPr>
          <p:nvPr>
            <p:ph type="sldNum" sz="quarter" idx="12"/>
          </p:nvPr>
        </p:nvSpPr>
        <p:spPr/>
        <p:txBody>
          <a:bodyPr/>
          <a:lstStyle/>
          <a:p>
            <a:fld id="{533BB7D3-39B4-4655-B802-218D0E8CA854}" type="slidenum">
              <a:rPr kumimoji="1" lang="ja-JP" altLang="en-US" smtClean="0"/>
              <a:t>19</a:t>
            </a:fld>
            <a:endParaRPr kumimoji="1" lang="ja-JP" altLang="en-US"/>
          </a:p>
        </p:txBody>
      </p:sp>
    </p:spTree>
    <p:extLst>
      <p:ext uri="{BB962C8B-B14F-4D97-AF65-F5344CB8AC3E}">
        <p14:creationId xmlns:p14="http://schemas.microsoft.com/office/powerpoint/2010/main" val="2053179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CC535AE-6E03-21CA-294F-EC10C87CD7FA}"/>
              </a:ext>
            </a:extLst>
          </p:cNvPr>
          <p:cNvPicPr>
            <a:picLocks noChangeAspect="1"/>
          </p:cNvPicPr>
          <p:nvPr/>
        </p:nvPicPr>
        <p:blipFill>
          <a:blip r:embed="rId2"/>
          <a:stretch>
            <a:fillRect/>
          </a:stretch>
        </p:blipFill>
        <p:spPr>
          <a:xfrm>
            <a:off x="560848" y="2042919"/>
            <a:ext cx="6963747" cy="2772162"/>
          </a:xfrm>
          <a:prstGeom prst="rect">
            <a:avLst/>
          </a:prstGeom>
        </p:spPr>
      </p:pic>
      <p:sp>
        <p:nvSpPr>
          <p:cNvPr id="5" name="楕円 4"/>
          <p:cNvSpPr/>
          <p:nvPr/>
        </p:nvSpPr>
        <p:spPr>
          <a:xfrm rot="4042430">
            <a:off x="2543954" y="885124"/>
            <a:ext cx="1526174" cy="518201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0" name="テキスト ボックス 9"/>
          <p:cNvSpPr txBox="1"/>
          <p:nvPr/>
        </p:nvSpPr>
        <p:spPr>
          <a:xfrm>
            <a:off x="279585" y="1151150"/>
            <a:ext cx="4756666" cy="523220"/>
          </a:xfrm>
          <a:prstGeom prst="rect">
            <a:avLst/>
          </a:prstGeom>
          <a:noFill/>
        </p:spPr>
        <p:txBody>
          <a:bodyPr wrap="square" rtlCol="0">
            <a:spAutoFit/>
          </a:bodyPr>
          <a:lstStyle/>
          <a:p>
            <a:r>
              <a:rPr lang="zh-TW" altLang="en-US" sz="2800" b="1" dirty="0">
                <a:solidFill>
                  <a:srgbClr val="FF0000"/>
                </a:solidFill>
                <a:latin typeface="Meiryo UI" panose="020B0604030504040204" pitchFamily="50" charset="-128"/>
                <a:ea typeface="Meiryo UI" panose="020B0604030504040204" pitchFamily="50" charset="-128"/>
              </a:rPr>
              <a:t>高田馬場西商店街振興組合</a:t>
            </a:r>
            <a:endParaRPr lang="ja-JP" altLang="en-US" sz="2800" b="1" dirty="0">
              <a:solidFill>
                <a:srgbClr val="FF0000"/>
              </a:solidFill>
              <a:latin typeface="Meiryo UI" panose="020B0604030504040204" pitchFamily="50" charset="-128"/>
              <a:ea typeface="Meiryo UI" panose="020B0604030504040204" pitchFamily="50" charset="-128"/>
            </a:endParaRPr>
          </a:p>
        </p:txBody>
      </p:sp>
      <p:cxnSp>
        <p:nvCxnSpPr>
          <p:cNvPr id="11" name="直線矢印コネクタ 10"/>
          <p:cNvCxnSpPr>
            <a:cxnSpLocks/>
            <a:stCxn id="10" idx="2"/>
            <a:endCxn id="5" idx="2"/>
          </p:cNvCxnSpPr>
          <p:nvPr/>
        </p:nvCxnSpPr>
        <p:spPr>
          <a:xfrm>
            <a:off x="2657918" y="1674370"/>
            <a:ext cx="355550" cy="10974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83C867CE-B116-4BCD-97B7-C13D97F9C6F9}"/>
              </a:ext>
            </a:extLst>
          </p:cNvPr>
          <p:cNvCxnSpPr>
            <a:cxnSpLocks/>
          </p:cNvCxnSpPr>
          <p:nvPr/>
        </p:nvCxnSpPr>
        <p:spPr>
          <a:xfrm>
            <a:off x="5266858" y="4608252"/>
            <a:ext cx="229172" cy="9495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1DE5AF42-E707-47A8-8556-75E620428324}"/>
              </a:ext>
            </a:extLst>
          </p:cNvPr>
          <p:cNvSpPr txBox="1"/>
          <p:nvPr/>
        </p:nvSpPr>
        <p:spPr>
          <a:xfrm>
            <a:off x="4816089" y="5573538"/>
            <a:ext cx="2104110" cy="954107"/>
          </a:xfrm>
          <a:prstGeom prst="rect">
            <a:avLst/>
          </a:prstGeom>
          <a:noFill/>
        </p:spPr>
        <p:txBody>
          <a:bodyPr wrap="square" rtlCol="0">
            <a:spAutoFit/>
          </a:bodyPr>
          <a:lstStyle/>
          <a:p>
            <a:r>
              <a:rPr lang="ja-JP" altLang="en-US" sz="2800" b="1" dirty="0">
                <a:latin typeface="Meiryo UI" panose="020B0604030504040204" pitchFamily="50" charset="-128"/>
                <a:ea typeface="Meiryo UI" panose="020B0604030504040204" pitchFamily="50" charset="-128"/>
              </a:rPr>
              <a:t>早大理工</a:t>
            </a:r>
            <a:br>
              <a:rPr lang="en-US" altLang="ja-JP" sz="2800" b="1" dirty="0">
                <a:latin typeface="Meiryo UI" panose="020B0604030504040204" pitchFamily="50" charset="-128"/>
                <a:ea typeface="Meiryo UI" panose="020B0604030504040204" pitchFamily="50" charset="-128"/>
              </a:rPr>
            </a:br>
            <a:r>
              <a:rPr lang="ja-JP" altLang="en-US" sz="1400" b="1" dirty="0">
                <a:latin typeface="Meiryo UI" panose="020B0604030504040204" pitchFamily="50" charset="-128"/>
                <a:ea typeface="Meiryo UI" panose="020B0604030504040204" pitchFamily="50" charset="-128"/>
              </a:rPr>
              <a:t>（商店街区から</a:t>
            </a:r>
            <a:br>
              <a:rPr lang="en-US" altLang="ja-JP" sz="1400" b="1" dirty="0">
                <a:latin typeface="Meiryo UI" panose="020B0604030504040204" pitchFamily="50" charset="-128"/>
                <a:ea typeface="Meiryo UI" panose="020B0604030504040204" pitchFamily="50" charset="-128"/>
              </a:rPr>
            </a:br>
            <a:r>
              <a:rPr lang="ja-JP" altLang="en-US" sz="1400" b="1" dirty="0">
                <a:latin typeface="Meiryo UI" panose="020B0604030504040204" pitchFamily="50" charset="-128"/>
                <a:ea typeface="Meiryo UI" panose="020B0604030504040204" pitchFamily="50" charset="-128"/>
              </a:rPr>
              <a:t>　　　徒歩</a:t>
            </a:r>
            <a:r>
              <a:rPr lang="en-US" altLang="ja-JP" sz="1400" b="1" dirty="0">
                <a:latin typeface="Meiryo UI" panose="020B0604030504040204" pitchFamily="50" charset="-128"/>
                <a:ea typeface="Meiryo UI" panose="020B0604030504040204" pitchFamily="50" charset="-128"/>
              </a:rPr>
              <a:t>10</a:t>
            </a:r>
            <a:r>
              <a:rPr lang="ja-JP" altLang="en-US" sz="1400" b="1" dirty="0">
                <a:latin typeface="Meiryo UI" panose="020B0604030504040204" pitchFamily="50" charset="-128"/>
                <a:ea typeface="Meiryo UI" panose="020B0604030504040204" pitchFamily="50" charset="-128"/>
              </a:rPr>
              <a:t>分程度）</a:t>
            </a:r>
          </a:p>
        </p:txBody>
      </p:sp>
      <p:pic>
        <p:nvPicPr>
          <p:cNvPr id="2050" name="Picture 2" descr="https://blog-imgs-118.fc2.com/m/a/p/maplab/houi_3_20180213011345cff.png">
            <a:extLst>
              <a:ext uri="{FF2B5EF4-FFF2-40B4-BE49-F238E27FC236}">
                <a16:creationId xmlns:a16="http://schemas.microsoft.com/office/drawing/2014/main" id="{1FC347B9-84FB-472D-A06A-0BF08422BC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42856" y="220681"/>
            <a:ext cx="992253" cy="992253"/>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a:extLst>
              <a:ext uri="{FF2B5EF4-FFF2-40B4-BE49-F238E27FC236}">
                <a16:creationId xmlns:a16="http://schemas.microsoft.com/office/drawing/2014/main" id="{DC353884-B0FE-46B6-8CFB-DB62E46EDE4F}"/>
              </a:ext>
            </a:extLst>
          </p:cNvPr>
          <p:cNvSpPr>
            <a:spLocks noGrp="1"/>
          </p:cNvSpPr>
          <p:nvPr>
            <p:ph type="sldNum" sz="quarter" idx="12"/>
          </p:nvPr>
        </p:nvSpPr>
        <p:spPr/>
        <p:txBody>
          <a:bodyPr/>
          <a:lstStyle/>
          <a:p>
            <a:fld id="{533BB7D3-39B4-4655-B802-218D0E8CA854}" type="slidenum">
              <a:rPr kumimoji="1" lang="ja-JP" altLang="en-US" smtClean="0"/>
              <a:t>2</a:t>
            </a:fld>
            <a:endParaRPr kumimoji="1" lang="ja-JP" altLang="en-US" dirty="0"/>
          </a:p>
        </p:txBody>
      </p:sp>
      <p:sp>
        <p:nvSpPr>
          <p:cNvPr id="30" name="テキスト ボックス 29">
            <a:extLst>
              <a:ext uri="{FF2B5EF4-FFF2-40B4-BE49-F238E27FC236}">
                <a16:creationId xmlns:a16="http://schemas.microsoft.com/office/drawing/2014/main" id="{78E6AF70-1B98-47DA-860E-8FEEDF1C75F3}"/>
              </a:ext>
            </a:extLst>
          </p:cNvPr>
          <p:cNvSpPr txBox="1"/>
          <p:nvPr/>
        </p:nvSpPr>
        <p:spPr>
          <a:xfrm>
            <a:off x="5833006" y="5129007"/>
            <a:ext cx="2515432" cy="400110"/>
          </a:xfrm>
          <a:prstGeom prst="rect">
            <a:avLst/>
          </a:prstGeom>
          <a:noFill/>
        </p:spPr>
        <p:txBody>
          <a:bodyPr wrap="none" rtlCol="0">
            <a:spAutoFit/>
          </a:bodyPr>
          <a:lstStyle/>
          <a:p>
            <a:pPr algn="ctr"/>
            <a:r>
              <a:rPr kumimoji="1" lang="en-US" altLang="ja-JP" sz="2000" dirty="0">
                <a:solidFill>
                  <a:srgbClr val="0070C0"/>
                </a:solidFill>
              </a:rPr>
              <a:t>JR</a:t>
            </a:r>
            <a:r>
              <a:rPr kumimoji="1" lang="ja-JP" altLang="en-US" sz="2000" dirty="0">
                <a:solidFill>
                  <a:srgbClr val="0070C0"/>
                </a:solidFill>
              </a:rPr>
              <a:t>山手線 </a:t>
            </a:r>
            <a:r>
              <a:rPr lang="ja-JP" altLang="en-US" sz="2000" dirty="0">
                <a:solidFill>
                  <a:srgbClr val="0070C0"/>
                </a:solidFill>
              </a:rPr>
              <a:t>高田馬場</a:t>
            </a:r>
            <a:r>
              <a:rPr kumimoji="1" lang="ja-JP" altLang="en-US" sz="2000" dirty="0">
                <a:solidFill>
                  <a:srgbClr val="0070C0"/>
                </a:solidFill>
              </a:rPr>
              <a:t>駅</a:t>
            </a:r>
          </a:p>
        </p:txBody>
      </p:sp>
      <p:sp>
        <p:nvSpPr>
          <p:cNvPr id="35" name="テキスト ボックス 34">
            <a:extLst>
              <a:ext uri="{FF2B5EF4-FFF2-40B4-BE49-F238E27FC236}">
                <a16:creationId xmlns:a16="http://schemas.microsoft.com/office/drawing/2014/main" id="{C9C02E2F-FAAB-4AA5-984D-F75347610C7B}"/>
              </a:ext>
            </a:extLst>
          </p:cNvPr>
          <p:cNvSpPr txBox="1"/>
          <p:nvPr/>
        </p:nvSpPr>
        <p:spPr>
          <a:xfrm>
            <a:off x="4911877" y="1473534"/>
            <a:ext cx="3576620" cy="400110"/>
          </a:xfrm>
          <a:prstGeom prst="rect">
            <a:avLst/>
          </a:prstGeom>
          <a:noFill/>
        </p:spPr>
        <p:txBody>
          <a:bodyPr wrap="none" rtlCol="0">
            <a:spAutoFit/>
          </a:bodyPr>
          <a:lstStyle/>
          <a:p>
            <a:pPr algn="ctr"/>
            <a:r>
              <a:rPr kumimoji="1" lang="ja-JP" altLang="en-US" sz="2000" dirty="0">
                <a:solidFill>
                  <a:srgbClr val="0070C0"/>
                </a:solidFill>
              </a:rPr>
              <a:t>東京メトロ東西線 高田馬場駅</a:t>
            </a:r>
          </a:p>
        </p:txBody>
      </p:sp>
      <p:cxnSp>
        <p:nvCxnSpPr>
          <p:cNvPr id="40" name="直線矢印コネクタ 39">
            <a:extLst>
              <a:ext uri="{FF2B5EF4-FFF2-40B4-BE49-F238E27FC236}">
                <a16:creationId xmlns:a16="http://schemas.microsoft.com/office/drawing/2014/main" id="{170292D3-3C3E-4754-A4CD-7E9FF5DC0BDC}"/>
              </a:ext>
            </a:extLst>
          </p:cNvPr>
          <p:cNvCxnSpPr>
            <a:cxnSpLocks/>
          </p:cNvCxnSpPr>
          <p:nvPr/>
        </p:nvCxnSpPr>
        <p:spPr>
          <a:xfrm flipH="1">
            <a:off x="6226835" y="1858254"/>
            <a:ext cx="552191" cy="994495"/>
          </a:xfrm>
          <a:prstGeom prst="straightConnector1">
            <a:avLst/>
          </a:prstGeom>
          <a:ln w="381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E098989D-6054-4A13-9A75-A3CB9D759FD3}"/>
              </a:ext>
            </a:extLst>
          </p:cNvPr>
          <p:cNvCxnSpPr>
            <a:cxnSpLocks/>
          </p:cNvCxnSpPr>
          <p:nvPr/>
        </p:nvCxnSpPr>
        <p:spPr>
          <a:xfrm flipH="1" flipV="1">
            <a:off x="5809551" y="3556401"/>
            <a:ext cx="1401523" cy="1471255"/>
          </a:xfrm>
          <a:prstGeom prst="straightConnector1">
            <a:avLst/>
          </a:prstGeom>
          <a:ln w="381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F80A3F39-B89E-44BD-A1DF-0AD603599A94}"/>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dirty="0">
                <a:ln w="10541" cmpd="sng">
                  <a:noFill/>
                  <a:prstDash val="solid"/>
                </a:ln>
              </a:rPr>
              <a:t>連携商店街の立地</a:t>
            </a:r>
            <a:endParaRPr lang="ja-JP" altLang="en-US" sz="3200" b="1" cap="none" spc="0" dirty="0">
              <a:ln w="10541" cmpd="sng">
                <a:noFill/>
                <a:prstDash val="solid"/>
              </a:ln>
            </a:endParaRPr>
          </a:p>
        </p:txBody>
      </p:sp>
      <p:cxnSp>
        <p:nvCxnSpPr>
          <p:cNvPr id="28" name="直線矢印コネクタ 27">
            <a:extLst>
              <a:ext uri="{FF2B5EF4-FFF2-40B4-BE49-F238E27FC236}">
                <a16:creationId xmlns:a16="http://schemas.microsoft.com/office/drawing/2014/main" id="{BEB14BC4-2B57-848E-A58F-11FA4FEF9213}"/>
              </a:ext>
            </a:extLst>
          </p:cNvPr>
          <p:cNvCxnSpPr>
            <a:cxnSpLocks/>
          </p:cNvCxnSpPr>
          <p:nvPr/>
        </p:nvCxnSpPr>
        <p:spPr>
          <a:xfrm>
            <a:off x="6494612" y="3127380"/>
            <a:ext cx="1370592" cy="33416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5279D009-EEA6-2F0A-5B3B-F543ABB7D77D}"/>
              </a:ext>
            </a:extLst>
          </p:cNvPr>
          <p:cNvSpPr txBox="1"/>
          <p:nvPr/>
        </p:nvSpPr>
        <p:spPr>
          <a:xfrm>
            <a:off x="7255914" y="3506528"/>
            <a:ext cx="1888086" cy="954107"/>
          </a:xfrm>
          <a:prstGeom prst="rect">
            <a:avLst/>
          </a:prstGeom>
          <a:noFill/>
        </p:spPr>
        <p:txBody>
          <a:bodyPr wrap="square" rtlCol="0">
            <a:spAutoFit/>
          </a:bodyPr>
          <a:lstStyle/>
          <a:p>
            <a:r>
              <a:rPr lang="ja-JP" altLang="en-US" sz="2800" b="1" dirty="0">
                <a:latin typeface="Meiryo UI" panose="020B0604030504040204" pitchFamily="50" charset="-128"/>
                <a:ea typeface="Meiryo UI" panose="020B0604030504040204" pitchFamily="50" charset="-128"/>
              </a:rPr>
              <a:t>早大本部</a:t>
            </a:r>
            <a:br>
              <a:rPr lang="en-US" altLang="ja-JP" sz="2800" b="1" dirty="0">
                <a:latin typeface="Meiryo UI" panose="020B0604030504040204" pitchFamily="50" charset="-128"/>
                <a:ea typeface="Meiryo UI" panose="020B0604030504040204" pitchFamily="50" charset="-128"/>
              </a:rPr>
            </a:br>
            <a:r>
              <a:rPr lang="ja-JP" altLang="en-US" sz="1400" b="1" dirty="0">
                <a:latin typeface="Meiryo UI" panose="020B0604030504040204" pitchFamily="50" charset="-128"/>
                <a:ea typeface="Meiryo UI" panose="020B0604030504040204" pitchFamily="50" charset="-128"/>
              </a:rPr>
              <a:t>（商店街区から</a:t>
            </a:r>
            <a:br>
              <a:rPr lang="en-US" altLang="ja-JP" sz="1400" b="1" dirty="0">
                <a:latin typeface="Meiryo UI" panose="020B0604030504040204" pitchFamily="50" charset="-128"/>
                <a:ea typeface="Meiryo UI" panose="020B0604030504040204" pitchFamily="50" charset="-128"/>
              </a:rPr>
            </a:br>
            <a:r>
              <a:rPr lang="ja-JP" altLang="en-US" sz="1400" b="1" dirty="0">
                <a:latin typeface="Meiryo UI" panose="020B0604030504040204" pitchFamily="50" charset="-128"/>
                <a:ea typeface="Meiryo UI" panose="020B0604030504040204" pitchFamily="50" charset="-128"/>
              </a:rPr>
              <a:t>　　　徒歩</a:t>
            </a:r>
            <a:r>
              <a:rPr lang="en-US" altLang="ja-JP" sz="1400" b="1" dirty="0">
                <a:latin typeface="Meiryo UI" panose="020B0604030504040204" pitchFamily="50" charset="-128"/>
                <a:ea typeface="Meiryo UI" panose="020B0604030504040204" pitchFamily="50" charset="-128"/>
              </a:rPr>
              <a:t>20</a:t>
            </a:r>
            <a:r>
              <a:rPr lang="ja-JP" altLang="en-US" sz="1400" b="1" dirty="0">
                <a:latin typeface="Meiryo UI" panose="020B0604030504040204" pitchFamily="50" charset="-128"/>
                <a:ea typeface="Meiryo UI" panose="020B0604030504040204" pitchFamily="50" charset="-128"/>
              </a:rPr>
              <a:t>分程度）</a:t>
            </a:r>
          </a:p>
        </p:txBody>
      </p:sp>
      <p:pic>
        <p:nvPicPr>
          <p:cNvPr id="34" name="グラフィックス 33" descr="歩く">
            <a:extLst>
              <a:ext uri="{FF2B5EF4-FFF2-40B4-BE49-F238E27FC236}">
                <a16:creationId xmlns:a16="http://schemas.microsoft.com/office/drawing/2014/main" id="{22A6426A-29CA-207F-4BD4-53B0A352CE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98938" y="2808939"/>
            <a:ext cx="583238" cy="583238"/>
          </a:xfrm>
          <a:prstGeom prst="rect">
            <a:avLst/>
          </a:prstGeom>
        </p:spPr>
      </p:pic>
      <p:pic>
        <p:nvPicPr>
          <p:cNvPr id="36" name="グラフィックス 35" descr="走る">
            <a:extLst>
              <a:ext uri="{FF2B5EF4-FFF2-40B4-BE49-F238E27FC236}">
                <a16:creationId xmlns:a16="http://schemas.microsoft.com/office/drawing/2014/main" id="{D50E4DDD-646E-BFD7-0037-9AA65762A89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7705569" y="2868444"/>
            <a:ext cx="642869" cy="642869"/>
          </a:xfrm>
          <a:prstGeom prst="rect">
            <a:avLst/>
          </a:prstGeom>
        </p:spPr>
      </p:pic>
      <p:pic>
        <p:nvPicPr>
          <p:cNvPr id="37" name="グラフィックス 36" descr="歩く">
            <a:extLst>
              <a:ext uri="{FF2B5EF4-FFF2-40B4-BE49-F238E27FC236}">
                <a16:creationId xmlns:a16="http://schemas.microsoft.com/office/drawing/2014/main" id="{0406ED72-6B88-A47D-6DFA-9E2D690ADB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16832" y="3368507"/>
            <a:ext cx="583238" cy="583238"/>
          </a:xfrm>
          <a:prstGeom prst="rect">
            <a:avLst/>
          </a:prstGeom>
        </p:spPr>
      </p:pic>
      <p:pic>
        <p:nvPicPr>
          <p:cNvPr id="38" name="グラフィックス 37" descr="走る">
            <a:extLst>
              <a:ext uri="{FF2B5EF4-FFF2-40B4-BE49-F238E27FC236}">
                <a16:creationId xmlns:a16="http://schemas.microsoft.com/office/drawing/2014/main" id="{FD153867-A2B6-FDF5-7450-5B5F4E2263C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4738575" y="5027656"/>
            <a:ext cx="642869" cy="642869"/>
          </a:xfrm>
          <a:prstGeom prst="rect">
            <a:avLst/>
          </a:prstGeom>
        </p:spPr>
      </p:pic>
      <p:sp>
        <p:nvSpPr>
          <p:cNvPr id="43" name="四角形: 角を丸くする 42">
            <a:extLst>
              <a:ext uri="{FF2B5EF4-FFF2-40B4-BE49-F238E27FC236}">
                <a16:creationId xmlns:a16="http://schemas.microsoft.com/office/drawing/2014/main" id="{3BD9BB7C-4C56-70E7-D041-3199B4FC2734}"/>
              </a:ext>
            </a:extLst>
          </p:cNvPr>
          <p:cNvSpPr/>
          <p:nvPr/>
        </p:nvSpPr>
        <p:spPr>
          <a:xfrm>
            <a:off x="390130" y="5277891"/>
            <a:ext cx="3931050" cy="1173022"/>
          </a:xfrm>
          <a:prstGeom prst="roundRect">
            <a:avLst/>
          </a:prstGeom>
          <a:noFill/>
          <a:ln>
            <a:solidFill>
              <a:schemeClr val="accent6">
                <a:lumMod val="75000"/>
              </a:schemeClr>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en-US" altLang="ja-JP" dirty="0"/>
          </a:p>
          <a:p>
            <a:pPr algn="ctr"/>
            <a:r>
              <a:rPr lang="ja-JP" altLang="en-US" dirty="0"/>
              <a:t>デジタル技術を活用して</a:t>
            </a:r>
            <a:endParaRPr lang="en-US" altLang="ja-JP" dirty="0"/>
          </a:p>
          <a:p>
            <a:pPr algn="ctr"/>
            <a:r>
              <a:rPr kumimoji="1" lang="ja-JP" altLang="en-US" dirty="0"/>
              <a:t>学生と商店街の間に</a:t>
            </a:r>
            <a:endParaRPr kumimoji="1" lang="en-US" altLang="ja-JP" dirty="0"/>
          </a:p>
          <a:p>
            <a:pPr algn="ctr"/>
            <a:r>
              <a:rPr lang="ja-JP" altLang="en-US" b="1" dirty="0"/>
              <a:t>新しいつながりを創出</a:t>
            </a:r>
            <a:r>
              <a:rPr lang="ja-JP" altLang="en-US" dirty="0"/>
              <a:t>したい！</a:t>
            </a:r>
            <a:endParaRPr lang="en-US" altLang="ja-JP" dirty="0"/>
          </a:p>
          <a:p>
            <a:pPr algn="ctr"/>
            <a:endParaRPr kumimoji="1" lang="en-US" altLang="ja-JP" dirty="0"/>
          </a:p>
        </p:txBody>
      </p:sp>
    </p:spTree>
    <p:extLst>
      <p:ext uri="{BB962C8B-B14F-4D97-AF65-F5344CB8AC3E}">
        <p14:creationId xmlns:p14="http://schemas.microsoft.com/office/powerpoint/2010/main" val="100092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path" presetSubtype="0" accel="50000" decel="50000" fill="hold" nodeType="clickEffect">
                                  <p:stCondLst>
                                    <p:cond delay="0"/>
                                  </p:stCondLst>
                                  <p:childTnLst>
                                    <p:animMotion origin="layout" path="M -4.72222E-6 -3.33333E-6 L 0.20643 0.00903 " pathEditMode="relative" rAng="0" ptsTypes="AA">
                                      <p:cBhvr>
                                        <p:cTn id="11" dur="2000" fill="hold"/>
                                        <p:tgtEl>
                                          <p:spTgt spid="34"/>
                                        </p:tgtEl>
                                        <p:attrNameLst>
                                          <p:attrName>ppt_x</p:attrName>
                                          <p:attrName>ppt_y</p:attrName>
                                        </p:attrNameLst>
                                      </p:cBhvr>
                                      <p:rCtr x="10312" y="440"/>
                                    </p:animMotion>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4"/>
                                        </p:tgtEl>
                                      </p:cBhvr>
                                    </p:animEffect>
                                    <p:set>
                                      <p:cBhvr>
                                        <p:cTn id="16" dur="1" fill="hold">
                                          <p:stCondLst>
                                            <p:cond delay="499"/>
                                          </p:stCondLst>
                                        </p:cTn>
                                        <p:tgtEl>
                                          <p:spTgt spid="34"/>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path" presetSubtype="0" accel="50000" decel="50000" fill="hold" nodeType="clickEffect">
                                  <p:stCondLst>
                                    <p:cond delay="0"/>
                                  </p:stCondLst>
                                  <p:childTnLst>
                                    <p:animMotion origin="layout" path="M 2.22222E-6 3.7037E-6 L -0.22275 -0.01297 " pathEditMode="relative" rAng="0" ptsTypes="AA">
                                      <p:cBhvr>
                                        <p:cTn id="24" dur="2000" fill="hold"/>
                                        <p:tgtEl>
                                          <p:spTgt spid="36"/>
                                        </p:tgtEl>
                                        <p:attrNameLst>
                                          <p:attrName>ppt_x</p:attrName>
                                          <p:attrName>ppt_y</p:attrName>
                                        </p:attrNameLst>
                                      </p:cBhvr>
                                      <p:rCtr x="-11146" y="-648"/>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path" presetSubtype="0" accel="50000" decel="50000" fill="hold" nodeType="clickEffect">
                                  <p:stCondLst>
                                    <p:cond delay="0"/>
                                  </p:stCondLst>
                                  <p:childTnLst>
                                    <p:animMotion origin="layout" path="M 1.94444E-6 -4.81481E-6 L -0.04202 0.24607 " pathEditMode="relative" rAng="0" ptsTypes="AA">
                                      <p:cBhvr>
                                        <p:cTn id="33" dur="2000" fill="hold"/>
                                        <p:tgtEl>
                                          <p:spTgt spid="37"/>
                                        </p:tgtEl>
                                        <p:attrNameLst>
                                          <p:attrName>ppt_x</p:attrName>
                                          <p:attrName>ppt_y</p:attrName>
                                        </p:attrNameLst>
                                      </p:cBhvr>
                                      <p:rCtr x="-2101" y="12292"/>
                                    </p:animMotion>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37"/>
                                        </p:tgtEl>
                                      </p:cBhvr>
                                    </p:animEffect>
                                    <p:set>
                                      <p:cBhvr>
                                        <p:cTn id="38" dur="1" fill="hold">
                                          <p:stCondLst>
                                            <p:cond delay="499"/>
                                          </p:stCondLst>
                                        </p:cTn>
                                        <p:tgtEl>
                                          <p:spTgt spid="37"/>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path" presetSubtype="0" accel="50000" decel="50000" fill="hold" nodeType="clickEffect">
                                  <p:stCondLst>
                                    <p:cond delay="0"/>
                                  </p:stCondLst>
                                  <p:childTnLst>
                                    <p:animMotion origin="layout" path="M 1.38889E-6 -1.11111E-6 L 0.06007 -0.24629 " pathEditMode="relative" rAng="0" ptsTypes="AA">
                                      <p:cBhvr>
                                        <p:cTn id="46" dur="2000" fill="hold"/>
                                        <p:tgtEl>
                                          <p:spTgt spid="38"/>
                                        </p:tgtEl>
                                        <p:attrNameLst>
                                          <p:attrName>ppt_x</p:attrName>
                                          <p:attrName>ppt_y</p:attrName>
                                        </p:attrNameLst>
                                      </p:cBhvr>
                                      <p:rCtr x="2517" y="-11366"/>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85B16555-7CAC-43A1-A104-4247238405CF}"/>
              </a:ext>
            </a:extLst>
          </p:cNvPr>
          <p:cNvSpPr txBox="1">
            <a:spLocks/>
          </p:cNvSpPr>
          <p:nvPr/>
        </p:nvSpPr>
        <p:spPr>
          <a:xfrm>
            <a:off x="216264" y="1216645"/>
            <a:ext cx="8711471" cy="55247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r>
              <a:rPr lang="ja-JP" altLang="en-US" sz="2400" b="1" u="sng" dirty="0">
                <a:latin typeface="Meiryo UI" panose="020B0604030504040204" pitchFamily="50" charset="-128"/>
                <a:ea typeface="Meiryo UI" panose="020B0604030504040204" pitchFamily="50" charset="-128"/>
              </a:rPr>
              <a:t>商店街の魅力の商店街内外への発信</a:t>
            </a:r>
            <a:endParaRPr lang="en-US" altLang="ja-JP" sz="2400" b="1" u="sng"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→商圏と来街者を繋ぐための</a:t>
            </a:r>
            <a:r>
              <a:rPr lang="ja-JP" altLang="en-US" sz="2400" dirty="0">
                <a:solidFill>
                  <a:srgbClr val="FF0000"/>
                </a:solidFill>
                <a:latin typeface="Meiryo UI" panose="020B0604030504040204" pitchFamily="50" charset="-128"/>
                <a:ea typeface="Meiryo UI" panose="020B0604030504040204" pitchFamily="50" charset="-128"/>
              </a:rPr>
              <a:t>地域マップ制作</a:t>
            </a:r>
            <a:endParaRPr lang="en-US" altLang="ja-JP" sz="2400" dirty="0">
              <a:solidFill>
                <a:srgbClr val="FF0000"/>
              </a:solidFill>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多言語化</a:t>
            </a:r>
            <a:r>
              <a:rPr lang="ja-JP" altLang="en-US" sz="2400" dirty="0">
                <a:latin typeface="Meiryo UI" panose="020B0604030504040204" pitchFamily="50" charset="-128"/>
                <a:ea typeface="Meiryo UI" panose="020B0604030504040204" pitchFamily="50" charset="-128"/>
              </a:rPr>
              <a:t>（日・中・英）による多様な来街者への発信</a:t>
            </a:r>
            <a:br>
              <a:rPr lang="en-US" altLang="ja-JP" sz="2400" dirty="0">
                <a:solidFill>
                  <a:srgbClr val="FF0000"/>
                </a:solidFill>
                <a:latin typeface="Meiryo UI" panose="020B0604030504040204" pitchFamily="50" charset="-128"/>
                <a:ea typeface="Meiryo UI" panose="020B0604030504040204" pitchFamily="50" charset="-128"/>
              </a:rPr>
            </a:br>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a:p>
            <a:r>
              <a:rPr lang="ja-JP" altLang="en-US" sz="2400" b="1" u="sng" dirty="0">
                <a:latin typeface="Meiryo UI" panose="020B0604030504040204" pitchFamily="50" charset="-128"/>
                <a:ea typeface="Meiryo UI" panose="020B0604030504040204" pitchFamily="50" charset="-128"/>
              </a:rPr>
              <a:t>地域イベント開催による初来店・消費促進</a:t>
            </a:r>
            <a:endParaRPr lang="en-US" altLang="ja-JP" sz="2400" b="1" u="sng"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→商圏と来街者を繋ぐための</a:t>
            </a:r>
            <a:r>
              <a:rPr lang="ja-JP" altLang="en-US" sz="2400" dirty="0">
                <a:solidFill>
                  <a:srgbClr val="FF0000"/>
                </a:solidFill>
                <a:latin typeface="Meiryo UI" panose="020B0604030504040204" pitchFamily="50" charset="-128"/>
                <a:ea typeface="Meiryo UI" panose="020B0604030504040204" pitchFamily="50" charset="-128"/>
              </a:rPr>
              <a:t>地域イベント開催</a:t>
            </a:r>
            <a:endParaRPr lang="en-US" altLang="ja-JP" sz="2400" dirty="0">
              <a:solidFill>
                <a:srgbClr val="FF0000"/>
              </a:solidFill>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地域通貨</a:t>
            </a:r>
            <a:r>
              <a:rPr lang="ja-JP" altLang="en-US" sz="2400" dirty="0">
                <a:latin typeface="Meiryo UI" panose="020B0604030504040204" pitchFamily="50" charset="-128"/>
                <a:ea typeface="Meiryo UI" panose="020B0604030504040204" pitchFamily="50" charset="-128"/>
              </a:rPr>
              <a:t>による「初来店」と「初の店舗利用」の促進</a:t>
            </a:r>
            <a:endParaRPr lang="en-US" altLang="ja-JP" sz="2400" dirty="0">
              <a:latin typeface="Meiryo UI" panose="020B0604030504040204" pitchFamily="50" charset="-128"/>
              <a:ea typeface="Meiryo UI" panose="020B0604030504040204" pitchFamily="50" charset="-128"/>
            </a:endParaRPr>
          </a:p>
          <a:p>
            <a:pPr marL="0" indent="0">
              <a:buNone/>
            </a:pPr>
            <a:endParaRPr lang="en-US" altLang="ja-JP" sz="2400" dirty="0">
              <a:solidFill>
                <a:srgbClr val="FF0000"/>
              </a:solidFill>
              <a:latin typeface="Meiryo UI" panose="020B0604030504040204" pitchFamily="50" charset="-128"/>
              <a:ea typeface="Meiryo UI" panose="020B0604030504040204" pitchFamily="50" charset="-128"/>
            </a:endParaRPr>
          </a:p>
          <a:p>
            <a:r>
              <a:rPr lang="ja-JP" altLang="en-US" sz="2400" b="1" u="sng" dirty="0">
                <a:latin typeface="Meiryo UI" panose="020B0604030504040204" pitchFamily="50" charset="-128"/>
                <a:ea typeface="Meiryo UI" panose="020B0604030504040204" pitchFamily="50" charset="-128"/>
              </a:rPr>
              <a:t>新規店舗を巻き込んだ店舗情報の収集</a:t>
            </a:r>
            <a:endParaRPr lang="en-US" altLang="ja-JP" sz="2400" b="1" u="sng"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学生目線</a:t>
            </a:r>
            <a:r>
              <a:rPr lang="ja-JP" altLang="en-US" sz="2400" dirty="0">
                <a:latin typeface="Meiryo UI" panose="020B0604030504040204" pitchFamily="50" charset="-128"/>
                <a:ea typeface="Meiryo UI" panose="020B0604030504040204" pitchFamily="50" charset="-128"/>
              </a:rPr>
              <a:t>での各店舗様とのコミュニケーション</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a:t>
            </a:r>
            <a:r>
              <a:rPr lang="ja-JP" altLang="en-US" sz="2400" dirty="0">
                <a:solidFill>
                  <a:srgbClr val="FF0000"/>
                </a:solidFill>
                <a:latin typeface="Meiryo UI" panose="020B0604030504040204" pitchFamily="50" charset="-128"/>
                <a:ea typeface="Meiryo UI" panose="020B0604030504040204" pitchFamily="50" charset="-128"/>
              </a:rPr>
              <a:t>店舗ならではの新しい魅力</a:t>
            </a:r>
            <a:r>
              <a:rPr lang="ja-JP" altLang="en-US" sz="2400" dirty="0">
                <a:latin typeface="Meiryo UI" panose="020B0604030504040204" pitchFamily="50" charset="-128"/>
                <a:ea typeface="Meiryo UI" panose="020B0604030504040204" pitchFamily="50" charset="-128"/>
              </a:rPr>
              <a:t>を再発見</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→商店街に新たに興味を持つ</a:t>
            </a:r>
            <a:r>
              <a:rPr lang="ja-JP" altLang="en-US" sz="2400" dirty="0">
                <a:solidFill>
                  <a:srgbClr val="FF0000"/>
                </a:solidFill>
                <a:latin typeface="Meiryo UI" panose="020B0604030504040204" pitchFamily="50" charset="-128"/>
                <a:ea typeface="Meiryo UI" panose="020B0604030504040204" pitchFamily="50" charset="-128"/>
              </a:rPr>
              <a:t>加盟店候補の発掘</a:t>
            </a:r>
            <a:endParaRPr lang="en-US" altLang="ja-JP" sz="2400" dirty="0">
              <a:solidFill>
                <a:srgbClr val="FF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86EBCD2-8540-4141-9270-002804EAC49E}"/>
              </a:ext>
            </a:extLst>
          </p:cNvPr>
          <p:cNvSpPr>
            <a:spLocks noGrp="1"/>
          </p:cNvSpPr>
          <p:nvPr>
            <p:ph type="sldNum" sz="quarter" idx="12"/>
          </p:nvPr>
        </p:nvSpPr>
        <p:spPr/>
        <p:txBody>
          <a:bodyPr/>
          <a:lstStyle/>
          <a:p>
            <a:fld id="{533BB7D3-39B4-4655-B802-218D0E8CA854}" type="slidenum">
              <a:rPr kumimoji="1" lang="ja-JP" altLang="en-US" smtClean="0"/>
              <a:t>3</a:t>
            </a:fld>
            <a:endParaRPr kumimoji="1" lang="ja-JP" altLang="en-US"/>
          </a:p>
        </p:txBody>
      </p:sp>
      <p:sp>
        <p:nvSpPr>
          <p:cNvPr id="6" name="正方形/長方形 5">
            <a:extLst>
              <a:ext uri="{FF2B5EF4-FFF2-40B4-BE49-F238E27FC236}">
                <a16:creationId xmlns:a16="http://schemas.microsoft.com/office/drawing/2014/main" id="{90FC7445-AF12-D681-1AF0-E4AA6DFA0156}"/>
              </a:ext>
            </a:extLst>
          </p:cNvPr>
          <p:cNvSpPr/>
          <p:nvPr/>
        </p:nvSpPr>
        <p:spPr>
          <a:xfrm>
            <a:off x="242790" y="326099"/>
            <a:ext cx="8444010"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solidFill>
                  <a:srgbClr val="C00000"/>
                </a:solidFill>
              </a:rPr>
              <a:t>商店街と来街者の間のつながり醸成！</a:t>
            </a:r>
            <a:endParaRPr lang="ja-JP" altLang="en-US" sz="3200" b="1" cap="none" spc="0" dirty="0">
              <a:ln w="10541" cmpd="sng">
                <a:noFill/>
                <a:prstDash val="solid"/>
              </a:ln>
            </a:endParaRPr>
          </a:p>
        </p:txBody>
      </p:sp>
    </p:spTree>
    <p:extLst>
      <p:ext uri="{BB962C8B-B14F-4D97-AF65-F5344CB8AC3E}">
        <p14:creationId xmlns:p14="http://schemas.microsoft.com/office/powerpoint/2010/main" val="1155701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436282DD-7AED-4BBE-983F-FC763C64AFC9}"/>
              </a:ext>
            </a:extLst>
          </p:cNvPr>
          <p:cNvSpPr/>
          <p:nvPr/>
        </p:nvSpPr>
        <p:spPr>
          <a:xfrm>
            <a:off x="270136" y="2057008"/>
            <a:ext cx="2440720" cy="4725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accent3">
                    <a:lumMod val="50000"/>
                  </a:schemeClr>
                </a:solidFill>
              </a:rPr>
              <a:t>　　準備</a:t>
            </a:r>
            <a:r>
              <a:rPr lang="ja-JP" altLang="en-US" dirty="0">
                <a:solidFill>
                  <a:schemeClr val="accent3">
                    <a:lumMod val="50000"/>
                  </a:schemeClr>
                </a:solidFill>
              </a:rPr>
              <a:t>と実地調査</a:t>
            </a:r>
            <a:endParaRPr kumimoji="1" lang="ja-JP" altLang="en-US" dirty="0">
              <a:solidFill>
                <a:schemeClr val="accent3">
                  <a:lumMod val="50000"/>
                </a:schemeClr>
              </a:solidFill>
            </a:endParaRPr>
          </a:p>
        </p:txBody>
      </p:sp>
      <p:graphicFrame>
        <p:nvGraphicFramePr>
          <p:cNvPr id="6" name="表 5">
            <a:extLst>
              <a:ext uri="{FF2B5EF4-FFF2-40B4-BE49-F238E27FC236}">
                <a16:creationId xmlns:a16="http://schemas.microsoft.com/office/drawing/2014/main" id="{B10DB035-5443-46AF-B5C4-92C4E72B8B8B}"/>
              </a:ext>
            </a:extLst>
          </p:cNvPr>
          <p:cNvGraphicFramePr>
            <a:graphicFrameLocks noGrp="1"/>
          </p:cNvGraphicFramePr>
          <p:nvPr>
            <p:extLst>
              <p:ext uri="{D42A27DB-BD31-4B8C-83A1-F6EECF244321}">
                <p14:modId xmlns:p14="http://schemas.microsoft.com/office/powerpoint/2010/main" val="1888172133"/>
              </p:ext>
            </p:extLst>
          </p:nvPr>
        </p:nvGraphicFramePr>
        <p:xfrm>
          <a:off x="612211" y="1463419"/>
          <a:ext cx="8352927" cy="370840"/>
        </p:xfrm>
        <a:graphic>
          <a:graphicData uri="http://schemas.openxmlformats.org/drawingml/2006/table">
            <a:tbl>
              <a:tblPr firstRow="1" bandRow="1">
                <a:tableStyleId>{BC89EF96-8CEA-46FF-86C4-4CE0E7609802}</a:tableStyleId>
              </a:tblPr>
              <a:tblGrid>
                <a:gridCol w="928103">
                  <a:extLst>
                    <a:ext uri="{9D8B030D-6E8A-4147-A177-3AD203B41FA5}">
                      <a16:colId xmlns:a16="http://schemas.microsoft.com/office/drawing/2014/main" val="1037477977"/>
                    </a:ext>
                  </a:extLst>
                </a:gridCol>
                <a:gridCol w="928103">
                  <a:extLst>
                    <a:ext uri="{9D8B030D-6E8A-4147-A177-3AD203B41FA5}">
                      <a16:colId xmlns:a16="http://schemas.microsoft.com/office/drawing/2014/main" val="1090591653"/>
                    </a:ext>
                  </a:extLst>
                </a:gridCol>
                <a:gridCol w="928103">
                  <a:extLst>
                    <a:ext uri="{9D8B030D-6E8A-4147-A177-3AD203B41FA5}">
                      <a16:colId xmlns:a16="http://schemas.microsoft.com/office/drawing/2014/main" val="3460242576"/>
                    </a:ext>
                  </a:extLst>
                </a:gridCol>
                <a:gridCol w="928103">
                  <a:extLst>
                    <a:ext uri="{9D8B030D-6E8A-4147-A177-3AD203B41FA5}">
                      <a16:colId xmlns:a16="http://schemas.microsoft.com/office/drawing/2014/main" val="672340773"/>
                    </a:ext>
                  </a:extLst>
                </a:gridCol>
                <a:gridCol w="928103">
                  <a:extLst>
                    <a:ext uri="{9D8B030D-6E8A-4147-A177-3AD203B41FA5}">
                      <a16:colId xmlns:a16="http://schemas.microsoft.com/office/drawing/2014/main" val="4022571366"/>
                    </a:ext>
                  </a:extLst>
                </a:gridCol>
                <a:gridCol w="928103">
                  <a:extLst>
                    <a:ext uri="{9D8B030D-6E8A-4147-A177-3AD203B41FA5}">
                      <a16:colId xmlns:a16="http://schemas.microsoft.com/office/drawing/2014/main" val="640160094"/>
                    </a:ext>
                  </a:extLst>
                </a:gridCol>
                <a:gridCol w="928103">
                  <a:extLst>
                    <a:ext uri="{9D8B030D-6E8A-4147-A177-3AD203B41FA5}">
                      <a16:colId xmlns:a16="http://schemas.microsoft.com/office/drawing/2014/main" val="1001313027"/>
                    </a:ext>
                  </a:extLst>
                </a:gridCol>
                <a:gridCol w="928103">
                  <a:extLst>
                    <a:ext uri="{9D8B030D-6E8A-4147-A177-3AD203B41FA5}">
                      <a16:colId xmlns:a16="http://schemas.microsoft.com/office/drawing/2014/main" val="2052503581"/>
                    </a:ext>
                  </a:extLst>
                </a:gridCol>
                <a:gridCol w="928103">
                  <a:extLst>
                    <a:ext uri="{9D8B030D-6E8A-4147-A177-3AD203B41FA5}">
                      <a16:colId xmlns:a16="http://schemas.microsoft.com/office/drawing/2014/main" val="1858097126"/>
                    </a:ext>
                  </a:extLst>
                </a:gridCol>
              </a:tblGrid>
              <a:tr h="370840">
                <a:tc>
                  <a:txBody>
                    <a:bodyPr/>
                    <a:lstStyle/>
                    <a:p>
                      <a:r>
                        <a:rPr kumimoji="1" lang="en-US" altLang="ja-JP" dirty="0"/>
                        <a:t>7</a:t>
                      </a:r>
                      <a:r>
                        <a:rPr kumimoji="1" lang="ja-JP" altLang="en-US" dirty="0"/>
                        <a:t>月</a:t>
                      </a:r>
                    </a:p>
                  </a:txBody>
                  <a:tcPr/>
                </a:tc>
                <a:tc>
                  <a:txBody>
                    <a:bodyPr/>
                    <a:lstStyle/>
                    <a:p>
                      <a:r>
                        <a:rPr kumimoji="1" lang="en-US" altLang="ja-JP" dirty="0"/>
                        <a:t>8</a:t>
                      </a:r>
                      <a:r>
                        <a:rPr kumimoji="1" lang="ja-JP" altLang="en-US" dirty="0"/>
                        <a:t>月</a:t>
                      </a:r>
                    </a:p>
                  </a:txBody>
                  <a:tcPr/>
                </a:tc>
                <a:tc>
                  <a:txBody>
                    <a:bodyPr/>
                    <a:lstStyle/>
                    <a:p>
                      <a:r>
                        <a:rPr kumimoji="1" lang="en-US" altLang="ja-JP" dirty="0"/>
                        <a:t>9</a:t>
                      </a:r>
                      <a:r>
                        <a:rPr kumimoji="1" lang="ja-JP" altLang="en-US" dirty="0"/>
                        <a:t>月</a:t>
                      </a:r>
                    </a:p>
                  </a:txBody>
                  <a:tcPr/>
                </a:tc>
                <a:tc>
                  <a:txBody>
                    <a:bodyPr/>
                    <a:lstStyle/>
                    <a:p>
                      <a:r>
                        <a:rPr kumimoji="1" lang="en-US" altLang="ja-JP" dirty="0"/>
                        <a:t>10</a:t>
                      </a:r>
                      <a:r>
                        <a:rPr kumimoji="1" lang="ja-JP" altLang="en-US" dirty="0"/>
                        <a:t>月</a:t>
                      </a:r>
                    </a:p>
                  </a:txBody>
                  <a:tcPr/>
                </a:tc>
                <a:tc>
                  <a:txBody>
                    <a:bodyPr/>
                    <a:lstStyle/>
                    <a:p>
                      <a:r>
                        <a:rPr kumimoji="1" lang="en-US" altLang="ja-JP" dirty="0"/>
                        <a:t>11</a:t>
                      </a:r>
                      <a:r>
                        <a:rPr kumimoji="1" lang="ja-JP" altLang="en-US" dirty="0"/>
                        <a:t>月</a:t>
                      </a:r>
                    </a:p>
                  </a:txBody>
                  <a:tcPr/>
                </a:tc>
                <a:tc>
                  <a:txBody>
                    <a:bodyPr/>
                    <a:lstStyle/>
                    <a:p>
                      <a:r>
                        <a:rPr kumimoji="1" lang="en-US" altLang="ja-JP" dirty="0"/>
                        <a:t>12</a:t>
                      </a:r>
                      <a:r>
                        <a:rPr kumimoji="1" lang="ja-JP" altLang="en-US" dirty="0"/>
                        <a:t>月</a:t>
                      </a:r>
                    </a:p>
                  </a:txBody>
                  <a:tcPr/>
                </a:tc>
                <a:tc>
                  <a:txBody>
                    <a:bodyPr/>
                    <a:lstStyle/>
                    <a:p>
                      <a:r>
                        <a:rPr kumimoji="1" lang="en-US" altLang="ja-JP" dirty="0"/>
                        <a:t>1</a:t>
                      </a:r>
                      <a:r>
                        <a:rPr kumimoji="1" lang="ja-JP" altLang="en-US" dirty="0"/>
                        <a:t>月</a:t>
                      </a:r>
                    </a:p>
                  </a:txBody>
                  <a:tcPr/>
                </a:tc>
                <a:tc>
                  <a:txBody>
                    <a:bodyPr/>
                    <a:lstStyle/>
                    <a:p>
                      <a:r>
                        <a:rPr kumimoji="1" lang="en-US" altLang="ja-JP" dirty="0"/>
                        <a:t>2</a:t>
                      </a:r>
                      <a:r>
                        <a:rPr kumimoji="1" lang="ja-JP" altLang="en-US" dirty="0"/>
                        <a:t>月</a:t>
                      </a:r>
                    </a:p>
                  </a:txBody>
                  <a:tcPr/>
                </a:tc>
                <a:tc>
                  <a:txBody>
                    <a:bodyPr/>
                    <a:lstStyle/>
                    <a:p>
                      <a:r>
                        <a:rPr kumimoji="1" lang="en-US" altLang="ja-JP" dirty="0"/>
                        <a:t>3</a:t>
                      </a:r>
                      <a:r>
                        <a:rPr kumimoji="1" lang="ja-JP" altLang="en-US" dirty="0"/>
                        <a:t>月</a:t>
                      </a:r>
                    </a:p>
                  </a:txBody>
                  <a:tcPr/>
                </a:tc>
                <a:extLst>
                  <a:ext uri="{0D108BD9-81ED-4DB2-BD59-A6C34878D82A}">
                    <a16:rowId xmlns:a16="http://schemas.microsoft.com/office/drawing/2014/main" val="2751761542"/>
                  </a:ext>
                </a:extLst>
              </a:tr>
            </a:tbl>
          </a:graphicData>
        </a:graphic>
      </p:graphicFrame>
      <p:cxnSp>
        <p:nvCxnSpPr>
          <p:cNvPr id="13" name="直線矢印コネクタ 12">
            <a:extLst>
              <a:ext uri="{FF2B5EF4-FFF2-40B4-BE49-F238E27FC236}">
                <a16:creationId xmlns:a16="http://schemas.microsoft.com/office/drawing/2014/main" id="{B95DC672-2DF1-4CD5-875F-CA240AB1FC12}"/>
              </a:ext>
            </a:extLst>
          </p:cNvPr>
          <p:cNvCxnSpPr>
            <a:cxnSpLocks/>
          </p:cNvCxnSpPr>
          <p:nvPr/>
        </p:nvCxnSpPr>
        <p:spPr>
          <a:xfrm>
            <a:off x="609129" y="2005848"/>
            <a:ext cx="2189478"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2C3C5D69-E697-4DBA-833D-A5E95B37957A}"/>
              </a:ext>
            </a:extLst>
          </p:cNvPr>
          <p:cNvSpPr/>
          <p:nvPr/>
        </p:nvSpPr>
        <p:spPr>
          <a:xfrm>
            <a:off x="2187223" y="3052968"/>
            <a:ext cx="3917276"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0070C0"/>
                </a:solidFill>
              </a:rPr>
              <a:t>店舗インタビュー・マップデザイン</a:t>
            </a:r>
            <a:endParaRPr kumimoji="1" lang="ja-JP" altLang="en-US" u="sng" dirty="0">
              <a:solidFill>
                <a:srgbClr val="0070C0"/>
              </a:solidFill>
            </a:endParaRPr>
          </a:p>
        </p:txBody>
      </p:sp>
      <p:cxnSp>
        <p:nvCxnSpPr>
          <p:cNvPr id="28" name="直線矢印コネクタ 27">
            <a:extLst>
              <a:ext uri="{FF2B5EF4-FFF2-40B4-BE49-F238E27FC236}">
                <a16:creationId xmlns:a16="http://schemas.microsoft.com/office/drawing/2014/main" id="{85C8D3B3-E973-4D82-81AA-9D3AD5A035EA}"/>
              </a:ext>
            </a:extLst>
          </p:cNvPr>
          <p:cNvCxnSpPr>
            <a:cxnSpLocks/>
          </p:cNvCxnSpPr>
          <p:nvPr/>
        </p:nvCxnSpPr>
        <p:spPr>
          <a:xfrm>
            <a:off x="7965312" y="5339999"/>
            <a:ext cx="867336" cy="0"/>
          </a:xfrm>
          <a:prstGeom prst="straightConnector1">
            <a:avLst/>
          </a:prstGeom>
          <a:ln w="76200">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8CA27B15-8429-438A-A8E7-88491A4C1BC9}"/>
              </a:ext>
            </a:extLst>
          </p:cNvPr>
          <p:cNvSpPr/>
          <p:nvPr/>
        </p:nvSpPr>
        <p:spPr>
          <a:xfrm>
            <a:off x="6381185" y="5530330"/>
            <a:ext cx="2648777"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rgbClr val="7030A0"/>
                </a:solidFill>
              </a:rPr>
              <a:t>振り返り分析評価</a:t>
            </a:r>
          </a:p>
        </p:txBody>
      </p:sp>
      <p:cxnSp>
        <p:nvCxnSpPr>
          <p:cNvPr id="38" name="直線矢印コネクタ 37">
            <a:extLst>
              <a:ext uri="{FF2B5EF4-FFF2-40B4-BE49-F238E27FC236}">
                <a16:creationId xmlns:a16="http://schemas.microsoft.com/office/drawing/2014/main" id="{BC227B98-B2C5-49FF-BB66-F476E12D4557}"/>
              </a:ext>
            </a:extLst>
          </p:cNvPr>
          <p:cNvCxnSpPr>
            <a:cxnSpLocks/>
          </p:cNvCxnSpPr>
          <p:nvPr/>
        </p:nvCxnSpPr>
        <p:spPr>
          <a:xfrm flipH="1">
            <a:off x="2484351" y="1291830"/>
            <a:ext cx="314256" cy="1543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BC039AB5-3B56-46DA-98DB-78EFA6C21A48}"/>
              </a:ext>
            </a:extLst>
          </p:cNvPr>
          <p:cNvSpPr txBox="1"/>
          <p:nvPr/>
        </p:nvSpPr>
        <p:spPr>
          <a:xfrm>
            <a:off x="2777709" y="1085055"/>
            <a:ext cx="1368152" cy="400110"/>
          </a:xfrm>
          <a:prstGeom prst="rect">
            <a:avLst/>
          </a:prstGeom>
          <a:noFill/>
        </p:spPr>
        <p:txBody>
          <a:bodyPr wrap="square" rtlCol="0">
            <a:spAutoFit/>
          </a:bodyPr>
          <a:lstStyle/>
          <a:p>
            <a:r>
              <a:rPr lang="ja-JP" altLang="en-US" sz="2000" dirty="0">
                <a:effectLst>
                  <a:outerShdw blurRad="38100" dist="38100" dir="2700000" algn="tl">
                    <a:srgbClr val="000000">
                      <a:alpha val="43137"/>
                    </a:srgbClr>
                  </a:outerShdw>
                </a:effectLst>
              </a:rPr>
              <a:t>申請手続</a:t>
            </a:r>
            <a:endParaRPr kumimoji="1" lang="ja-JP" altLang="en-US" sz="2000" dirty="0">
              <a:effectLst>
                <a:outerShdw blurRad="38100" dist="38100" dir="2700000" algn="tl">
                  <a:srgbClr val="000000">
                    <a:alpha val="43137"/>
                  </a:srgbClr>
                </a:outerShdw>
              </a:effectLst>
            </a:endParaRPr>
          </a:p>
        </p:txBody>
      </p:sp>
      <p:cxnSp>
        <p:nvCxnSpPr>
          <p:cNvPr id="45" name="直線矢印コネクタ 44">
            <a:extLst>
              <a:ext uri="{FF2B5EF4-FFF2-40B4-BE49-F238E27FC236}">
                <a16:creationId xmlns:a16="http://schemas.microsoft.com/office/drawing/2014/main" id="{71F1740A-7C90-4970-8A32-D7AE68046058}"/>
              </a:ext>
            </a:extLst>
          </p:cNvPr>
          <p:cNvCxnSpPr>
            <a:cxnSpLocks/>
          </p:cNvCxnSpPr>
          <p:nvPr/>
        </p:nvCxnSpPr>
        <p:spPr>
          <a:xfrm>
            <a:off x="3059832" y="2005848"/>
            <a:ext cx="1318272"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正方形/長方形 45">
            <a:extLst>
              <a:ext uri="{FF2B5EF4-FFF2-40B4-BE49-F238E27FC236}">
                <a16:creationId xmlns:a16="http://schemas.microsoft.com/office/drawing/2014/main" id="{B1099776-23E9-4E54-8E66-3FA9EDF09137}"/>
              </a:ext>
            </a:extLst>
          </p:cNvPr>
          <p:cNvSpPr/>
          <p:nvPr/>
        </p:nvSpPr>
        <p:spPr>
          <a:xfrm>
            <a:off x="3166050" y="2235323"/>
            <a:ext cx="4835989" cy="386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accent3">
                    <a:lumMod val="50000"/>
                  </a:schemeClr>
                </a:solidFill>
              </a:rPr>
              <a:t>個店同意書</a:t>
            </a:r>
            <a:br>
              <a:rPr kumimoji="1" lang="en-US" altLang="ja-JP" dirty="0">
                <a:solidFill>
                  <a:schemeClr val="accent3">
                    <a:lumMod val="50000"/>
                  </a:schemeClr>
                </a:solidFill>
              </a:rPr>
            </a:br>
            <a:r>
              <a:rPr kumimoji="1" lang="ja-JP" altLang="en-US" dirty="0">
                <a:solidFill>
                  <a:schemeClr val="accent3">
                    <a:lumMod val="50000"/>
                  </a:schemeClr>
                </a:solidFill>
              </a:rPr>
              <a:t>→調査訪問や説明訪問など</a:t>
            </a:r>
          </a:p>
        </p:txBody>
      </p:sp>
      <p:cxnSp>
        <p:nvCxnSpPr>
          <p:cNvPr id="52" name="直線矢印コネクタ 51">
            <a:extLst>
              <a:ext uri="{FF2B5EF4-FFF2-40B4-BE49-F238E27FC236}">
                <a16:creationId xmlns:a16="http://schemas.microsoft.com/office/drawing/2014/main" id="{3BBFCDEA-2551-4AC4-9BD9-F52FA2FE15A3}"/>
              </a:ext>
            </a:extLst>
          </p:cNvPr>
          <p:cNvCxnSpPr>
            <a:cxnSpLocks/>
          </p:cNvCxnSpPr>
          <p:nvPr/>
        </p:nvCxnSpPr>
        <p:spPr>
          <a:xfrm>
            <a:off x="462861" y="5661248"/>
            <a:ext cx="840507"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テキスト ボックス 52">
            <a:extLst>
              <a:ext uri="{FF2B5EF4-FFF2-40B4-BE49-F238E27FC236}">
                <a16:creationId xmlns:a16="http://schemas.microsoft.com/office/drawing/2014/main" id="{CA9935CE-1103-4677-AD59-19CBCFEC5950}"/>
              </a:ext>
            </a:extLst>
          </p:cNvPr>
          <p:cNvSpPr txBox="1"/>
          <p:nvPr/>
        </p:nvSpPr>
        <p:spPr>
          <a:xfrm>
            <a:off x="1300662" y="5508314"/>
            <a:ext cx="4707518" cy="369332"/>
          </a:xfrm>
          <a:prstGeom prst="rect">
            <a:avLst/>
          </a:prstGeom>
          <a:noFill/>
        </p:spPr>
        <p:txBody>
          <a:bodyPr wrap="square" rtlCol="0">
            <a:spAutoFit/>
          </a:bodyPr>
          <a:lstStyle/>
          <a:p>
            <a:r>
              <a:rPr lang="ja-JP" altLang="en-US" dirty="0"/>
              <a:t>商店街の魅力の商店街内外への発信</a:t>
            </a:r>
            <a:endParaRPr kumimoji="1" lang="ja-JP" altLang="en-US" dirty="0"/>
          </a:p>
        </p:txBody>
      </p:sp>
      <p:cxnSp>
        <p:nvCxnSpPr>
          <p:cNvPr id="54" name="直線矢印コネクタ 53">
            <a:extLst>
              <a:ext uri="{FF2B5EF4-FFF2-40B4-BE49-F238E27FC236}">
                <a16:creationId xmlns:a16="http://schemas.microsoft.com/office/drawing/2014/main" id="{FA3CAE5D-1BF9-4227-B490-E39FABA64049}"/>
              </a:ext>
            </a:extLst>
          </p:cNvPr>
          <p:cNvCxnSpPr>
            <a:cxnSpLocks/>
          </p:cNvCxnSpPr>
          <p:nvPr/>
        </p:nvCxnSpPr>
        <p:spPr>
          <a:xfrm>
            <a:off x="448672" y="6409102"/>
            <a:ext cx="840507" cy="0"/>
          </a:xfrm>
          <a:prstGeom prst="straightConnector1">
            <a:avLst/>
          </a:prstGeom>
          <a:ln w="762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5BF4DE10-C065-4156-9DF9-009B979AE379}"/>
              </a:ext>
            </a:extLst>
          </p:cNvPr>
          <p:cNvSpPr txBox="1"/>
          <p:nvPr/>
        </p:nvSpPr>
        <p:spPr>
          <a:xfrm>
            <a:off x="1286473" y="6270742"/>
            <a:ext cx="4796007" cy="369332"/>
          </a:xfrm>
          <a:prstGeom prst="rect">
            <a:avLst/>
          </a:prstGeom>
          <a:noFill/>
        </p:spPr>
        <p:txBody>
          <a:bodyPr wrap="square" rtlCol="0">
            <a:spAutoFit/>
          </a:bodyPr>
          <a:lstStyle/>
          <a:p>
            <a:r>
              <a:rPr lang="ja-JP" altLang="en-US" dirty="0">
                <a:latin typeface="+mn-ea"/>
              </a:rPr>
              <a:t>新規店舗を巻き込んだ店舗情報の収集</a:t>
            </a:r>
          </a:p>
        </p:txBody>
      </p:sp>
      <p:cxnSp>
        <p:nvCxnSpPr>
          <p:cNvPr id="57" name="直線矢印コネクタ 56">
            <a:extLst>
              <a:ext uri="{FF2B5EF4-FFF2-40B4-BE49-F238E27FC236}">
                <a16:creationId xmlns:a16="http://schemas.microsoft.com/office/drawing/2014/main" id="{DD02AE73-29DC-44B1-8EDC-7FA53AABE28A}"/>
              </a:ext>
            </a:extLst>
          </p:cNvPr>
          <p:cNvCxnSpPr>
            <a:cxnSpLocks/>
          </p:cNvCxnSpPr>
          <p:nvPr/>
        </p:nvCxnSpPr>
        <p:spPr>
          <a:xfrm>
            <a:off x="445967" y="6047992"/>
            <a:ext cx="840507" cy="0"/>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9F29E44E-9EF2-4165-B3FF-473138EFCE7F}"/>
              </a:ext>
            </a:extLst>
          </p:cNvPr>
          <p:cNvSpPr txBox="1"/>
          <p:nvPr/>
        </p:nvSpPr>
        <p:spPr>
          <a:xfrm>
            <a:off x="1300662" y="5889459"/>
            <a:ext cx="4707518" cy="369332"/>
          </a:xfrm>
          <a:prstGeom prst="rect">
            <a:avLst/>
          </a:prstGeom>
          <a:noFill/>
        </p:spPr>
        <p:txBody>
          <a:bodyPr wrap="square" rtlCol="0">
            <a:spAutoFit/>
          </a:bodyPr>
          <a:lstStyle/>
          <a:p>
            <a:r>
              <a:rPr lang="ja-JP" altLang="en-US" dirty="0"/>
              <a:t>地域イベント開催による初来店・消費促進</a:t>
            </a:r>
          </a:p>
        </p:txBody>
      </p:sp>
      <p:sp>
        <p:nvSpPr>
          <p:cNvPr id="59" name="四角形: 角を丸くする 58">
            <a:extLst>
              <a:ext uri="{FF2B5EF4-FFF2-40B4-BE49-F238E27FC236}">
                <a16:creationId xmlns:a16="http://schemas.microsoft.com/office/drawing/2014/main" id="{9458A3A6-7A13-4BF6-82E9-DD4B8CF773B2}"/>
              </a:ext>
            </a:extLst>
          </p:cNvPr>
          <p:cNvSpPr/>
          <p:nvPr/>
        </p:nvSpPr>
        <p:spPr>
          <a:xfrm>
            <a:off x="311352" y="5354623"/>
            <a:ext cx="5771128" cy="1333579"/>
          </a:xfrm>
          <a:prstGeom prst="roundRect">
            <a:avLst/>
          </a:prstGeom>
          <a:noFill/>
          <a:ln>
            <a:solidFill>
              <a:schemeClr val="accent6">
                <a:lumMod val="75000"/>
              </a:schemeClr>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cxnSp>
        <p:nvCxnSpPr>
          <p:cNvPr id="55" name="直線矢印コネクタ 54">
            <a:extLst>
              <a:ext uri="{FF2B5EF4-FFF2-40B4-BE49-F238E27FC236}">
                <a16:creationId xmlns:a16="http://schemas.microsoft.com/office/drawing/2014/main" id="{849E8F6F-E191-4F0F-B79B-16BBC63CCA57}"/>
              </a:ext>
            </a:extLst>
          </p:cNvPr>
          <p:cNvCxnSpPr>
            <a:cxnSpLocks/>
          </p:cNvCxnSpPr>
          <p:nvPr/>
        </p:nvCxnSpPr>
        <p:spPr>
          <a:xfrm>
            <a:off x="2454427" y="2926176"/>
            <a:ext cx="3125685"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正方形/長方形 63">
            <a:extLst>
              <a:ext uri="{FF2B5EF4-FFF2-40B4-BE49-F238E27FC236}">
                <a16:creationId xmlns:a16="http://schemas.microsoft.com/office/drawing/2014/main" id="{10240DC4-D84B-4FA2-A962-AC7849BC2B6A}"/>
              </a:ext>
            </a:extLst>
          </p:cNvPr>
          <p:cNvSpPr/>
          <p:nvPr/>
        </p:nvSpPr>
        <p:spPr>
          <a:xfrm>
            <a:off x="7588043" y="4947985"/>
            <a:ext cx="1111702"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solidFill>
                <a:srgbClr val="00B050"/>
              </a:solidFill>
            </a:endParaRPr>
          </a:p>
        </p:txBody>
      </p:sp>
      <p:cxnSp>
        <p:nvCxnSpPr>
          <p:cNvPr id="48" name="直線矢印コネクタ 47">
            <a:extLst>
              <a:ext uri="{FF2B5EF4-FFF2-40B4-BE49-F238E27FC236}">
                <a16:creationId xmlns:a16="http://schemas.microsoft.com/office/drawing/2014/main" id="{6D473E63-7B96-447B-9A80-97FFBC0B4861}"/>
              </a:ext>
            </a:extLst>
          </p:cNvPr>
          <p:cNvCxnSpPr>
            <a:cxnSpLocks/>
          </p:cNvCxnSpPr>
          <p:nvPr/>
        </p:nvCxnSpPr>
        <p:spPr>
          <a:xfrm>
            <a:off x="2484351" y="4443484"/>
            <a:ext cx="1786682" cy="0"/>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正方形/長方形 48">
            <a:extLst>
              <a:ext uri="{FF2B5EF4-FFF2-40B4-BE49-F238E27FC236}">
                <a16:creationId xmlns:a16="http://schemas.microsoft.com/office/drawing/2014/main" id="{A9DEEF13-9D5B-4B4A-94BE-F42120B536B8}"/>
              </a:ext>
            </a:extLst>
          </p:cNvPr>
          <p:cNvSpPr/>
          <p:nvPr/>
        </p:nvSpPr>
        <p:spPr>
          <a:xfrm>
            <a:off x="2324572" y="4666234"/>
            <a:ext cx="2106239"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FF0000"/>
                </a:solidFill>
              </a:rPr>
              <a:t>イベント準備</a:t>
            </a:r>
            <a:endParaRPr lang="en-US" altLang="ja-JP" dirty="0">
              <a:solidFill>
                <a:srgbClr val="FF0000"/>
              </a:solidFill>
            </a:endParaRPr>
          </a:p>
          <a:p>
            <a:pPr algn="ctr"/>
            <a:r>
              <a:rPr kumimoji="1" lang="ja-JP" altLang="en-US" dirty="0">
                <a:solidFill>
                  <a:srgbClr val="FF0000"/>
                </a:solidFill>
              </a:rPr>
              <a:t>（アプリ開発等）</a:t>
            </a:r>
          </a:p>
        </p:txBody>
      </p:sp>
      <p:cxnSp>
        <p:nvCxnSpPr>
          <p:cNvPr id="9" name="直線矢印コネクタ 62">
            <a:extLst>
              <a:ext uri="{FF2B5EF4-FFF2-40B4-BE49-F238E27FC236}">
                <a16:creationId xmlns:a16="http://schemas.microsoft.com/office/drawing/2014/main" id="{B7B3FBB9-3D1F-5031-76DD-7ABBAEE58064}"/>
              </a:ext>
            </a:extLst>
          </p:cNvPr>
          <p:cNvCxnSpPr>
            <a:cxnSpLocks/>
          </p:cNvCxnSpPr>
          <p:nvPr/>
        </p:nvCxnSpPr>
        <p:spPr>
          <a:xfrm>
            <a:off x="1616049" y="3630007"/>
            <a:ext cx="1845736" cy="1549"/>
          </a:xfrm>
          <a:prstGeom prst="straightConnector1">
            <a:avLst/>
          </a:prstGeom>
          <a:ln w="762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FEC81E18-B237-9B85-AC88-5A3A2A28DA43}"/>
              </a:ext>
            </a:extLst>
          </p:cNvPr>
          <p:cNvSpPr txBox="1"/>
          <p:nvPr/>
        </p:nvSpPr>
        <p:spPr>
          <a:xfrm>
            <a:off x="1364779" y="3779748"/>
            <a:ext cx="2559149" cy="369332"/>
          </a:xfrm>
          <a:prstGeom prst="rect">
            <a:avLst/>
          </a:prstGeom>
          <a:noFill/>
        </p:spPr>
        <p:txBody>
          <a:bodyPr wrap="square">
            <a:spAutoFit/>
          </a:bodyPr>
          <a:lstStyle/>
          <a:p>
            <a:r>
              <a:rPr lang="ja-JP" altLang="en-US" dirty="0">
                <a:solidFill>
                  <a:srgbClr val="00B050"/>
                </a:solidFill>
              </a:rPr>
              <a:t>新規店舗の開拓・調査</a:t>
            </a:r>
          </a:p>
        </p:txBody>
      </p:sp>
      <p:sp>
        <p:nvSpPr>
          <p:cNvPr id="5" name="正方形/長方形 4">
            <a:extLst>
              <a:ext uri="{FF2B5EF4-FFF2-40B4-BE49-F238E27FC236}">
                <a16:creationId xmlns:a16="http://schemas.microsoft.com/office/drawing/2014/main" id="{7826D000-3FD1-3235-0D54-BA3EAA856B0E}"/>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令和</a:t>
            </a:r>
            <a:r>
              <a:rPr lang="en-US" altLang="ja-JP" sz="2800" b="1" dirty="0">
                <a:ln w="10541" cmpd="sng">
                  <a:noFill/>
                  <a:prstDash val="solid"/>
                </a:ln>
              </a:rPr>
              <a:t>6</a:t>
            </a:r>
            <a:r>
              <a:rPr lang="ja-JP" altLang="en-US" sz="2800" b="1" dirty="0">
                <a:ln w="10541" cmpd="sng">
                  <a:noFill/>
                  <a:prstDash val="solid"/>
                </a:ln>
              </a:rPr>
              <a:t>年度のスケジュール</a:t>
            </a:r>
            <a:endParaRPr lang="ja-JP" altLang="en-US" sz="3200" b="1" cap="none" spc="0" dirty="0">
              <a:ln w="10541" cmpd="sng">
                <a:noFill/>
                <a:prstDash val="solid"/>
              </a:ln>
            </a:endParaRPr>
          </a:p>
        </p:txBody>
      </p:sp>
      <p:sp>
        <p:nvSpPr>
          <p:cNvPr id="3" name="正方形/長方形 2">
            <a:extLst>
              <a:ext uri="{FF2B5EF4-FFF2-40B4-BE49-F238E27FC236}">
                <a16:creationId xmlns:a16="http://schemas.microsoft.com/office/drawing/2014/main" id="{8F8D9C9D-9C7C-8F7A-1EE2-5AEA56853937}"/>
              </a:ext>
            </a:extLst>
          </p:cNvPr>
          <p:cNvSpPr/>
          <p:nvPr/>
        </p:nvSpPr>
        <p:spPr>
          <a:xfrm>
            <a:off x="4189359" y="4278223"/>
            <a:ext cx="765281"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400" dirty="0">
                <a:solidFill>
                  <a:srgbClr val="FF0000"/>
                </a:solidFill>
              </a:rPr>
              <a:t>★</a:t>
            </a:r>
            <a:endParaRPr kumimoji="1" lang="ja-JP" altLang="en-US" sz="4400" dirty="0">
              <a:solidFill>
                <a:srgbClr val="FF0000"/>
              </a:solidFill>
            </a:endParaRPr>
          </a:p>
        </p:txBody>
      </p:sp>
      <p:sp>
        <p:nvSpPr>
          <p:cNvPr id="4" name="正方形/長方形 3">
            <a:extLst>
              <a:ext uri="{FF2B5EF4-FFF2-40B4-BE49-F238E27FC236}">
                <a16:creationId xmlns:a16="http://schemas.microsoft.com/office/drawing/2014/main" id="{F3D78F38-8E0A-8A56-0E66-2ED1A23B1DAC}"/>
              </a:ext>
            </a:extLst>
          </p:cNvPr>
          <p:cNvSpPr/>
          <p:nvPr/>
        </p:nvSpPr>
        <p:spPr>
          <a:xfrm>
            <a:off x="3923928" y="4708947"/>
            <a:ext cx="2648777"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FF0000"/>
                </a:solidFill>
              </a:rPr>
              <a:t>地域通貨</a:t>
            </a:r>
            <a:endParaRPr lang="en-US" altLang="ja-JP" dirty="0">
              <a:solidFill>
                <a:srgbClr val="FF0000"/>
              </a:solidFill>
            </a:endParaRPr>
          </a:p>
          <a:p>
            <a:pPr algn="ctr"/>
            <a:r>
              <a:rPr lang="ja-JP" altLang="en-US" dirty="0">
                <a:solidFill>
                  <a:srgbClr val="FF0000"/>
                </a:solidFill>
              </a:rPr>
              <a:t>イベント開催</a:t>
            </a:r>
            <a:endParaRPr kumimoji="1" lang="ja-JP" altLang="en-US" dirty="0">
              <a:solidFill>
                <a:srgbClr val="FF0000"/>
              </a:solidFill>
            </a:endParaRPr>
          </a:p>
        </p:txBody>
      </p:sp>
      <p:cxnSp>
        <p:nvCxnSpPr>
          <p:cNvPr id="7" name="直線矢印コネクタ 6">
            <a:extLst>
              <a:ext uri="{FF2B5EF4-FFF2-40B4-BE49-F238E27FC236}">
                <a16:creationId xmlns:a16="http://schemas.microsoft.com/office/drawing/2014/main" id="{4390C564-6460-3E39-BD6A-6F72AA6729FB}"/>
              </a:ext>
            </a:extLst>
          </p:cNvPr>
          <p:cNvCxnSpPr>
            <a:cxnSpLocks/>
          </p:cNvCxnSpPr>
          <p:nvPr/>
        </p:nvCxnSpPr>
        <p:spPr>
          <a:xfrm>
            <a:off x="5658992" y="4443484"/>
            <a:ext cx="1786682" cy="0"/>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89860AB3-990F-C63B-5604-5A404F02F077}"/>
              </a:ext>
            </a:extLst>
          </p:cNvPr>
          <p:cNvSpPr/>
          <p:nvPr/>
        </p:nvSpPr>
        <p:spPr>
          <a:xfrm>
            <a:off x="5499213" y="4002464"/>
            <a:ext cx="2106239"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FF0000"/>
                </a:solidFill>
              </a:rPr>
              <a:t>消費行動分析</a:t>
            </a:r>
            <a:endParaRPr kumimoji="1" lang="ja-JP" altLang="en-US" dirty="0">
              <a:solidFill>
                <a:srgbClr val="FF0000"/>
              </a:solidFill>
            </a:endParaRPr>
          </a:p>
        </p:txBody>
      </p:sp>
      <p:cxnSp>
        <p:nvCxnSpPr>
          <p:cNvPr id="10" name="直線矢印コネクタ 9">
            <a:extLst>
              <a:ext uri="{FF2B5EF4-FFF2-40B4-BE49-F238E27FC236}">
                <a16:creationId xmlns:a16="http://schemas.microsoft.com/office/drawing/2014/main" id="{D5254772-2D0B-BBBC-61EC-C791F6880DA0}"/>
              </a:ext>
            </a:extLst>
          </p:cNvPr>
          <p:cNvCxnSpPr>
            <a:cxnSpLocks/>
          </p:cNvCxnSpPr>
          <p:nvPr/>
        </p:nvCxnSpPr>
        <p:spPr>
          <a:xfrm>
            <a:off x="5718387" y="3483672"/>
            <a:ext cx="1325595"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F54D8638-9717-4612-FDDD-585FBEB9F336}"/>
              </a:ext>
            </a:extLst>
          </p:cNvPr>
          <p:cNvSpPr/>
          <p:nvPr/>
        </p:nvSpPr>
        <p:spPr>
          <a:xfrm>
            <a:off x="5849673" y="3571563"/>
            <a:ext cx="1194309"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0070C0"/>
                </a:solidFill>
              </a:rPr>
              <a:t>多言語化</a:t>
            </a:r>
            <a:endParaRPr kumimoji="1" lang="ja-JP" altLang="en-US" u="sng" dirty="0">
              <a:solidFill>
                <a:srgbClr val="0070C0"/>
              </a:solidFill>
            </a:endParaRPr>
          </a:p>
        </p:txBody>
      </p:sp>
      <p:cxnSp>
        <p:nvCxnSpPr>
          <p:cNvPr id="12" name="直線矢印コネクタ 11">
            <a:extLst>
              <a:ext uri="{FF2B5EF4-FFF2-40B4-BE49-F238E27FC236}">
                <a16:creationId xmlns:a16="http://schemas.microsoft.com/office/drawing/2014/main" id="{C46DE048-A4FB-DD25-14D8-1B7EA17E89C8}"/>
              </a:ext>
            </a:extLst>
          </p:cNvPr>
          <p:cNvCxnSpPr>
            <a:cxnSpLocks/>
          </p:cNvCxnSpPr>
          <p:nvPr/>
        </p:nvCxnSpPr>
        <p:spPr>
          <a:xfrm>
            <a:off x="7374150" y="3489648"/>
            <a:ext cx="1325595"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891BADD6-6F1F-D64E-4AAE-5A238A18996D}"/>
              </a:ext>
            </a:extLst>
          </p:cNvPr>
          <p:cNvSpPr/>
          <p:nvPr/>
        </p:nvSpPr>
        <p:spPr>
          <a:xfrm>
            <a:off x="7414043" y="3590392"/>
            <a:ext cx="1459702" cy="418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0070C0"/>
                </a:solidFill>
              </a:rPr>
              <a:t>マップ配布</a:t>
            </a:r>
            <a:endParaRPr kumimoji="1" lang="ja-JP" altLang="en-US" u="sng" dirty="0">
              <a:solidFill>
                <a:srgbClr val="0070C0"/>
              </a:solidFill>
            </a:endParaRPr>
          </a:p>
        </p:txBody>
      </p:sp>
    </p:spTree>
    <p:extLst>
      <p:ext uri="{BB962C8B-B14F-4D97-AF65-F5344CB8AC3E}">
        <p14:creationId xmlns:p14="http://schemas.microsoft.com/office/powerpoint/2010/main" val="2103188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7826D000-3FD1-3235-0D54-BA3EAA856B0E}"/>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地域マップの制作</a:t>
            </a:r>
            <a:endParaRPr lang="ja-JP" altLang="en-US" sz="3200" b="1" cap="none" spc="0" dirty="0">
              <a:ln w="10541" cmpd="sng">
                <a:noFill/>
                <a:prstDash val="solid"/>
              </a:ln>
            </a:endParaRPr>
          </a:p>
        </p:txBody>
      </p:sp>
      <p:sp>
        <p:nvSpPr>
          <p:cNvPr id="3" name="コンテンツ プレースホルダー 3">
            <a:extLst>
              <a:ext uri="{FF2B5EF4-FFF2-40B4-BE49-F238E27FC236}">
                <a16:creationId xmlns:a16="http://schemas.microsoft.com/office/drawing/2014/main" id="{A6E0A3D3-3196-4B44-7EF6-5046F289B811}"/>
              </a:ext>
            </a:extLst>
          </p:cNvPr>
          <p:cNvSpPr txBox="1">
            <a:spLocks/>
          </p:cNvSpPr>
          <p:nvPr/>
        </p:nvSpPr>
        <p:spPr>
          <a:xfrm>
            <a:off x="216264" y="1072629"/>
            <a:ext cx="8711471" cy="55247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ja-JP" altLang="en-US" sz="2400" b="1" dirty="0">
                <a:solidFill>
                  <a:srgbClr val="0070C0"/>
                </a:solidFill>
                <a:latin typeface="Meiryo UI" panose="020B0604030504040204" pitchFamily="50" charset="-128"/>
                <a:ea typeface="Meiryo UI" panose="020B0604030504040204" pitchFamily="50" charset="-128"/>
              </a:rPr>
              <a:t>特徴</a:t>
            </a:r>
            <a:br>
              <a:rPr lang="en-US" altLang="ja-JP" sz="2400" b="1" u="sng" dirty="0">
                <a:latin typeface="Meiryo UI" panose="020B0604030504040204" pitchFamily="50" charset="-128"/>
                <a:ea typeface="Meiryo UI" panose="020B0604030504040204" pitchFamily="50" charset="-128"/>
              </a:rPr>
            </a:br>
            <a:r>
              <a:rPr lang="ja-JP" altLang="en-US" sz="2400" b="1" u="sng" dirty="0">
                <a:latin typeface="Meiryo UI" panose="020B0604030504040204" pitchFamily="50" charset="-128"/>
                <a:ea typeface="Meiryo UI" panose="020B0604030504040204" pitchFamily="50" charset="-128"/>
              </a:rPr>
              <a:t>現役大学生が自ら店主様に取材して作成する最新の地域マップ</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a:t>
            </a:r>
            <a:r>
              <a:rPr lang="en-US" altLang="ja-JP" sz="2400" dirty="0">
                <a:solidFill>
                  <a:srgbClr val="FF0000"/>
                </a:solidFill>
                <a:latin typeface="Meiryo UI" panose="020B0604030504040204" pitchFamily="50" charset="-128"/>
                <a:ea typeface="Meiryo UI" panose="020B0604030504040204" pitchFamily="50" charset="-128"/>
              </a:rPr>
              <a:t>Q</a:t>
            </a:r>
            <a:r>
              <a:rPr lang="ja-JP" altLang="en-US" sz="2400" dirty="0">
                <a:solidFill>
                  <a:srgbClr val="FF0000"/>
                </a:solidFill>
                <a:latin typeface="Meiryo UI" panose="020B0604030504040204" pitchFamily="50" charset="-128"/>
                <a:ea typeface="Meiryo UI" panose="020B0604030504040204" pitchFamily="50" charset="-128"/>
              </a:rPr>
              <a:t>＆</a:t>
            </a:r>
            <a:r>
              <a:rPr lang="en-US" altLang="ja-JP" sz="2400" dirty="0">
                <a:solidFill>
                  <a:srgbClr val="FF0000"/>
                </a:solidFill>
                <a:latin typeface="Meiryo UI" panose="020B0604030504040204" pitchFamily="50" charset="-128"/>
                <a:ea typeface="Meiryo UI" panose="020B0604030504040204" pitchFamily="50" charset="-128"/>
              </a:rPr>
              <a:t>A</a:t>
            </a:r>
            <a:r>
              <a:rPr lang="ja-JP" altLang="en-US" sz="2400" dirty="0">
                <a:solidFill>
                  <a:srgbClr val="FF0000"/>
                </a:solidFill>
                <a:latin typeface="Meiryo UI" panose="020B0604030504040204" pitchFamily="50" charset="-128"/>
                <a:ea typeface="Meiryo UI" panose="020B0604030504040204" pitchFamily="50" charset="-128"/>
              </a:rPr>
              <a:t>によるコミュニケーション</a:t>
            </a:r>
            <a:r>
              <a:rPr lang="ja-JP" altLang="en-US" sz="2400" dirty="0">
                <a:latin typeface="Meiryo UI" panose="020B0604030504040204" pitchFamily="50" charset="-128"/>
                <a:ea typeface="Meiryo UI" panose="020B0604030504040204" pitchFamily="50" charset="-128"/>
              </a:rPr>
              <a:t>の検討</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→店主様との「対話」から</a:t>
            </a:r>
            <a:r>
              <a:rPr lang="ja-JP" altLang="en-US" sz="2400" dirty="0">
                <a:solidFill>
                  <a:srgbClr val="FF0000"/>
                </a:solidFill>
                <a:latin typeface="Meiryo UI" panose="020B0604030504040204" pitchFamily="50" charset="-128"/>
                <a:ea typeface="Meiryo UI" panose="020B0604030504040204" pitchFamily="50" charset="-128"/>
              </a:rPr>
              <a:t>「新しい店舗の魅力」</a:t>
            </a:r>
            <a:r>
              <a:rPr lang="ja-JP" altLang="en-US" sz="2400" dirty="0">
                <a:latin typeface="Meiryo UI" panose="020B0604030504040204" pitchFamily="50" charset="-128"/>
                <a:ea typeface="Meiryo UI" panose="020B0604030504040204" pitchFamily="50" charset="-128"/>
              </a:rPr>
              <a:t>を見出す活動</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→支払方法など</a:t>
            </a:r>
            <a:r>
              <a:rPr lang="ja-JP" altLang="en-US" sz="2400" u="sng" dirty="0">
                <a:latin typeface="Meiryo UI" panose="020B0604030504040204" pitchFamily="50" charset="-128"/>
                <a:ea typeface="Meiryo UI" panose="020B0604030504040204" pitchFamily="50" charset="-128"/>
              </a:rPr>
              <a:t>従来の地域マップにないデータ</a:t>
            </a:r>
            <a:r>
              <a:rPr lang="ja-JP" altLang="en-US" sz="2400" dirty="0">
                <a:latin typeface="Meiryo UI" panose="020B0604030504040204" pitchFamily="50" charset="-128"/>
                <a:ea typeface="Meiryo UI" panose="020B0604030504040204" pitchFamily="50" charset="-128"/>
              </a:rPr>
              <a:t>も記載</a:t>
            </a:r>
            <a:br>
              <a:rPr lang="en-US" altLang="ja-JP" sz="2400" dirty="0">
                <a:solidFill>
                  <a:srgbClr val="FF0000"/>
                </a:solidFill>
                <a:latin typeface="Meiryo UI" panose="020B0604030504040204" pitchFamily="50" charset="-128"/>
                <a:ea typeface="Meiryo UI" panose="020B0604030504040204" pitchFamily="50" charset="-128"/>
              </a:rPr>
            </a:b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b="1" u="sng" dirty="0">
                <a:latin typeface="Meiryo UI" panose="020B0604030504040204" pitchFamily="50" charset="-128"/>
                <a:ea typeface="Meiryo UI" panose="020B0604030504040204" pitchFamily="50" charset="-128"/>
              </a:rPr>
              <a:t>「</a:t>
            </a:r>
            <a:r>
              <a:rPr lang="zh-TW" altLang="en-US" sz="2400" b="1" u="sng" dirty="0">
                <a:latin typeface="Meiryo UI" panose="020B0604030504040204" pitchFamily="50" charset="-128"/>
                <a:ea typeface="Meiryo UI" panose="020B0604030504040204" pitchFamily="50" charset="-128"/>
              </a:rPr>
              <a:t>高田馬場西</a:t>
            </a:r>
            <a:r>
              <a:rPr lang="ja-JP" altLang="en-US" sz="2400" b="1" u="sng" dirty="0">
                <a:latin typeface="Meiryo UI" panose="020B0604030504040204" pitchFamily="50" charset="-128"/>
                <a:ea typeface="Meiryo UI" panose="020B0604030504040204" pitchFamily="50" charset="-128"/>
              </a:rPr>
              <a:t>」らしさ・オリジナリティ（歴史，懐かしさ）</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→歴史：「</a:t>
            </a:r>
            <a:r>
              <a:rPr lang="ja-JP" altLang="en-US" sz="2400" dirty="0">
                <a:solidFill>
                  <a:srgbClr val="FF0000"/>
                </a:solidFill>
                <a:latin typeface="Meiryo UI" panose="020B0604030504040204" pitchFamily="50" charset="-128"/>
                <a:ea typeface="Meiryo UI" panose="020B0604030504040204" pitchFamily="50" charset="-128"/>
              </a:rPr>
              <a:t>アトムの壁画</a:t>
            </a:r>
            <a:r>
              <a:rPr lang="ja-JP" altLang="en-US" sz="2400" dirty="0">
                <a:latin typeface="Meiryo UI" panose="020B0604030504040204" pitchFamily="50" charset="-128"/>
                <a:ea typeface="Meiryo UI" panose="020B0604030504040204" pitchFamily="50" charset="-128"/>
              </a:rPr>
              <a:t>」や「</a:t>
            </a:r>
            <a:r>
              <a:rPr lang="ja-JP" altLang="en-US" sz="2400" dirty="0">
                <a:solidFill>
                  <a:srgbClr val="FF0000"/>
                </a:solidFill>
                <a:latin typeface="Meiryo UI" panose="020B0604030504040204" pitchFamily="50" charset="-128"/>
                <a:ea typeface="Meiryo UI" panose="020B0604030504040204" pitchFamily="50" charset="-128"/>
              </a:rPr>
              <a:t>腰折地蔵尊</a:t>
            </a:r>
            <a:r>
              <a:rPr lang="ja-JP" altLang="en-US" sz="2400" dirty="0">
                <a:latin typeface="Meiryo UI" panose="020B0604030504040204" pitchFamily="50" charset="-128"/>
                <a:ea typeface="Meiryo UI" panose="020B0604030504040204" pitchFamily="50" charset="-128"/>
              </a:rPr>
              <a:t>」を記載</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→懐かしさと国際性：レトロな紙質でのマップ制作</a:t>
            </a:r>
            <a:endParaRPr lang="en-US" altLang="ja-JP" sz="2400" dirty="0">
              <a:latin typeface="Meiryo UI" panose="020B0604030504040204" pitchFamily="50" charset="-128"/>
              <a:ea typeface="Meiryo UI" panose="020B0604030504040204" pitchFamily="50" charset="-128"/>
            </a:endParaRPr>
          </a:p>
          <a:p>
            <a:pPr marL="0" indent="0">
              <a:buNone/>
            </a:pPr>
            <a:endParaRPr lang="en-US" altLang="ja-JP" sz="2400" dirty="0">
              <a:latin typeface="Meiryo UI" panose="020B0604030504040204" pitchFamily="50" charset="-128"/>
              <a:ea typeface="Meiryo UI" panose="020B0604030504040204" pitchFamily="50" charset="-128"/>
            </a:endParaRPr>
          </a:p>
          <a:p>
            <a:pPr marL="0" indent="0">
              <a:buNone/>
            </a:pPr>
            <a:r>
              <a:rPr lang="ja-JP" altLang="en-US" sz="2400" b="1" u="sng" dirty="0">
                <a:latin typeface="Meiryo UI" panose="020B0604030504040204" pitchFamily="50" charset="-128"/>
                <a:ea typeface="Meiryo UI" panose="020B0604030504040204" pitchFamily="50" charset="-128"/>
              </a:rPr>
              <a:t>人々の生の声をリアルに記載（親近感、新しい発見）</a:t>
            </a:r>
            <a:br>
              <a:rPr lang="en-US" altLang="ja-JP" sz="2400" dirty="0">
                <a:latin typeface="Meiryo UI" panose="020B0604030504040204" pitchFamily="50" charset="-128"/>
                <a:ea typeface="Meiryo UI" panose="020B0604030504040204" pitchFamily="50" charset="-128"/>
              </a:rPr>
            </a:b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→商店街：</a:t>
            </a:r>
            <a:r>
              <a:rPr lang="ja-JP" altLang="en-US" sz="2400" dirty="0">
                <a:solidFill>
                  <a:srgbClr val="FF0000"/>
                </a:solidFill>
                <a:latin typeface="Meiryo UI" panose="020B0604030504040204" pitchFamily="50" charset="-128"/>
                <a:ea typeface="Meiryo UI" panose="020B0604030504040204" pitchFamily="50" charset="-128"/>
              </a:rPr>
              <a:t>振興組合会長や学生の声</a:t>
            </a:r>
            <a:r>
              <a:rPr lang="ja-JP" altLang="en-US" sz="2400" dirty="0">
                <a:latin typeface="Meiryo UI" panose="020B0604030504040204" pitchFamily="50" charset="-128"/>
                <a:ea typeface="Meiryo UI" panose="020B0604030504040204" pitchFamily="50" charset="-128"/>
              </a:rPr>
              <a:t>を記載</a:t>
            </a:r>
            <a:endParaRPr lang="en-US" altLang="ja-JP" sz="2400" dirty="0">
              <a:latin typeface="Meiryo UI" panose="020B0604030504040204" pitchFamily="50" charset="-128"/>
              <a:ea typeface="Meiryo UI" panose="020B0604030504040204" pitchFamily="50" charset="-128"/>
            </a:endParaRPr>
          </a:p>
          <a:p>
            <a:pPr marL="0" indent="0">
              <a:buNone/>
            </a:pPr>
            <a:r>
              <a:rPr lang="en-US" altLang="ja-JP" sz="2400" dirty="0">
                <a:latin typeface="Meiryo UI" panose="020B0604030504040204" pitchFamily="50" charset="-128"/>
                <a:ea typeface="Meiryo UI" panose="020B0604030504040204" pitchFamily="50" charset="-128"/>
              </a:rPr>
              <a:t>	</a:t>
            </a:r>
            <a:r>
              <a:rPr lang="ja-JP" altLang="en-US" sz="2400" dirty="0">
                <a:latin typeface="Meiryo UI" panose="020B0604030504040204" pitchFamily="50" charset="-128"/>
                <a:ea typeface="Meiryo UI" panose="020B0604030504040204" pitchFamily="50" charset="-128"/>
              </a:rPr>
              <a:t>→専門家：</a:t>
            </a:r>
            <a:r>
              <a:rPr lang="ja-JP" altLang="en-US" sz="2400" dirty="0">
                <a:solidFill>
                  <a:srgbClr val="FF0000"/>
                </a:solidFill>
                <a:latin typeface="Meiryo UI" panose="020B0604030504040204" pitchFamily="50" charset="-128"/>
                <a:ea typeface="Meiryo UI" panose="020B0604030504040204" pitchFamily="50" charset="-128"/>
              </a:rPr>
              <a:t>都市計画の専門家</a:t>
            </a:r>
            <a:r>
              <a:rPr lang="ja-JP" altLang="en-US" sz="2400" dirty="0">
                <a:latin typeface="Meiryo UI" panose="020B0604030504040204" pitchFamily="50" charset="-128"/>
                <a:ea typeface="Meiryo UI" panose="020B0604030504040204" pitchFamily="50" charset="-128"/>
              </a:rPr>
              <a:t>（早大）のエッセイ</a:t>
            </a:r>
            <a:endParaRPr lang="en-US" altLang="ja-JP"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92076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7826D000-3FD1-3235-0D54-BA3EAA856B0E}"/>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地域マップの制作</a:t>
            </a:r>
            <a:endParaRPr lang="ja-JP" altLang="en-US" sz="3200" b="1" cap="none" spc="0" dirty="0">
              <a:ln w="10541" cmpd="sng">
                <a:noFill/>
                <a:prstDash val="solid"/>
              </a:ln>
            </a:endParaRPr>
          </a:p>
        </p:txBody>
      </p:sp>
      <p:sp>
        <p:nvSpPr>
          <p:cNvPr id="2" name="テキスト ボックス 1">
            <a:extLst>
              <a:ext uri="{FF2B5EF4-FFF2-40B4-BE49-F238E27FC236}">
                <a16:creationId xmlns:a16="http://schemas.microsoft.com/office/drawing/2014/main" id="{602DF20C-337B-B98F-806C-E13113B9919E}"/>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マップ店舗情報紹介の拡張（参考：令和</a:t>
            </a:r>
            <a:r>
              <a:rPr lang="en-US" altLang="ja-JP"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5</a:t>
            </a:r>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年度）</a:t>
            </a:r>
            <a:endParaRPr kumimoji="1" lang="ja-JP" altLang="en-US" sz="2400" dirty="0"/>
          </a:p>
        </p:txBody>
      </p:sp>
      <p:graphicFrame>
        <p:nvGraphicFramePr>
          <p:cNvPr id="3" name="オブジェクト 2">
            <a:extLst>
              <a:ext uri="{FF2B5EF4-FFF2-40B4-BE49-F238E27FC236}">
                <a16:creationId xmlns:a16="http://schemas.microsoft.com/office/drawing/2014/main" id="{85F498A6-D924-5F50-AD9D-08BC3B72C18B}"/>
              </a:ext>
            </a:extLst>
          </p:cNvPr>
          <p:cNvGraphicFramePr>
            <a:graphicFrameLocks noChangeAspect="1"/>
          </p:cNvGraphicFramePr>
          <p:nvPr>
            <p:extLst>
              <p:ext uri="{D42A27DB-BD31-4B8C-83A1-F6EECF244321}">
                <p14:modId xmlns:p14="http://schemas.microsoft.com/office/powerpoint/2010/main" val="2596218049"/>
              </p:ext>
            </p:extLst>
          </p:nvPr>
        </p:nvGraphicFramePr>
        <p:xfrm>
          <a:off x="983170" y="1540548"/>
          <a:ext cx="7177660" cy="5050800"/>
        </p:xfrm>
        <a:graphic>
          <a:graphicData uri="http://schemas.openxmlformats.org/presentationml/2006/ole">
            <mc:AlternateContent xmlns:mc="http://schemas.openxmlformats.org/markup-compatibility/2006">
              <mc:Choice xmlns:v="urn:schemas-microsoft-com:vml" Requires="v">
                <p:oleObj name="Acrobat Document" r:id="rId3" imgW="65585201" imgH="46146353" progId="Acrobat.Document.DC">
                  <p:embed/>
                </p:oleObj>
              </mc:Choice>
              <mc:Fallback>
                <p:oleObj name="Acrobat Document" r:id="rId3" imgW="65585201" imgH="46146353" progId="Acrobat.Document.DC">
                  <p:embed/>
                  <p:pic>
                    <p:nvPicPr>
                      <p:cNvPr id="9" name="オブジェクト 8">
                        <a:extLst>
                          <a:ext uri="{FF2B5EF4-FFF2-40B4-BE49-F238E27FC236}">
                            <a16:creationId xmlns:a16="http://schemas.microsoft.com/office/drawing/2014/main" id="{BF9553FF-DA38-6C70-3088-6E6BA0A7862B}"/>
                          </a:ext>
                        </a:extLst>
                      </p:cNvPr>
                      <p:cNvPicPr/>
                      <p:nvPr/>
                    </p:nvPicPr>
                    <p:blipFill>
                      <a:blip r:embed="rId4"/>
                      <a:stretch>
                        <a:fillRect/>
                      </a:stretch>
                    </p:blipFill>
                    <p:spPr>
                      <a:xfrm>
                        <a:off x="983170" y="1540548"/>
                        <a:ext cx="7177660" cy="5050800"/>
                      </a:xfrm>
                      <a:prstGeom prst="rect">
                        <a:avLst/>
                      </a:prstGeom>
                      <a:ln>
                        <a:solidFill>
                          <a:schemeClr val="tx1"/>
                        </a:solidFill>
                      </a:ln>
                    </p:spPr>
                  </p:pic>
                </p:oleObj>
              </mc:Fallback>
            </mc:AlternateContent>
          </a:graphicData>
        </a:graphic>
      </p:graphicFrame>
    </p:spTree>
    <p:extLst>
      <p:ext uri="{BB962C8B-B14F-4D97-AF65-F5344CB8AC3E}">
        <p14:creationId xmlns:p14="http://schemas.microsoft.com/office/powerpoint/2010/main" val="184862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8FAB6-CA37-C09F-0B24-8AC498858505}"/>
            </a:ext>
          </a:extLst>
        </p:cNvPr>
        <p:cNvGrpSpPr/>
        <p:nvPr/>
      </p:nvGrpSpPr>
      <p:grpSpPr>
        <a:xfrm>
          <a:off x="0" y="0"/>
          <a:ext cx="0" cy="0"/>
          <a:chOff x="0" y="0"/>
          <a:chExt cx="0" cy="0"/>
        </a:xfrm>
      </p:grpSpPr>
      <p:sp>
        <p:nvSpPr>
          <p:cNvPr id="5" name="正方形/長方形 4">
            <a:extLst>
              <a:ext uri="{FF2B5EF4-FFF2-40B4-BE49-F238E27FC236}">
                <a16:creationId xmlns:a16="http://schemas.microsoft.com/office/drawing/2014/main" id="{D24A2F1D-7F79-4440-0649-54C18DC8C63B}"/>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地域マップの制作</a:t>
            </a:r>
            <a:endParaRPr lang="ja-JP" altLang="en-US" sz="3200" b="1" cap="none" spc="0" dirty="0">
              <a:ln w="10541" cmpd="sng">
                <a:noFill/>
                <a:prstDash val="solid"/>
              </a:ln>
            </a:endParaRPr>
          </a:p>
        </p:txBody>
      </p:sp>
      <p:sp>
        <p:nvSpPr>
          <p:cNvPr id="2" name="テキスト ボックス 1">
            <a:extLst>
              <a:ext uri="{FF2B5EF4-FFF2-40B4-BE49-F238E27FC236}">
                <a16:creationId xmlns:a16="http://schemas.microsoft.com/office/drawing/2014/main" id="{CDCA718C-BE7F-D190-D4D0-5F3CDA54825E}"/>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マップ店舗情報紹介の拡張（令和</a:t>
            </a:r>
            <a:r>
              <a:rPr lang="en-US" altLang="ja-JP"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6</a:t>
            </a:r>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年度）</a:t>
            </a:r>
            <a:endParaRPr kumimoji="1" lang="ja-JP" altLang="en-US" sz="2400" dirty="0"/>
          </a:p>
        </p:txBody>
      </p:sp>
      <p:pic>
        <p:nvPicPr>
          <p:cNvPr id="8" name="図 7">
            <a:extLst>
              <a:ext uri="{FF2B5EF4-FFF2-40B4-BE49-F238E27FC236}">
                <a16:creationId xmlns:a16="http://schemas.microsoft.com/office/drawing/2014/main" id="{AE07C23A-0C10-8C4A-AD39-9C00072C572C}"/>
              </a:ext>
            </a:extLst>
          </p:cNvPr>
          <p:cNvPicPr>
            <a:picLocks noChangeAspect="1"/>
          </p:cNvPicPr>
          <p:nvPr/>
        </p:nvPicPr>
        <p:blipFill>
          <a:blip r:embed="rId3"/>
          <a:stretch>
            <a:fillRect/>
          </a:stretch>
        </p:blipFill>
        <p:spPr>
          <a:xfrm>
            <a:off x="885982" y="1512293"/>
            <a:ext cx="7380312" cy="5202844"/>
          </a:xfrm>
          <a:prstGeom prst="rect">
            <a:avLst/>
          </a:prstGeom>
          <a:ln>
            <a:solidFill>
              <a:schemeClr val="tx1"/>
            </a:solidFill>
          </a:ln>
        </p:spPr>
      </p:pic>
      <p:sp>
        <p:nvSpPr>
          <p:cNvPr id="9" name="楕円 8">
            <a:extLst>
              <a:ext uri="{FF2B5EF4-FFF2-40B4-BE49-F238E27FC236}">
                <a16:creationId xmlns:a16="http://schemas.microsoft.com/office/drawing/2014/main" id="{37D198EE-9347-8E36-340D-52C1EAD8E89D}"/>
              </a:ext>
            </a:extLst>
          </p:cNvPr>
          <p:cNvSpPr/>
          <p:nvPr/>
        </p:nvSpPr>
        <p:spPr>
          <a:xfrm>
            <a:off x="885982" y="2708920"/>
            <a:ext cx="1453770"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楕円 11">
            <a:extLst>
              <a:ext uri="{FF2B5EF4-FFF2-40B4-BE49-F238E27FC236}">
                <a16:creationId xmlns:a16="http://schemas.microsoft.com/office/drawing/2014/main" id="{B01322FD-9772-4894-8601-2B397E76A589}"/>
              </a:ext>
            </a:extLst>
          </p:cNvPr>
          <p:cNvSpPr/>
          <p:nvPr/>
        </p:nvSpPr>
        <p:spPr>
          <a:xfrm>
            <a:off x="3707904" y="1618468"/>
            <a:ext cx="1453770"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E5A5AD70-AB9D-29DD-E2ED-D634EC80AC7D}"/>
              </a:ext>
            </a:extLst>
          </p:cNvPr>
          <p:cNvSpPr/>
          <p:nvPr/>
        </p:nvSpPr>
        <p:spPr>
          <a:xfrm>
            <a:off x="2269450" y="3501008"/>
            <a:ext cx="1453770" cy="122413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id="{8A6EFD83-2119-7214-E7A9-CA8F0E7FE31E}"/>
              </a:ext>
            </a:extLst>
          </p:cNvPr>
          <p:cNvSpPr/>
          <p:nvPr/>
        </p:nvSpPr>
        <p:spPr>
          <a:xfrm>
            <a:off x="3845115" y="3501008"/>
            <a:ext cx="1453770" cy="122413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05A87242-269A-757F-CBF0-CB276D6A50DB}"/>
              </a:ext>
            </a:extLst>
          </p:cNvPr>
          <p:cNvSpPr/>
          <p:nvPr/>
        </p:nvSpPr>
        <p:spPr>
          <a:xfrm>
            <a:off x="5328819" y="3623320"/>
            <a:ext cx="1453770"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BD66DC2B-9763-D480-10DB-8C36E1D38E75}"/>
              </a:ext>
            </a:extLst>
          </p:cNvPr>
          <p:cNvSpPr/>
          <p:nvPr/>
        </p:nvSpPr>
        <p:spPr>
          <a:xfrm>
            <a:off x="5106688" y="4712028"/>
            <a:ext cx="1453770"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a:extLst>
              <a:ext uri="{FF2B5EF4-FFF2-40B4-BE49-F238E27FC236}">
                <a16:creationId xmlns:a16="http://schemas.microsoft.com/office/drawing/2014/main" id="{2CCD1286-77B1-6651-E114-9828A7D70020}"/>
              </a:ext>
            </a:extLst>
          </p:cNvPr>
          <p:cNvSpPr/>
          <p:nvPr/>
        </p:nvSpPr>
        <p:spPr>
          <a:xfrm>
            <a:off x="3518828" y="4712028"/>
            <a:ext cx="1453770"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形吹き出し 27">
            <a:extLst>
              <a:ext uri="{FF2B5EF4-FFF2-40B4-BE49-F238E27FC236}">
                <a16:creationId xmlns:a16="http://schemas.microsoft.com/office/drawing/2014/main" id="{693D2A29-1223-B5D2-4967-98F9F73CB681}"/>
              </a:ext>
            </a:extLst>
          </p:cNvPr>
          <p:cNvSpPr/>
          <p:nvPr/>
        </p:nvSpPr>
        <p:spPr>
          <a:xfrm>
            <a:off x="5833573" y="734304"/>
            <a:ext cx="3033854" cy="954560"/>
          </a:xfrm>
          <a:prstGeom prst="wedgeEllipseCallout">
            <a:avLst>
              <a:gd name="adj1" fmla="val -44224"/>
              <a:gd name="adj2" fmla="val 34560"/>
            </a:avLst>
          </a:prstGeom>
          <a:solidFill>
            <a:srgbClr val="FFFF00"/>
          </a:solidFill>
          <a:ln/>
          <a:effectLst>
            <a:softEdge rad="1270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dirty="0">
                <a:solidFill>
                  <a:schemeClr val="tx1"/>
                </a:solidFill>
                <a:latin typeface="Meiryo UI" panose="020B0604030504040204" pitchFamily="50" charset="-128"/>
                <a:ea typeface="Meiryo UI" panose="020B0604030504040204" pitchFamily="50" charset="-128"/>
              </a:rPr>
              <a:t>新たに</a:t>
            </a:r>
            <a:r>
              <a:rPr lang="en-US" altLang="ja-JP" dirty="0">
                <a:solidFill>
                  <a:schemeClr val="tx1"/>
                </a:solidFill>
                <a:latin typeface="Meiryo UI" panose="020B0604030504040204" pitchFamily="50" charset="-128"/>
                <a:ea typeface="Meiryo UI" panose="020B0604030504040204" pitchFamily="50" charset="-128"/>
              </a:rPr>
              <a:t>7</a:t>
            </a:r>
            <a:r>
              <a:rPr lang="ja-JP" altLang="en-US" dirty="0">
                <a:solidFill>
                  <a:schemeClr val="tx1"/>
                </a:solidFill>
                <a:latin typeface="Meiryo UI" panose="020B0604030504040204" pitchFamily="50" charset="-128"/>
                <a:ea typeface="Meiryo UI" panose="020B0604030504040204" pitchFamily="50" charset="-128"/>
              </a:rPr>
              <a:t>店舗が参入</a:t>
            </a:r>
          </a:p>
        </p:txBody>
      </p:sp>
    </p:spTree>
    <p:extLst>
      <p:ext uri="{BB962C8B-B14F-4D97-AF65-F5344CB8AC3E}">
        <p14:creationId xmlns:p14="http://schemas.microsoft.com/office/powerpoint/2010/main" val="827186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12984C3-2D2F-4E68-858E-ACD534A57A31}"/>
              </a:ext>
            </a:extLst>
          </p:cNvPr>
          <p:cNvSpPr>
            <a:spLocks noGrp="1"/>
          </p:cNvSpPr>
          <p:nvPr>
            <p:ph type="sldNum" sz="quarter" idx="12"/>
          </p:nvPr>
        </p:nvSpPr>
        <p:spPr/>
        <p:txBody>
          <a:bodyPr/>
          <a:lstStyle/>
          <a:p>
            <a:fld id="{533BB7D3-39B4-4655-B802-218D0E8CA854}" type="slidenum">
              <a:rPr kumimoji="1" lang="ja-JP" altLang="en-US" smtClean="0"/>
              <a:t>8</a:t>
            </a:fld>
            <a:endParaRPr kumimoji="1" lang="ja-JP" altLang="en-US"/>
          </a:p>
        </p:txBody>
      </p:sp>
      <p:sp>
        <p:nvSpPr>
          <p:cNvPr id="3" name="テキスト ボックス 2">
            <a:extLst>
              <a:ext uri="{FF2B5EF4-FFF2-40B4-BE49-F238E27FC236}">
                <a16:creationId xmlns:a16="http://schemas.microsoft.com/office/drawing/2014/main" id="{59C62A3A-77B0-4AED-9B3C-3429C3B837A6}"/>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マップ位置情報紹介面（令和</a:t>
            </a:r>
            <a:r>
              <a:rPr lang="en-US" altLang="ja-JP"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6</a:t>
            </a:r>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年度）</a:t>
            </a:r>
            <a:endParaRPr kumimoji="1" lang="ja-JP" altLang="en-US" sz="2400" dirty="0"/>
          </a:p>
        </p:txBody>
      </p:sp>
      <p:sp>
        <p:nvSpPr>
          <p:cNvPr id="5" name="正方形/長方形 4">
            <a:extLst>
              <a:ext uri="{FF2B5EF4-FFF2-40B4-BE49-F238E27FC236}">
                <a16:creationId xmlns:a16="http://schemas.microsoft.com/office/drawing/2014/main" id="{BA9477A3-3FC4-5C6B-1AA1-D06CDBB7EC59}"/>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地域マップの制作</a:t>
            </a:r>
            <a:endParaRPr lang="ja-JP" altLang="en-US" sz="3200" b="1" cap="none" spc="0" dirty="0">
              <a:ln w="10541" cmpd="sng">
                <a:noFill/>
                <a:prstDash val="solid"/>
              </a:ln>
            </a:endParaRPr>
          </a:p>
        </p:txBody>
      </p:sp>
      <p:pic>
        <p:nvPicPr>
          <p:cNvPr id="7" name="図 6">
            <a:extLst>
              <a:ext uri="{FF2B5EF4-FFF2-40B4-BE49-F238E27FC236}">
                <a16:creationId xmlns:a16="http://schemas.microsoft.com/office/drawing/2014/main" id="{1AB16029-E1C3-4361-8C78-34C8B43B7A5F}"/>
              </a:ext>
            </a:extLst>
          </p:cNvPr>
          <p:cNvPicPr>
            <a:picLocks noChangeAspect="1"/>
          </p:cNvPicPr>
          <p:nvPr/>
        </p:nvPicPr>
        <p:blipFill>
          <a:blip r:embed="rId2"/>
          <a:stretch>
            <a:fillRect/>
          </a:stretch>
        </p:blipFill>
        <p:spPr>
          <a:xfrm rot="5400000">
            <a:off x="2044200" y="493345"/>
            <a:ext cx="5055599" cy="7151822"/>
          </a:xfrm>
          <a:prstGeom prst="rect">
            <a:avLst/>
          </a:prstGeom>
          <a:ln>
            <a:solidFill>
              <a:schemeClr val="tx1"/>
            </a:solidFill>
          </a:ln>
        </p:spPr>
      </p:pic>
    </p:spTree>
    <p:extLst>
      <p:ext uri="{BB962C8B-B14F-4D97-AF65-F5344CB8AC3E}">
        <p14:creationId xmlns:p14="http://schemas.microsoft.com/office/powerpoint/2010/main" val="1549983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12984C3-2D2F-4E68-858E-ACD534A57A31}"/>
              </a:ext>
            </a:extLst>
          </p:cNvPr>
          <p:cNvSpPr>
            <a:spLocks noGrp="1"/>
          </p:cNvSpPr>
          <p:nvPr>
            <p:ph type="sldNum" sz="quarter" idx="12"/>
          </p:nvPr>
        </p:nvSpPr>
        <p:spPr/>
        <p:txBody>
          <a:bodyPr/>
          <a:lstStyle/>
          <a:p>
            <a:fld id="{533BB7D3-39B4-4655-B802-218D0E8CA854}" type="slidenum">
              <a:rPr kumimoji="1" lang="ja-JP" altLang="en-US" smtClean="0"/>
              <a:t>9</a:t>
            </a:fld>
            <a:endParaRPr kumimoji="1" lang="ja-JP" altLang="en-US"/>
          </a:p>
        </p:txBody>
      </p:sp>
      <p:sp>
        <p:nvSpPr>
          <p:cNvPr id="3" name="テキスト ボックス 2">
            <a:extLst>
              <a:ext uri="{FF2B5EF4-FFF2-40B4-BE49-F238E27FC236}">
                <a16:creationId xmlns:a16="http://schemas.microsoft.com/office/drawing/2014/main" id="{59C62A3A-77B0-4AED-9B3C-3429C3B837A6}"/>
              </a:ext>
            </a:extLst>
          </p:cNvPr>
          <p:cNvSpPr txBox="1"/>
          <p:nvPr/>
        </p:nvSpPr>
        <p:spPr>
          <a:xfrm>
            <a:off x="353876" y="980751"/>
            <a:ext cx="7912418" cy="461665"/>
          </a:xfrm>
          <a:prstGeom prst="rect">
            <a:avLst/>
          </a:prstGeom>
          <a:noFill/>
        </p:spPr>
        <p:txBody>
          <a:bodyPr wrap="square" rtlCol="0">
            <a:spAutoFit/>
          </a:bodyPr>
          <a:lstStyle/>
          <a:p>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マップの多言語化（令和</a:t>
            </a:r>
            <a:r>
              <a:rPr lang="en-US" altLang="ja-JP"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6</a:t>
            </a:r>
            <a:r>
              <a:rPr lang="ja-JP" altLang="en-US" sz="2400"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年度）</a:t>
            </a:r>
            <a:endParaRPr kumimoji="1" lang="ja-JP" altLang="en-US" sz="2400" dirty="0"/>
          </a:p>
        </p:txBody>
      </p:sp>
      <p:sp>
        <p:nvSpPr>
          <p:cNvPr id="5" name="正方形/長方形 4">
            <a:extLst>
              <a:ext uri="{FF2B5EF4-FFF2-40B4-BE49-F238E27FC236}">
                <a16:creationId xmlns:a16="http://schemas.microsoft.com/office/drawing/2014/main" id="{BA9477A3-3FC4-5C6B-1AA1-D06CDBB7EC59}"/>
              </a:ext>
            </a:extLst>
          </p:cNvPr>
          <p:cNvSpPr/>
          <p:nvPr/>
        </p:nvSpPr>
        <p:spPr>
          <a:xfrm>
            <a:off x="242790" y="326099"/>
            <a:ext cx="8145634" cy="584775"/>
          </a:xfrm>
          <a:prstGeom prst="rect">
            <a:avLst/>
          </a:prstGeom>
          <a:noFill/>
        </p:spPr>
        <p:txBody>
          <a:bodyPr wrap="square" lIns="91440" tIns="45720" rIns="91440" bIns="45720">
            <a:spAutoFit/>
          </a:bodyPr>
          <a:lstStyle/>
          <a:p>
            <a:r>
              <a:rPr lang="ja-JP" altLang="en-US" sz="3200" b="1" u="sng" dirty="0">
                <a:ln w="10541" cmpd="sng">
                  <a:noFill/>
                  <a:prstDash val="solid"/>
                </a:ln>
              </a:rPr>
              <a:t>実施概要</a:t>
            </a:r>
            <a:r>
              <a:rPr lang="ja-JP" altLang="en-US" sz="3200" b="1" dirty="0">
                <a:ln w="10541" cmpd="sng">
                  <a:noFill/>
                  <a:prstDash val="solid"/>
                </a:ln>
              </a:rPr>
              <a:t>：</a:t>
            </a:r>
            <a:r>
              <a:rPr lang="ja-JP" altLang="en-US" sz="2800" b="1" dirty="0">
                <a:ln w="10541" cmpd="sng">
                  <a:noFill/>
                  <a:prstDash val="solid"/>
                </a:ln>
              </a:rPr>
              <a:t>地域マップの制作</a:t>
            </a:r>
            <a:endParaRPr lang="ja-JP" altLang="en-US" sz="3200" b="1" cap="none" spc="0" dirty="0">
              <a:ln w="10541" cmpd="sng">
                <a:noFill/>
                <a:prstDash val="solid"/>
              </a:ln>
            </a:endParaRPr>
          </a:p>
        </p:txBody>
      </p:sp>
      <p:sp>
        <p:nvSpPr>
          <p:cNvPr id="4" name="円形吹き出し 27">
            <a:extLst>
              <a:ext uri="{FF2B5EF4-FFF2-40B4-BE49-F238E27FC236}">
                <a16:creationId xmlns:a16="http://schemas.microsoft.com/office/drawing/2014/main" id="{195773F7-13BD-007E-576F-32562D02AE3B}"/>
              </a:ext>
            </a:extLst>
          </p:cNvPr>
          <p:cNvSpPr/>
          <p:nvPr/>
        </p:nvSpPr>
        <p:spPr>
          <a:xfrm>
            <a:off x="5004048" y="734304"/>
            <a:ext cx="3863379" cy="954560"/>
          </a:xfrm>
          <a:prstGeom prst="wedgeEllipseCallout">
            <a:avLst>
              <a:gd name="adj1" fmla="val -44224"/>
              <a:gd name="adj2" fmla="val 34560"/>
            </a:avLst>
          </a:prstGeom>
          <a:solidFill>
            <a:srgbClr val="FFFF00"/>
          </a:solidFill>
          <a:ln/>
          <a:effectLst>
            <a:softEdge rad="1270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dirty="0">
                <a:solidFill>
                  <a:schemeClr val="tx1"/>
                </a:solidFill>
                <a:latin typeface="Meiryo UI" panose="020B0604030504040204" pitchFamily="50" charset="-128"/>
                <a:ea typeface="Meiryo UI" panose="020B0604030504040204" pitchFamily="50" charset="-128"/>
              </a:rPr>
              <a:t>日・中・英の</a:t>
            </a:r>
            <a:r>
              <a:rPr lang="en-US" altLang="ja-JP" dirty="0">
                <a:solidFill>
                  <a:schemeClr val="tx1"/>
                </a:solidFill>
                <a:latin typeface="Meiryo UI" panose="020B0604030504040204" pitchFamily="50" charset="-128"/>
                <a:ea typeface="Meiryo UI" panose="020B0604030504040204" pitchFamily="50" charset="-128"/>
              </a:rPr>
              <a:t>MAP</a:t>
            </a:r>
            <a:r>
              <a:rPr lang="ja-JP" altLang="en-US" dirty="0">
                <a:solidFill>
                  <a:schemeClr val="tx1"/>
                </a:solidFill>
                <a:latin typeface="Meiryo UI" panose="020B0604030504040204" pitchFamily="50" charset="-128"/>
                <a:ea typeface="Meiryo UI" panose="020B0604030504040204" pitchFamily="50" charset="-128"/>
              </a:rPr>
              <a:t>で</a:t>
            </a:r>
            <a:endParaRPr lang="en-US" altLang="ja-JP" dirty="0">
              <a:solidFill>
                <a:schemeClr val="tx1"/>
              </a:solidFill>
              <a:latin typeface="Meiryo UI" panose="020B0604030504040204" pitchFamily="50" charset="-128"/>
              <a:ea typeface="Meiryo UI" panose="020B0604030504040204" pitchFamily="50" charset="-128"/>
            </a:endParaRPr>
          </a:p>
          <a:p>
            <a:pPr algn="ctr"/>
            <a:r>
              <a:rPr lang="ja-JP" altLang="en-US" dirty="0">
                <a:solidFill>
                  <a:schemeClr val="tx1"/>
                </a:solidFill>
                <a:latin typeface="Meiryo UI" panose="020B0604030504040204" pitchFamily="50" charset="-128"/>
                <a:ea typeface="Meiryo UI" panose="020B0604030504040204" pitchFamily="50" charset="-128"/>
              </a:rPr>
              <a:t>潜在的来街者へ魅力発信</a:t>
            </a:r>
          </a:p>
        </p:txBody>
      </p:sp>
      <p:pic>
        <p:nvPicPr>
          <p:cNvPr id="10" name="図 9">
            <a:extLst>
              <a:ext uri="{FF2B5EF4-FFF2-40B4-BE49-F238E27FC236}">
                <a16:creationId xmlns:a16="http://schemas.microsoft.com/office/drawing/2014/main" id="{1D48C1ED-946E-430E-3F14-3965E27C901A}"/>
              </a:ext>
            </a:extLst>
          </p:cNvPr>
          <p:cNvPicPr>
            <a:picLocks noChangeAspect="1"/>
          </p:cNvPicPr>
          <p:nvPr/>
        </p:nvPicPr>
        <p:blipFill>
          <a:blip r:embed="rId2"/>
          <a:stretch>
            <a:fillRect/>
          </a:stretch>
        </p:blipFill>
        <p:spPr>
          <a:xfrm>
            <a:off x="1115616" y="1688864"/>
            <a:ext cx="3273142" cy="2304000"/>
          </a:xfrm>
          <a:prstGeom prst="rect">
            <a:avLst/>
          </a:prstGeom>
          <a:ln>
            <a:solidFill>
              <a:schemeClr val="tx1"/>
            </a:solidFill>
          </a:ln>
        </p:spPr>
      </p:pic>
      <p:pic>
        <p:nvPicPr>
          <p:cNvPr id="12" name="図 11">
            <a:extLst>
              <a:ext uri="{FF2B5EF4-FFF2-40B4-BE49-F238E27FC236}">
                <a16:creationId xmlns:a16="http://schemas.microsoft.com/office/drawing/2014/main" id="{95D85A96-823C-FA2C-6959-CED4CFDEA1E5}"/>
              </a:ext>
            </a:extLst>
          </p:cNvPr>
          <p:cNvPicPr>
            <a:picLocks noChangeAspect="1"/>
          </p:cNvPicPr>
          <p:nvPr/>
        </p:nvPicPr>
        <p:blipFill>
          <a:blip r:embed="rId3"/>
          <a:stretch>
            <a:fillRect/>
          </a:stretch>
        </p:blipFill>
        <p:spPr>
          <a:xfrm>
            <a:off x="4931305" y="2870607"/>
            <a:ext cx="3243790" cy="2304000"/>
          </a:xfrm>
          <a:prstGeom prst="rect">
            <a:avLst/>
          </a:prstGeom>
          <a:ln>
            <a:solidFill>
              <a:schemeClr val="tx1"/>
            </a:solidFill>
          </a:ln>
        </p:spPr>
      </p:pic>
      <p:pic>
        <p:nvPicPr>
          <p:cNvPr id="14" name="図 13">
            <a:extLst>
              <a:ext uri="{FF2B5EF4-FFF2-40B4-BE49-F238E27FC236}">
                <a16:creationId xmlns:a16="http://schemas.microsoft.com/office/drawing/2014/main" id="{F17A172F-BC6F-D66E-883F-28578E0F296B}"/>
              </a:ext>
            </a:extLst>
          </p:cNvPr>
          <p:cNvPicPr>
            <a:picLocks noChangeAspect="1"/>
          </p:cNvPicPr>
          <p:nvPr/>
        </p:nvPicPr>
        <p:blipFill>
          <a:blip r:embed="rId4"/>
          <a:stretch>
            <a:fillRect/>
          </a:stretch>
        </p:blipFill>
        <p:spPr>
          <a:xfrm>
            <a:off x="1475656" y="4272719"/>
            <a:ext cx="3256964" cy="2304000"/>
          </a:xfrm>
          <a:prstGeom prst="rect">
            <a:avLst/>
          </a:prstGeom>
          <a:ln>
            <a:solidFill>
              <a:schemeClr val="tx1"/>
            </a:solidFill>
          </a:ln>
        </p:spPr>
      </p:pic>
    </p:spTree>
    <p:extLst>
      <p:ext uri="{BB962C8B-B14F-4D97-AF65-F5344CB8AC3E}">
        <p14:creationId xmlns:p14="http://schemas.microsoft.com/office/powerpoint/2010/main" val="65750978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6512</TotalTime>
  <Words>1418</Words>
  <Application>Microsoft Office PowerPoint</Application>
  <PresentationFormat>画面に合わせる (4:3)</PresentationFormat>
  <Paragraphs>178</Paragraphs>
  <Slides>19</Slides>
  <Notes>5</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埋め込まれた OLE サーバー</vt:lpstr>
      </vt:variant>
      <vt:variant>
        <vt:i4>1</vt:i4>
      </vt:variant>
      <vt:variant>
        <vt:lpstr>スライド タイトル</vt:lpstr>
      </vt:variant>
      <vt:variant>
        <vt:i4>19</vt:i4>
      </vt:variant>
    </vt:vector>
  </HeadingPairs>
  <TitlesOfParts>
    <vt:vector size="26" baseType="lpstr">
      <vt:lpstr>Meiryo UI</vt:lpstr>
      <vt:lpstr>メイリオ</vt:lpstr>
      <vt:lpstr>游ゴシック</vt:lpstr>
      <vt:lpstr>Arial</vt:lpstr>
      <vt:lpstr>Calibri</vt:lpstr>
      <vt:lpstr>Office ​​テーマ</vt:lpstr>
      <vt:lpstr>Acrobat Document</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謝辞 有益な事業へのお力添えを賜り 厚く御礼申し上げます． </vt:lpstr>
    </vt:vector>
  </TitlesOfParts>
  <Company>新宿区役所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高井　剛</dc:creator>
  <cp:lastModifiedBy>IEIRI Yuya</cp:lastModifiedBy>
  <cp:revision>319</cp:revision>
  <cp:lastPrinted>2018-03-26T05:10:11Z</cp:lastPrinted>
  <dcterms:created xsi:type="dcterms:W3CDTF">2017-12-21T00:46:31Z</dcterms:created>
  <dcterms:modified xsi:type="dcterms:W3CDTF">2025-06-04T02:26:09Z</dcterms:modified>
</cp:coreProperties>
</file>