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drawingml.diagramColors+xml" PartName="/ppt/diagrams/colors1.xml"/>
  <Override ContentType="application/vnd.openxmlformats-officedocument.drawingml.diagramColors+xml" PartName="/ppt/diagrams/colors2.xml"/>
  <Override ContentType="application/vnd.openxmlformats-officedocument.drawingml.diagramData+xml" PartName="/ppt/diagrams/data1.xml"/>
  <Override ContentType="application/vnd.openxmlformats-officedocument.drawingml.diagramData+xml" PartName="/ppt/diagrams/data2.xml"/>
  <Override ContentType="application/vnd.ms-office.drawingml.diagramDrawing+xml" PartName="/ppt/diagrams/drawing1.xml"/>
  <Override ContentType="application/vnd.ms-office.drawingml.diagramDrawing+xml" PartName="/ppt/diagrams/drawing2.xml"/>
  <Override ContentType="application/vnd.openxmlformats-officedocument.drawingml.diagramLayout+xml" PartName="/ppt/diagrams/layout1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1.xml"/>
  <Override ContentType="application/vnd.openxmlformats-officedocument.drawingml.diagramStyle+xml" PartName="/ppt/diagrams/quickStyle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3" r:id="rId1"/>
  </p:sldMasterIdLst>
  <p:sldIdLst>
    <p:sldId id="256" r:id="rId2"/>
    <p:sldId id="258" r:id="rId3"/>
    <p:sldId id="259" r:id="rId4"/>
    <p:sldId id="261" r:id="rId5"/>
    <p:sldId id="262" r:id="rId6"/>
    <p:sldId id="267" r:id="rId7"/>
    <p:sldId id="263" r:id="rId8"/>
    <p:sldId id="274" r:id="rId9"/>
    <p:sldId id="269" r:id="rId10"/>
    <p:sldId id="270" r:id="rId11"/>
    <p:sldId id="271" r:id="rId12"/>
    <p:sldId id="268" r:id="rId13"/>
    <p:sldId id="272" r:id="rId14"/>
    <p:sldId id="273" r:id="rId15"/>
    <p:sldId id="275" r:id="rId16"/>
    <p:sldId id="264" r:id="rId17"/>
    <p:sldId id="265" r:id="rId18"/>
    <p:sldId id="266" r:id="rId19"/>
  </p:sldIdLst>
  <p:sldSz cx="12192000" cy="6858000"/>
  <p:notesSz cx="12192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380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9.xml" Type="http://schemas.openxmlformats.org/officeDocument/2006/relationships/slide"/><Relationship Id="rId11" Target="slides/slide10.xml" Type="http://schemas.openxmlformats.org/officeDocument/2006/relationships/slide"/><Relationship Id="rId12" Target="slides/slide11.xml" Type="http://schemas.openxmlformats.org/officeDocument/2006/relationships/slide"/><Relationship Id="rId13" Target="slides/slide12.xml" Type="http://schemas.openxmlformats.org/officeDocument/2006/relationships/slide"/><Relationship Id="rId14" Target="slides/slide13.xml" Type="http://schemas.openxmlformats.org/officeDocument/2006/relationships/slide"/><Relationship Id="rId15" Target="slides/slide14.xml" Type="http://schemas.openxmlformats.org/officeDocument/2006/relationships/slide"/><Relationship Id="rId16" Target="slides/slide15.xml" Type="http://schemas.openxmlformats.org/officeDocument/2006/relationships/slide"/><Relationship Id="rId17" Target="slides/slide16.xml" Type="http://schemas.openxmlformats.org/officeDocument/2006/relationships/slide"/><Relationship Id="rId18" Target="slides/slide17.xml" Type="http://schemas.openxmlformats.org/officeDocument/2006/relationships/slide"/><Relationship Id="rId19" Target="slides/slide18.xml" Type="http://schemas.openxmlformats.org/officeDocument/2006/relationships/slide"/><Relationship Id="rId2" Target="slides/slide1.xml" Type="http://schemas.openxmlformats.org/officeDocument/2006/relationships/slide"/><Relationship Id="rId20" Target="presProps.xml" Type="http://schemas.openxmlformats.org/officeDocument/2006/relationships/presProps"/><Relationship Id="rId21" Target="viewProps.xml" Type="http://schemas.openxmlformats.org/officeDocument/2006/relationships/viewProps"/><Relationship Id="rId22" Target="theme/theme1.xml" Type="http://schemas.openxmlformats.org/officeDocument/2006/relationships/theme"/><Relationship Id="rId23" Target="tableStyles.xml" Type="http://schemas.openxmlformats.org/officeDocument/2006/relationships/tableStyles"/><Relationship Id="rId3" Target="slides/slide2.xml" Type="http://schemas.openxmlformats.org/officeDocument/2006/relationships/slide"/><Relationship Id="rId4" Target="slides/slide3.xml" Type="http://schemas.openxmlformats.org/officeDocument/2006/relationships/slide"/><Relationship Id="rId5" Target="slides/slide4.xml" Type="http://schemas.openxmlformats.org/officeDocument/2006/relationships/slide"/><Relationship Id="rId6" Target="slides/slide5.xml" Type="http://schemas.openxmlformats.org/officeDocument/2006/relationships/slide"/><Relationship Id="rId7" Target="slides/slide6.xml" Type="http://schemas.openxmlformats.org/officeDocument/2006/relationships/slide"/><Relationship Id="rId8" Target="slides/slide7.xml" Type="http://schemas.openxmlformats.org/officeDocument/2006/relationships/slide"/><Relationship Id="rId9" Target="slides/slide8.xml" Type="http://schemas.openxmlformats.org/officeDocument/2006/relationships/slide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5B38D4-BB9B-4629-8036-5395B582F98A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BBE042-DCB7-43C4-98AD-FF1B62DB6705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①</a:t>
          </a:r>
          <a:r>
            <a:rPr lang="ja-JP" dirty="0"/>
            <a:t>商店街の一体感の薄れ（フランチャイズチェーン店舗が増加）</a:t>
          </a:r>
          <a:endParaRPr lang="en-US" dirty="0"/>
        </a:p>
      </dgm:t>
    </dgm:pt>
    <dgm:pt modelId="{30D27D23-FFFF-455C-8C88-C8EF226672C1}" type="parTrans" cxnId="{AA9716DF-4492-4612-8EDC-DF4E8B0125B5}">
      <dgm:prSet/>
      <dgm:spPr/>
      <dgm:t>
        <a:bodyPr/>
        <a:lstStyle/>
        <a:p>
          <a:endParaRPr lang="en-US"/>
        </a:p>
      </dgm:t>
    </dgm:pt>
    <dgm:pt modelId="{394B8105-A24C-451D-AE3B-F9596FE8E2EA}" type="sibTrans" cxnId="{AA9716DF-4492-4612-8EDC-DF4E8B0125B5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FEF8E03B-A4D1-4D2B-8558-DE72D0591DCA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②</a:t>
          </a:r>
          <a:r>
            <a:rPr lang="ja-JP" dirty="0"/>
            <a:t>近くに高層マンションが増え、</a:t>
          </a:r>
          <a:r>
            <a:rPr lang="ja-JP" altLang="en-US" dirty="0"/>
            <a:t>子供をもつ世帯も増えている</a:t>
          </a:r>
          <a:endParaRPr lang="en-US" dirty="0"/>
        </a:p>
      </dgm:t>
    </dgm:pt>
    <dgm:pt modelId="{01966652-7DFB-4A62-95E2-467AF5E698C9}" type="parTrans" cxnId="{A97FD4B8-3ADB-454F-9336-C0C2D161424D}">
      <dgm:prSet/>
      <dgm:spPr/>
      <dgm:t>
        <a:bodyPr/>
        <a:lstStyle/>
        <a:p>
          <a:endParaRPr lang="en-US"/>
        </a:p>
      </dgm:t>
    </dgm:pt>
    <dgm:pt modelId="{FAE0A1F1-57FC-42C4-B34A-187FC2075465}" type="sibTrans" cxnId="{A97FD4B8-3ADB-454F-9336-C0C2D161424D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461CFA23-ECE2-4FD1-98B4-57C89E56E5C7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ja-JP" dirty="0"/>
            <a:t>③商店街の買い回り行動が少ない（日用品を扱う店舗の減少）</a:t>
          </a:r>
          <a:endParaRPr lang="en-US" dirty="0"/>
        </a:p>
      </dgm:t>
    </dgm:pt>
    <dgm:pt modelId="{4D68DC53-5778-45E9-89C7-240B38ACD478}" type="parTrans" cxnId="{3952854A-CF47-47D4-A271-14FE9F31985D}">
      <dgm:prSet/>
      <dgm:spPr/>
      <dgm:t>
        <a:bodyPr/>
        <a:lstStyle/>
        <a:p>
          <a:endParaRPr lang="en-US"/>
        </a:p>
      </dgm:t>
    </dgm:pt>
    <dgm:pt modelId="{3E1F86C5-AFD6-476E-840B-ADD68305C905}" type="sibTrans" cxnId="{3952854A-CF47-47D4-A271-14FE9F31985D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51702E9F-B96D-49DB-B815-7D8734ACD6A1}" type="pres">
      <dgm:prSet presAssocID="{865B38D4-BB9B-4629-8036-5395B582F98A}" presName="Name0" presStyleCnt="0">
        <dgm:presLayoutVars>
          <dgm:animLvl val="lvl"/>
          <dgm:resizeHandles val="exact"/>
        </dgm:presLayoutVars>
      </dgm:prSet>
      <dgm:spPr/>
    </dgm:pt>
    <dgm:pt modelId="{A018A29B-E84B-485D-98F2-F2638F4C0456}" type="pres">
      <dgm:prSet presAssocID="{4CBBE042-DCB7-43C4-98AD-FF1B62DB6705}" presName="compositeNode" presStyleCnt="0">
        <dgm:presLayoutVars>
          <dgm:bulletEnabled val="1"/>
        </dgm:presLayoutVars>
      </dgm:prSet>
      <dgm:spPr/>
    </dgm:pt>
    <dgm:pt modelId="{9E1E5E4E-2DE5-4170-996D-4ED35CDCE228}" type="pres">
      <dgm:prSet presAssocID="{4CBBE042-DCB7-43C4-98AD-FF1B62DB6705}" presName="bgRect" presStyleLbl="bgAccFollowNode1" presStyleIdx="0" presStyleCnt="3" custLinFactNeighborX="2348" custLinFactNeighborY="-1195"/>
      <dgm:spPr/>
    </dgm:pt>
    <dgm:pt modelId="{293F8631-5585-44FF-8FC5-E95D784F4FF2}" type="pres">
      <dgm:prSet presAssocID="{394B8105-A24C-451D-AE3B-F9596FE8E2EA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0EB85319-5BE1-4BBA-9CF6-FD6AC3E53459}" type="pres">
      <dgm:prSet presAssocID="{4CBBE042-DCB7-43C4-98AD-FF1B62DB6705}" presName="bottomLine" presStyleLbl="alignNode1" presStyleIdx="1" presStyleCnt="6">
        <dgm:presLayoutVars/>
      </dgm:prSet>
      <dgm:spPr/>
    </dgm:pt>
    <dgm:pt modelId="{40A7C8D2-1227-4956-8769-11E6FE0BFAD6}" type="pres">
      <dgm:prSet presAssocID="{4CBBE042-DCB7-43C4-98AD-FF1B62DB6705}" presName="nodeText" presStyleLbl="bgAccFollowNode1" presStyleIdx="0" presStyleCnt="3">
        <dgm:presLayoutVars>
          <dgm:bulletEnabled val="1"/>
        </dgm:presLayoutVars>
      </dgm:prSet>
      <dgm:spPr/>
    </dgm:pt>
    <dgm:pt modelId="{4C8A6B10-6027-49CF-B542-C84E17EC32D1}" type="pres">
      <dgm:prSet presAssocID="{394B8105-A24C-451D-AE3B-F9596FE8E2EA}" presName="sibTrans" presStyleCnt="0"/>
      <dgm:spPr/>
    </dgm:pt>
    <dgm:pt modelId="{83D9600C-2EF0-47B1-AB8A-7A8C5954D62A}" type="pres">
      <dgm:prSet presAssocID="{FEF8E03B-A4D1-4D2B-8558-DE72D0591DCA}" presName="compositeNode" presStyleCnt="0">
        <dgm:presLayoutVars>
          <dgm:bulletEnabled val="1"/>
        </dgm:presLayoutVars>
      </dgm:prSet>
      <dgm:spPr/>
    </dgm:pt>
    <dgm:pt modelId="{1468553B-D31C-45BF-BEFB-EBB86C4C3C59}" type="pres">
      <dgm:prSet presAssocID="{FEF8E03B-A4D1-4D2B-8558-DE72D0591DCA}" presName="bgRect" presStyleLbl="bgAccFollowNode1" presStyleIdx="1" presStyleCnt="3" custLinFactNeighborX="2401" custLinFactNeighborY="-1195"/>
      <dgm:spPr/>
    </dgm:pt>
    <dgm:pt modelId="{CAF96722-4E2D-48A2-BB08-EB73B120D1FF}" type="pres">
      <dgm:prSet presAssocID="{FAE0A1F1-57FC-42C4-B34A-187FC2075465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BB06A4B2-2D59-44FE-BED6-CCAC2C06D2C8}" type="pres">
      <dgm:prSet presAssocID="{FEF8E03B-A4D1-4D2B-8558-DE72D0591DCA}" presName="bottomLine" presStyleLbl="alignNode1" presStyleIdx="3" presStyleCnt="6">
        <dgm:presLayoutVars/>
      </dgm:prSet>
      <dgm:spPr/>
    </dgm:pt>
    <dgm:pt modelId="{40B58B2A-FD81-4224-9825-A41054C858D2}" type="pres">
      <dgm:prSet presAssocID="{FEF8E03B-A4D1-4D2B-8558-DE72D0591DCA}" presName="nodeText" presStyleLbl="bgAccFollowNode1" presStyleIdx="1" presStyleCnt="3">
        <dgm:presLayoutVars>
          <dgm:bulletEnabled val="1"/>
        </dgm:presLayoutVars>
      </dgm:prSet>
      <dgm:spPr/>
    </dgm:pt>
    <dgm:pt modelId="{09AEBAFE-8E1B-4C33-A514-B246EDDB89CB}" type="pres">
      <dgm:prSet presAssocID="{FAE0A1F1-57FC-42C4-B34A-187FC2075465}" presName="sibTrans" presStyleCnt="0"/>
      <dgm:spPr/>
    </dgm:pt>
    <dgm:pt modelId="{53B576A4-90C5-4788-A012-5F53ABD433BE}" type="pres">
      <dgm:prSet presAssocID="{461CFA23-ECE2-4FD1-98B4-57C89E56E5C7}" presName="compositeNode" presStyleCnt="0">
        <dgm:presLayoutVars>
          <dgm:bulletEnabled val="1"/>
        </dgm:presLayoutVars>
      </dgm:prSet>
      <dgm:spPr/>
    </dgm:pt>
    <dgm:pt modelId="{B7A3195A-F471-441F-AC63-28F322139F0A}" type="pres">
      <dgm:prSet presAssocID="{461CFA23-ECE2-4FD1-98B4-57C89E56E5C7}" presName="bgRect" presStyleLbl="bgAccFollowNode1" presStyleIdx="2" presStyleCnt="3"/>
      <dgm:spPr/>
    </dgm:pt>
    <dgm:pt modelId="{38A399DF-603A-4CFE-ADDE-51F31DC1FB4E}" type="pres">
      <dgm:prSet presAssocID="{3E1F86C5-AFD6-476E-840B-ADD68305C905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6628F8E4-7FAE-419E-B028-C74472C2211C}" type="pres">
      <dgm:prSet presAssocID="{461CFA23-ECE2-4FD1-98B4-57C89E56E5C7}" presName="bottomLine" presStyleLbl="alignNode1" presStyleIdx="5" presStyleCnt="6">
        <dgm:presLayoutVars/>
      </dgm:prSet>
      <dgm:spPr/>
    </dgm:pt>
    <dgm:pt modelId="{1CF7C180-DF17-4C2E-B163-ACFF9129E404}" type="pres">
      <dgm:prSet presAssocID="{461CFA23-ECE2-4FD1-98B4-57C89E56E5C7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FFE7CC04-C50F-440D-9AD5-C2E50EBCCAED}" type="presOf" srcId="{461CFA23-ECE2-4FD1-98B4-57C89E56E5C7}" destId="{1CF7C180-DF17-4C2E-B163-ACFF9129E404}" srcOrd="1" destOrd="0" presId="urn:microsoft.com/office/officeart/2016/7/layout/BasicLinearProcessNumbered"/>
    <dgm:cxn modelId="{E9573B21-7344-4DEF-BDE0-69D6593D7611}" type="presOf" srcId="{3E1F86C5-AFD6-476E-840B-ADD68305C905}" destId="{38A399DF-603A-4CFE-ADDE-51F31DC1FB4E}" srcOrd="0" destOrd="0" presId="urn:microsoft.com/office/officeart/2016/7/layout/BasicLinearProcessNumbered"/>
    <dgm:cxn modelId="{3B78F021-41C0-47EA-8720-E9FA3CBD1EC8}" type="presOf" srcId="{461CFA23-ECE2-4FD1-98B4-57C89E56E5C7}" destId="{B7A3195A-F471-441F-AC63-28F322139F0A}" srcOrd="0" destOrd="0" presId="urn:microsoft.com/office/officeart/2016/7/layout/BasicLinearProcessNumbered"/>
    <dgm:cxn modelId="{72D49324-23C5-4807-97F2-76EB54915324}" type="presOf" srcId="{865B38D4-BB9B-4629-8036-5395B582F98A}" destId="{51702E9F-B96D-49DB-B815-7D8734ACD6A1}" srcOrd="0" destOrd="0" presId="urn:microsoft.com/office/officeart/2016/7/layout/BasicLinearProcessNumbered"/>
    <dgm:cxn modelId="{5258A72B-8B92-452C-B1DB-A31231976F34}" type="presOf" srcId="{FEF8E03B-A4D1-4D2B-8558-DE72D0591DCA}" destId="{40B58B2A-FD81-4224-9825-A41054C858D2}" srcOrd="1" destOrd="0" presId="urn:microsoft.com/office/officeart/2016/7/layout/BasicLinearProcessNumbered"/>
    <dgm:cxn modelId="{77E1562F-8D8A-4A7F-98FC-56C2DCFD73B3}" type="presOf" srcId="{FEF8E03B-A4D1-4D2B-8558-DE72D0591DCA}" destId="{1468553B-D31C-45BF-BEFB-EBB86C4C3C59}" srcOrd="0" destOrd="0" presId="urn:microsoft.com/office/officeart/2016/7/layout/BasicLinearProcessNumbered"/>
    <dgm:cxn modelId="{3952854A-CF47-47D4-A271-14FE9F31985D}" srcId="{865B38D4-BB9B-4629-8036-5395B582F98A}" destId="{461CFA23-ECE2-4FD1-98B4-57C89E56E5C7}" srcOrd="2" destOrd="0" parTransId="{4D68DC53-5778-45E9-89C7-240B38ACD478}" sibTransId="{3E1F86C5-AFD6-476E-840B-ADD68305C905}"/>
    <dgm:cxn modelId="{D5B91871-5352-42D7-A962-1BCBA917B343}" type="presOf" srcId="{394B8105-A24C-451D-AE3B-F9596FE8E2EA}" destId="{293F8631-5585-44FF-8FC5-E95D784F4FF2}" srcOrd="0" destOrd="0" presId="urn:microsoft.com/office/officeart/2016/7/layout/BasicLinearProcessNumbered"/>
    <dgm:cxn modelId="{ABE33057-8C71-42E1-8A2E-395015E10134}" type="presOf" srcId="{FAE0A1F1-57FC-42C4-B34A-187FC2075465}" destId="{CAF96722-4E2D-48A2-BB08-EB73B120D1FF}" srcOrd="0" destOrd="0" presId="urn:microsoft.com/office/officeart/2016/7/layout/BasicLinearProcessNumbered"/>
    <dgm:cxn modelId="{1FF27C7A-3CCD-44C1-B2DE-B188E2A85482}" type="presOf" srcId="{4CBBE042-DCB7-43C4-98AD-FF1B62DB6705}" destId="{40A7C8D2-1227-4956-8769-11E6FE0BFAD6}" srcOrd="1" destOrd="0" presId="urn:microsoft.com/office/officeart/2016/7/layout/BasicLinearProcessNumbered"/>
    <dgm:cxn modelId="{A97FD4B8-3ADB-454F-9336-C0C2D161424D}" srcId="{865B38D4-BB9B-4629-8036-5395B582F98A}" destId="{FEF8E03B-A4D1-4D2B-8558-DE72D0591DCA}" srcOrd="1" destOrd="0" parTransId="{01966652-7DFB-4A62-95E2-467AF5E698C9}" sibTransId="{FAE0A1F1-57FC-42C4-B34A-187FC2075465}"/>
    <dgm:cxn modelId="{4928EDCD-36F5-4327-8375-B85746C27B53}" type="presOf" srcId="{4CBBE042-DCB7-43C4-98AD-FF1B62DB6705}" destId="{9E1E5E4E-2DE5-4170-996D-4ED35CDCE228}" srcOrd="0" destOrd="0" presId="urn:microsoft.com/office/officeart/2016/7/layout/BasicLinearProcessNumbered"/>
    <dgm:cxn modelId="{AA9716DF-4492-4612-8EDC-DF4E8B0125B5}" srcId="{865B38D4-BB9B-4629-8036-5395B582F98A}" destId="{4CBBE042-DCB7-43C4-98AD-FF1B62DB6705}" srcOrd="0" destOrd="0" parTransId="{30D27D23-FFFF-455C-8C88-C8EF226672C1}" sibTransId="{394B8105-A24C-451D-AE3B-F9596FE8E2EA}"/>
    <dgm:cxn modelId="{618C90DA-3C23-443E-94E4-0390BBE92C8B}" type="presParOf" srcId="{51702E9F-B96D-49DB-B815-7D8734ACD6A1}" destId="{A018A29B-E84B-485D-98F2-F2638F4C0456}" srcOrd="0" destOrd="0" presId="urn:microsoft.com/office/officeart/2016/7/layout/BasicLinearProcessNumbered"/>
    <dgm:cxn modelId="{F879EDA9-FD98-4F26-9A07-22F58CB48F92}" type="presParOf" srcId="{A018A29B-E84B-485D-98F2-F2638F4C0456}" destId="{9E1E5E4E-2DE5-4170-996D-4ED35CDCE228}" srcOrd="0" destOrd="0" presId="urn:microsoft.com/office/officeart/2016/7/layout/BasicLinearProcessNumbered"/>
    <dgm:cxn modelId="{E33EC4CB-1A55-403F-B5ED-8D6E560FF8FB}" type="presParOf" srcId="{A018A29B-E84B-485D-98F2-F2638F4C0456}" destId="{293F8631-5585-44FF-8FC5-E95D784F4FF2}" srcOrd="1" destOrd="0" presId="urn:microsoft.com/office/officeart/2016/7/layout/BasicLinearProcessNumbered"/>
    <dgm:cxn modelId="{AF0F0DB7-EA4C-4501-B8AD-A5C6AF71167C}" type="presParOf" srcId="{A018A29B-E84B-485D-98F2-F2638F4C0456}" destId="{0EB85319-5BE1-4BBA-9CF6-FD6AC3E53459}" srcOrd="2" destOrd="0" presId="urn:microsoft.com/office/officeart/2016/7/layout/BasicLinearProcessNumbered"/>
    <dgm:cxn modelId="{DF180BF1-7890-4AE0-95B3-EC61F505FD50}" type="presParOf" srcId="{A018A29B-E84B-485D-98F2-F2638F4C0456}" destId="{40A7C8D2-1227-4956-8769-11E6FE0BFAD6}" srcOrd="3" destOrd="0" presId="urn:microsoft.com/office/officeart/2016/7/layout/BasicLinearProcessNumbered"/>
    <dgm:cxn modelId="{4A03AB63-19C7-495B-86F9-1C77831A2724}" type="presParOf" srcId="{51702E9F-B96D-49DB-B815-7D8734ACD6A1}" destId="{4C8A6B10-6027-49CF-B542-C84E17EC32D1}" srcOrd="1" destOrd="0" presId="urn:microsoft.com/office/officeart/2016/7/layout/BasicLinearProcessNumbered"/>
    <dgm:cxn modelId="{23FB9B68-99A4-437B-B623-6E395EA1F50D}" type="presParOf" srcId="{51702E9F-B96D-49DB-B815-7D8734ACD6A1}" destId="{83D9600C-2EF0-47B1-AB8A-7A8C5954D62A}" srcOrd="2" destOrd="0" presId="urn:microsoft.com/office/officeart/2016/7/layout/BasicLinearProcessNumbered"/>
    <dgm:cxn modelId="{A0CF6B6F-D50F-4B40-970F-7C79E4168286}" type="presParOf" srcId="{83D9600C-2EF0-47B1-AB8A-7A8C5954D62A}" destId="{1468553B-D31C-45BF-BEFB-EBB86C4C3C59}" srcOrd="0" destOrd="0" presId="urn:microsoft.com/office/officeart/2016/7/layout/BasicLinearProcessNumbered"/>
    <dgm:cxn modelId="{820B14AA-130F-42B4-9815-ED41C905A348}" type="presParOf" srcId="{83D9600C-2EF0-47B1-AB8A-7A8C5954D62A}" destId="{CAF96722-4E2D-48A2-BB08-EB73B120D1FF}" srcOrd="1" destOrd="0" presId="urn:microsoft.com/office/officeart/2016/7/layout/BasicLinearProcessNumbered"/>
    <dgm:cxn modelId="{F6F4575B-F5CF-4308-905A-042FABB23D07}" type="presParOf" srcId="{83D9600C-2EF0-47B1-AB8A-7A8C5954D62A}" destId="{BB06A4B2-2D59-44FE-BED6-CCAC2C06D2C8}" srcOrd="2" destOrd="0" presId="urn:microsoft.com/office/officeart/2016/7/layout/BasicLinearProcessNumbered"/>
    <dgm:cxn modelId="{49B28427-B83B-464F-81CA-A951E208993F}" type="presParOf" srcId="{83D9600C-2EF0-47B1-AB8A-7A8C5954D62A}" destId="{40B58B2A-FD81-4224-9825-A41054C858D2}" srcOrd="3" destOrd="0" presId="urn:microsoft.com/office/officeart/2016/7/layout/BasicLinearProcessNumbered"/>
    <dgm:cxn modelId="{FB06983C-DC1B-4984-9D6C-05C8DE5C0CCF}" type="presParOf" srcId="{51702E9F-B96D-49DB-B815-7D8734ACD6A1}" destId="{09AEBAFE-8E1B-4C33-A514-B246EDDB89CB}" srcOrd="3" destOrd="0" presId="urn:microsoft.com/office/officeart/2016/7/layout/BasicLinearProcessNumbered"/>
    <dgm:cxn modelId="{B90B3750-AAA6-4BB1-94A5-025BC46DE445}" type="presParOf" srcId="{51702E9F-B96D-49DB-B815-7D8734ACD6A1}" destId="{53B576A4-90C5-4788-A012-5F53ABD433BE}" srcOrd="4" destOrd="0" presId="urn:microsoft.com/office/officeart/2016/7/layout/BasicLinearProcessNumbered"/>
    <dgm:cxn modelId="{8E80A374-DFD1-4E9A-8944-9EFB4012271B}" type="presParOf" srcId="{53B576A4-90C5-4788-A012-5F53ABD433BE}" destId="{B7A3195A-F471-441F-AC63-28F322139F0A}" srcOrd="0" destOrd="0" presId="urn:microsoft.com/office/officeart/2016/7/layout/BasicLinearProcessNumbered"/>
    <dgm:cxn modelId="{59256AD9-99C6-4680-8F6E-E63522D84D98}" type="presParOf" srcId="{53B576A4-90C5-4788-A012-5F53ABD433BE}" destId="{38A399DF-603A-4CFE-ADDE-51F31DC1FB4E}" srcOrd="1" destOrd="0" presId="urn:microsoft.com/office/officeart/2016/7/layout/BasicLinearProcessNumbered"/>
    <dgm:cxn modelId="{1DB2A160-0179-4CF4-B198-90A0371B38CB}" type="presParOf" srcId="{53B576A4-90C5-4788-A012-5F53ABD433BE}" destId="{6628F8E4-7FAE-419E-B028-C74472C2211C}" srcOrd="2" destOrd="0" presId="urn:microsoft.com/office/officeart/2016/7/layout/BasicLinearProcessNumbered"/>
    <dgm:cxn modelId="{5CFB10A5-3474-4A18-853F-53EAECEE05EB}" type="presParOf" srcId="{53B576A4-90C5-4788-A012-5F53ABD433BE}" destId="{1CF7C180-DF17-4C2E-B163-ACFF9129E404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84BC8F-9BDB-4542-B511-5A537A42AD2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E00E547-BACB-45AB-A1EF-E194866D419F}">
      <dgm:prSet phldrT="[テキスト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kumimoji="1" lang="ja-JP" altLang="en-US" dirty="0"/>
            <a:t>商店街の調査</a:t>
          </a:r>
        </a:p>
      </dgm:t>
    </dgm:pt>
    <dgm:pt modelId="{CCB42CF6-79F3-49C6-B44B-43BDB1BF4DA4}" type="parTrans" cxnId="{8930B0AF-3C8B-4238-AC38-57A5ED0EF00D}">
      <dgm:prSet/>
      <dgm:spPr/>
      <dgm:t>
        <a:bodyPr/>
        <a:lstStyle/>
        <a:p>
          <a:endParaRPr kumimoji="1" lang="ja-JP" altLang="en-US"/>
        </a:p>
      </dgm:t>
    </dgm:pt>
    <dgm:pt modelId="{AB29CE17-6083-44CB-A278-6BB78EC8FD4C}" type="sibTrans" cxnId="{8930B0AF-3C8B-4238-AC38-57A5ED0EF00D}">
      <dgm:prSet/>
      <dgm:spPr/>
      <dgm:t>
        <a:bodyPr/>
        <a:lstStyle/>
        <a:p>
          <a:endParaRPr kumimoji="1" lang="ja-JP" altLang="en-US"/>
        </a:p>
      </dgm:t>
    </dgm:pt>
    <dgm:pt modelId="{344D4AB3-F7C8-40C8-801A-8E4D324D3DD0}">
      <dgm:prSet phldrT="[テキスト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kumimoji="1" lang="ja-JP" altLang="en-US" dirty="0"/>
            <a:t>特徴の洗い出し</a:t>
          </a:r>
        </a:p>
      </dgm:t>
    </dgm:pt>
    <dgm:pt modelId="{57A22EB2-4B69-4767-A06F-93C9E8515341}" type="parTrans" cxnId="{52D0F67B-6EAA-4766-B4C8-8A8EF3E6ABD1}">
      <dgm:prSet/>
      <dgm:spPr/>
      <dgm:t>
        <a:bodyPr/>
        <a:lstStyle/>
        <a:p>
          <a:endParaRPr kumimoji="1" lang="ja-JP" altLang="en-US"/>
        </a:p>
      </dgm:t>
    </dgm:pt>
    <dgm:pt modelId="{F35C0B61-9CE3-4A06-BB97-4868B45FD753}" type="sibTrans" cxnId="{52D0F67B-6EAA-4766-B4C8-8A8EF3E6ABD1}">
      <dgm:prSet/>
      <dgm:spPr/>
      <dgm:t>
        <a:bodyPr/>
        <a:lstStyle/>
        <a:p>
          <a:endParaRPr kumimoji="1" lang="ja-JP" altLang="en-US"/>
        </a:p>
      </dgm:t>
    </dgm:pt>
    <dgm:pt modelId="{B80AB601-AD66-4B65-A9BD-F3BD09D8467F}">
      <dgm:prSet phldrT="[テキスト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kumimoji="1" lang="ja-JP" altLang="en-US" dirty="0"/>
            <a:t>キャラクター案</a:t>
          </a:r>
        </a:p>
      </dgm:t>
    </dgm:pt>
    <dgm:pt modelId="{A141C539-6F1C-4D11-9599-D5DC397A97A6}" type="parTrans" cxnId="{A90B0A33-E5EC-4A24-8834-3F20BC748BFB}">
      <dgm:prSet/>
      <dgm:spPr/>
      <dgm:t>
        <a:bodyPr/>
        <a:lstStyle/>
        <a:p>
          <a:endParaRPr kumimoji="1" lang="ja-JP" altLang="en-US"/>
        </a:p>
      </dgm:t>
    </dgm:pt>
    <dgm:pt modelId="{5A333512-5998-4532-84D9-133216764B19}" type="sibTrans" cxnId="{A90B0A33-E5EC-4A24-8834-3F20BC748BFB}">
      <dgm:prSet/>
      <dgm:spPr/>
      <dgm:t>
        <a:bodyPr/>
        <a:lstStyle/>
        <a:p>
          <a:endParaRPr kumimoji="1" lang="ja-JP" altLang="en-US"/>
        </a:p>
      </dgm:t>
    </dgm:pt>
    <dgm:pt modelId="{72916E6D-DC8C-40B9-81B9-A31039C2C8A0}">
      <dgm:prSet phldrT="[テキスト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kumimoji="1" lang="ja-JP" altLang="en-US" dirty="0"/>
            <a:t>各地の地域のキャラクターの分析</a:t>
          </a:r>
        </a:p>
      </dgm:t>
    </dgm:pt>
    <dgm:pt modelId="{9878505B-44CF-48CE-AFB1-C37B66ADEE7E}" type="parTrans" cxnId="{6FAF4902-0B7E-4FE2-9D5B-87F5629EB231}">
      <dgm:prSet/>
      <dgm:spPr/>
      <dgm:t>
        <a:bodyPr/>
        <a:lstStyle/>
        <a:p>
          <a:endParaRPr kumimoji="1" lang="ja-JP" altLang="en-US"/>
        </a:p>
      </dgm:t>
    </dgm:pt>
    <dgm:pt modelId="{B3A08530-E263-4D72-9143-35DAD4339EE5}" type="sibTrans" cxnId="{6FAF4902-0B7E-4FE2-9D5B-87F5629EB231}">
      <dgm:prSet/>
      <dgm:spPr/>
      <dgm:t>
        <a:bodyPr/>
        <a:lstStyle/>
        <a:p>
          <a:endParaRPr kumimoji="1" lang="ja-JP" altLang="en-US"/>
        </a:p>
      </dgm:t>
    </dgm:pt>
    <dgm:pt modelId="{6F4E0803-0BA0-4CAD-9F29-156784AC4586}">
      <dgm:prSet phldrT="[テキスト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kumimoji="1" lang="ja-JP" altLang="en-US" dirty="0"/>
            <a:t>成功している事例の共通点を分析</a:t>
          </a:r>
        </a:p>
      </dgm:t>
    </dgm:pt>
    <dgm:pt modelId="{8E8E63A9-C3B8-4F09-9C96-E55DE8DE85B2}" type="parTrans" cxnId="{5A5BE550-A659-40B3-ADC2-B6BEC7F0D3A0}">
      <dgm:prSet/>
      <dgm:spPr/>
      <dgm:t>
        <a:bodyPr/>
        <a:lstStyle/>
        <a:p>
          <a:endParaRPr kumimoji="1" lang="ja-JP" altLang="en-US"/>
        </a:p>
      </dgm:t>
    </dgm:pt>
    <dgm:pt modelId="{A95D0F51-EAC1-459A-8924-34003A7DD162}" type="sibTrans" cxnId="{5A5BE550-A659-40B3-ADC2-B6BEC7F0D3A0}">
      <dgm:prSet/>
      <dgm:spPr/>
      <dgm:t>
        <a:bodyPr/>
        <a:lstStyle/>
        <a:p>
          <a:endParaRPr kumimoji="1" lang="ja-JP" altLang="en-US"/>
        </a:p>
      </dgm:t>
    </dgm:pt>
    <dgm:pt modelId="{085AA468-AC2C-44F4-B458-FA4D2E45732E}" type="pres">
      <dgm:prSet presAssocID="{5B84BC8F-9BDB-4542-B511-5A537A42AD24}" presName="Name0" presStyleCnt="0">
        <dgm:presLayoutVars>
          <dgm:dir/>
          <dgm:resizeHandles val="exact"/>
        </dgm:presLayoutVars>
      </dgm:prSet>
      <dgm:spPr/>
    </dgm:pt>
    <dgm:pt modelId="{28C6ED4E-275E-4EBC-A8D7-058C92B1CA3A}" type="pres">
      <dgm:prSet presAssocID="{8E00E547-BACB-45AB-A1EF-E194866D419F}" presName="node" presStyleLbl="node1" presStyleIdx="0" presStyleCnt="5">
        <dgm:presLayoutVars>
          <dgm:bulletEnabled val="1"/>
        </dgm:presLayoutVars>
      </dgm:prSet>
      <dgm:spPr/>
    </dgm:pt>
    <dgm:pt modelId="{9554B140-831E-48AA-8B98-C65C8147BC1F}" type="pres">
      <dgm:prSet presAssocID="{AB29CE17-6083-44CB-A278-6BB78EC8FD4C}" presName="sibTrans" presStyleLbl="sibTrans2D1" presStyleIdx="0" presStyleCnt="4"/>
      <dgm:spPr/>
    </dgm:pt>
    <dgm:pt modelId="{60E4ECB3-2C8C-4642-8773-20F6AD85A934}" type="pres">
      <dgm:prSet presAssocID="{AB29CE17-6083-44CB-A278-6BB78EC8FD4C}" presName="connectorText" presStyleLbl="sibTrans2D1" presStyleIdx="0" presStyleCnt="4"/>
      <dgm:spPr/>
    </dgm:pt>
    <dgm:pt modelId="{6CFD0322-CB83-4C60-BA16-A11E6CE23074}" type="pres">
      <dgm:prSet presAssocID="{344D4AB3-F7C8-40C8-801A-8E4D324D3DD0}" presName="node" presStyleLbl="node1" presStyleIdx="1" presStyleCnt="5">
        <dgm:presLayoutVars>
          <dgm:bulletEnabled val="1"/>
        </dgm:presLayoutVars>
      </dgm:prSet>
      <dgm:spPr/>
    </dgm:pt>
    <dgm:pt modelId="{0B6ED88A-700A-4CBF-BA68-2B9B0DBC4FE6}" type="pres">
      <dgm:prSet presAssocID="{F35C0B61-9CE3-4A06-BB97-4868B45FD753}" presName="sibTrans" presStyleLbl="sibTrans2D1" presStyleIdx="1" presStyleCnt="4"/>
      <dgm:spPr/>
    </dgm:pt>
    <dgm:pt modelId="{2BF0FC90-F81D-40A7-ACA2-161C8AE7ECD8}" type="pres">
      <dgm:prSet presAssocID="{F35C0B61-9CE3-4A06-BB97-4868B45FD753}" presName="connectorText" presStyleLbl="sibTrans2D1" presStyleIdx="1" presStyleCnt="4"/>
      <dgm:spPr/>
    </dgm:pt>
    <dgm:pt modelId="{BDA7E239-3039-4885-97D9-8CA0A6FA8B8F}" type="pres">
      <dgm:prSet presAssocID="{72916E6D-DC8C-40B9-81B9-A31039C2C8A0}" presName="node" presStyleLbl="node1" presStyleIdx="2" presStyleCnt="5">
        <dgm:presLayoutVars>
          <dgm:bulletEnabled val="1"/>
        </dgm:presLayoutVars>
      </dgm:prSet>
      <dgm:spPr/>
    </dgm:pt>
    <dgm:pt modelId="{B780338C-1B65-4F50-A690-39EBA8947C4F}" type="pres">
      <dgm:prSet presAssocID="{B3A08530-E263-4D72-9143-35DAD4339EE5}" presName="sibTrans" presStyleLbl="sibTrans2D1" presStyleIdx="2" presStyleCnt="4"/>
      <dgm:spPr/>
    </dgm:pt>
    <dgm:pt modelId="{8EDB372E-C0C5-41BB-B3E5-C744D2A7035E}" type="pres">
      <dgm:prSet presAssocID="{B3A08530-E263-4D72-9143-35DAD4339EE5}" presName="connectorText" presStyleLbl="sibTrans2D1" presStyleIdx="2" presStyleCnt="4"/>
      <dgm:spPr/>
    </dgm:pt>
    <dgm:pt modelId="{3665A4F0-CEB0-4714-B0F9-DFB9E0E6AB0F}" type="pres">
      <dgm:prSet presAssocID="{6F4E0803-0BA0-4CAD-9F29-156784AC4586}" presName="node" presStyleLbl="node1" presStyleIdx="3" presStyleCnt="5">
        <dgm:presLayoutVars>
          <dgm:bulletEnabled val="1"/>
        </dgm:presLayoutVars>
      </dgm:prSet>
      <dgm:spPr/>
    </dgm:pt>
    <dgm:pt modelId="{2C4EACBD-396C-438C-9B4A-7DF2682A5957}" type="pres">
      <dgm:prSet presAssocID="{A95D0F51-EAC1-459A-8924-34003A7DD162}" presName="sibTrans" presStyleLbl="sibTrans2D1" presStyleIdx="3" presStyleCnt="4"/>
      <dgm:spPr/>
    </dgm:pt>
    <dgm:pt modelId="{B98FB160-711D-4DB4-8F95-75D76BAE229D}" type="pres">
      <dgm:prSet presAssocID="{A95D0F51-EAC1-459A-8924-34003A7DD162}" presName="connectorText" presStyleLbl="sibTrans2D1" presStyleIdx="3" presStyleCnt="4"/>
      <dgm:spPr/>
    </dgm:pt>
    <dgm:pt modelId="{687BABCC-93E9-474C-A66A-C3945C98B4F4}" type="pres">
      <dgm:prSet presAssocID="{B80AB601-AD66-4B65-A9BD-F3BD09D8467F}" presName="node" presStyleLbl="node1" presStyleIdx="4" presStyleCnt="5">
        <dgm:presLayoutVars>
          <dgm:bulletEnabled val="1"/>
        </dgm:presLayoutVars>
      </dgm:prSet>
      <dgm:spPr/>
    </dgm:pt>
  </dgm:ptLst>
  <dgm:cxnLst>
    <dgm:cxn modelId="{6FAF4902-0B7E-4FE2-9D5B-87F5629EB231}" srcId="{5B84BC8F-9BDB-4542-B511-5A537A42AD24}" destId="{72916E6D-DC8C-40B9-81B9-A31039C2C8A0}" srcOrd="2" destOrd="0" parTransId="{9878505B-44CF-48CE-AFB1-C37B66ADEE7E}" sibTransId="{B3A08530-E263-4D72-9143-35DAD4339EE5}"/>
    <dgm:cxn modelId="{57BBDE06-F781-47F6-B7E8-D00A36896B96}" type="presOf" srcId="{A95D0F51-EAC1-459A-8924-34003A7DD162}" destId="{2C4EACBD-396C-438C-9B4A-7DF2682A5957}" srcOrd="0" destOrd="0" presId="urn:microsoft.com/office/officeart/2005/8/layout/process1"/>
    <dgm:cxn modelId="{386ACE31-E642-4937-8B49-F66C873CD1C5}" type="presOf" srcId="{5B84BC8F-9BDB-4542-B511-5A537A42AD24}" destId="{085AA468-AC2C-44F4-B458-FA4D2E45732E}" srcOrd="0" destOrd="0" presId="urn:microsoft.com/office/officeart/2005/8/layout/process1"/>
    <dgm:cxn modelId="{A90B0A33-E5EC-4A24-8834-3F20BC748BFB}" srcId="{5B84BC8F-9BDB-4542-B511-5A537A42AD24}" destId="{B80AB601-AD66-4B65-A9BD-F3BD09D8467F}" srcOrd="4" destOrd="0" parTransId="{A141C539-6F1C-4D11-9599-D5DC397A97A6}" sibTransId="{5A333512-5998-4532-84D9-133216764B19}"/>
    <dgm:cxn modelId="{58D96F6E-52F3-407B-A252-9C94C4918DC5}" type="presOf" srcId="{F35C0B61-9CE3-4A06-BB97-4868B45FD753}" destId="{2BF0FC90-F81D-40A7-ACA2-161C8AE7ECD8}" srcOrd="1" destOrd="0" presId="urn:microsoft.com/office/officeart/2005/8/layout/process1"/>
    <dgm:cxn modelId="{5A5BE550-A659-40B3-ADC2-B6BEC7F0D3A0}" srcId="{5B84BC8F-9BDB-4542-B511-5A537A42AD24}" destId="{6F4E0803-0BA0-4CAD-9F29-156784AC4586}" srcOrd="3" destOrd="0" parTransId="{8E8E63A9-C3B8-4F09-9C96-E55DE8DE85B2}" sibTransId="{A95D0F51-EAC1-459A-8924-34003A7DD162}"/>
    <dgm:cxn modelId="{35A73671-CC11-40EF-9135-2C33A09CE813}" type="presOf" srcId="{AB29CE17-6083-44CB-A278-6BB78EC8FD4C}" destId="{60E4ECB3-2C8C-4642-8773-20F6AD85A934}" srcOrd="1" destOrd="0" presId="urn:microsoft.com/office/officeart/2005/8/layout/process1"/>
    <dgm:cxn modelId="{52D0F67B-6EAA-4766-B4C8-8A8EF3E6ABD1}" srcId="{5B84BC8F-9BDB-4542-B511-5A537A42AD24}" destId="{344D4AB3-F7C8-40C8-801A-8E4D324D3DD0}" srcOrd="1" destOrd="0" parTransId="{57A22EB2-4B69-4767-A06F-93C9E8515341}" sibTransId="{F35C0B61-9CE3-4A06-BB97-4868B45FD753}"/>
    <dgm:cxn modelId="{6D08D390-37B0-4FC0-9E6A-74F1667BA1DC}" type="presOf" srcId="{AB29CE17-6083-44CB-A278-6BB78EC8FD4C}" destId="{9554B140-831E-48AA-8B98-C65C8147BC1F}" srcOrd="0" destOrd="0" presId="urn:microsoft.com/office/officeart/2005/8/layout/process1"/>
    <dgm:cxn modelId="{30C3E298-E6F6-41B7-9638-3A49372888F8}" type="presOf" srcId="{B3A08530-E263-4D72-9143-35DAD4339EE5}" destId="{B780338C-1B65-4F50-A690-39EBA8947C4F}" srcOrd="0" destOrd="0" presId="urn:microsoft.com/office/officeart/2005/8/layout/process1"/>
    <dgm:cxn modelId="{36893AAA-3BE0-4EB3-85DB-778FA4C48863}" type="presOf" srcId="{F35C0B61-9CE3-4A06-BB97-4868B45FD753}" destId="{0B6ED88A-700A-4CBF-BA68-2B9B0DBC4FE6}" srcOrd="0" destOrd="0" presId="urn:microsoft.com/office/officeart/2005/8/layout/process1"/>
    <dgm:cxn modelId="{8930B0AF-3C8B-4238-AC38-57A5ED0EF00D}" srcId="{5B84BC8F-9BDB-4542-B511-5A537A42AD24}" destId="{8E00E547-BACB-45AB-A1EF-E194866D419F}" srcOrd="0" destOrd="0" parTransId="{CCB42CF6-79F3-49C6-B44B-43BDB1BF4DA4}" sibTransId="{AB29CE17-6083-44CB-A278-6BB78EC8FD4C}"/>
    <dgm:cxn modelId="{309B95B1-7F06-4E4C-B410-2BD7CF18B868}" type="presOf" srcId="{A95D0F51-EAC1-459A-8924-34003A7DD162}" destId="{B98FB160-711D-4DB4-8F95-75D76BAE229D}" srcOrd="1" destOrd="0" presId="urn:microsoft.com/office/officeart/2005/8/layout/process1"/>
    <dgm:cxn modelId="{722FADB4-D908-47B3-B8C7-65EC3493D3FB}" type="presOf" srcId="{8E00E547-BACB-45AB-A1EF-E194866D419F}" destId="{28C6ED4E-275E-4EBC-A8D7-058C92B1CA3A}" srcOrd="0" destOrd="0" presId="urn:microsoft.com/office/officeart/2005/8/layout/process1"/>
    <dgm:cxn modelId="{BEEF26B9-995F-49F3-950E-345832CFF328}" type="presOf" srcId="{344D4AB3-F7C8-40C8-801A-8E4D324D3DD0}" destId="{6CFD0322-CB83-4C60-BA16-A11E6CE23074}" srcOrd="0" destOrd="0" presId="urn:microsoft.com/office/officeart/2005/8/layout/process1"/>
    <dgm:cxn modelId="{81ECCEBB-A759-4FF6-A663-5655518B4CDE}" type="presOf" srcId="{72916E6D-DC8C-40B9-81B9-A31039C2C8A0}" destId="{BDA7E239-3039-4885-97D9-8CA0A6FA8B8F}" srcOrd="0" destOrd="0" presId="urn:microsoft.com/office/officeart/2005/8/layout/process1"/>
    <dgm:cxn modelId="{D0F697C5-B35E-4F5E-81A9-AD25E711A3F1}" type="presOf" srcId="{B80AB601-AD66-4B65-A9BD-F3BD09D8467F}" destId="{687BABCC-93E9-474C-A66A-C3945C98B4F4}" srcOrd="0" destOrd="0" presId="urn:microsoft.com/office/officeart/2005/8/layout/process1"/>
    <dgm:cxn modelId="{B3443FDC-1A79-4554-AD4A-D0C09E0AAFEE}" type="presOf" srcId="{B3A08530-E263-4D72-9143-35DAD4339EE5}" destId="{8EDB372E-C0C5-41BB-B3E5-C744D2A7035E}" srcOrd="1" destOrd="0" presId="urn:microsoft.com/office/officeart/2005/8/layout/process1"/>
    <dgm:cxn modelId="{4546EBF9-3E61-4280-B8CC-5E44C643C8F6}" type="presOf" srcId="{6F4E0803-0BA0-4CAD-9F29-156784AC4586}" destId="{3665A4F0-CEB0-4714-B0F9-DFB9E0E6AB0F}" srcOrd="0" destOrd="0" presId="urn:microsoft.com/office/officeart/2005/8/layout/process1"/>
    <dgm:cxn modelId="{2CDBC8B5-283A-480A-8721-0EBEA9895CC4}" type="presParOf" srcId="{085AA468-AC2C-44F4-B458-FA4D2E45732E}" destId="{28C6ED4E-275E-4EBC-A8D7-058C92B1CA3A}" srcOrd="0" destOrd="0" presId="urn:microsoft.com/office/officeart/2005/8/layout/process1"/>
    <dgm:cxn modelId="{E01B0D6C-C1ED-4FE9-8775-1150770996AA}" type="presParOf" srcId="{085AA468-AC2C-44F4-B458-FA4D2E45732E}" destId="{9554B140-831E-48AA-8B98-C65C8147BC1F}" srcOrd="1" destOrd="0" presId="urn:microsoft.com/office/officeart/2005/8/layout/process1"/>
    <dgm:cxn modelId="{A99A5257-F739-40DB-A4DC-C818B5F95389}" type="presParOf" srcId="{9554B140-831E-48AA-8B98-C65C8147BC1F}" destId="{60E4ECB3-2C8C-4642-8773-20F6AD85A934}" srcOrd="0" destOrd="0" presId="urn:microsoft.com/office/officeart/2005/8/layout/process1"/>
    <dgm:cxn modelId="{A134B0ED-63AE-4D5B-8101-45A755EE7E66}" type="presParOf" srcId="{085AA468-AC2C-44F4-B458-FA4D2E45732E}" destId="{6CFD0322-CB83-4C60-BA16-A11E6CE23074}" srcOrd="2" destOrd="0" presId="urn:microsoft.com/office/officeart/2005/8/layout/process1"/>
    <dgm:cxn modelId="{492323FA-3F0D-4FD9-B747-22899820E826}" type="presParOf" srcId="{085AA468-AC2C-44F4-B458-FA4D2E45732E}" destId="{0B6ED88A-700A-4CBF-BA68-2B9B0DBC4FE6}" srcOrd="3" destOrd="0" presId="urn:microsoft.com/office/officeart/2005/8/layout/process1"/>
    <dgm:cxn modelId="{D5D9B18F-9EED-43F6-B980-896F0045232A}" type="presParOf" srcId="{0B6ED88A-700A-4CBF-BA68-2B9B0DBC4FE6}" destId="{2BF0FC90-F81D-40A7-ACA2-161C8AE7ECD8}" srcOrd="0" destOrd="0" presId="urn:microsoft.com/office/officeart/2005/8/layout/process1"/>
    <dgm:cxn modelId="{456A7706-684F-42A7-AF34-E8234CB6E145}" type="presParOf" srcId="{085AA468-AC2C-44F4-B458-FA4D2E45732E}" destId="{BDA7E239-3039-4885-97D9-8CA0A6FA8B8F}" srcOrd="4" destOrd="0" presId="urn:microsoft.com/office/officeart/2005/8/layout/process1"/>
    <dgm:cxn modelId="{AEFE3E41-F2E2-4FB2-9EA4-6A651A60A7F6}" type="presParOf" srcId="{085AA468-AC2C-44F4-B458-FA4D2E45732E}" destId="{B780338C-1B65-4F50-A690-39EBA8947C4F}" srcOrd="5" destOrd="0" presId="urn:microsoft.com/office/officeart/2005/8/layout/process1"/>
    <dgm:cxn modelId="{31BACF6D-890E-4106-881A-326DEEBFE262}" type="presParOf" srcId="{B780338C-1B65-4F50-A690-39EBA8947C4F}" destId="{8EDB372E-C0C5-41BB-B3E5-C744D2A7035E}" srcOrd="0" destOrd="0" presId="urn:microsoft.com/office/officeart/2005/8/layout/process1"/>
    <dgm:cxn modelId="{04F6E3DD-AB3A-4994-A32B-0775695357B9}" type="presParOf" srcId="{085AA468-AC2C-44F4-B458-FA4D2E45732E}" destId="{3665A4F0-CEB0-4714-B0F9-DFB9E0E6AB0F}" srcOrd="6" destOrd="0" presId="urn:microsoft.com/office/officeart/2005/8/layout/process1"/>
    <dgm:cxn modelId="{B89A2B08-A5B7-4F01-A1DE-62F1D2F77F35}" type="presParOf" srcId="{085AA468-AC2C-44F4-B458-FA4D2E45732E}" destId="{2C4EACBD-396C-438C-9B4A-7DF2682A5957}" srcOrd="7" destOrd="0" presId="urn:microsoft.com/office/officeart/2005/8/layout/process1"/>
    <dgm:cxn modelId="{CD68ACAA-E04A-4F9B-9202-2DCF6F6AB912}" type="presParOf" srcId="{2C4EACBD-396C-438C-9B4A-7DF2682A5957}" destId="{B98FB160-711D-4DB4-8F95-75D76BAE229D}" srcOrd="0" destOrd="0" presId="urn:microsoft.com/office/officeart/2005/8/layout/process1"/>
    <dgm:cxn modelId="{E49B6654-621C-4BFD-ABE7-8E158E50886E}" type="presParOf" srcId="{085AA468-AC2C-44F4-B458-FA4D2E45732E}" destId="{687BABCC-93E9-474C-A66A-C3945C98B4F4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E5E4E-2DE5-4170-996D-4ED35CDCE228}">
      <dsp:nvSpPr>
        <dsp:cNvPr id="0" name=""/>
        <dsp:cNvSpPr/>
      </dsp:nvSpPr>
      <dsp:spPr>
        <a:xfrm>
          <a:off x="71532" y="0"/>
          <a:ext cx="3046539" cy="334707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520" tIns="330200" rIns="237520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①</a:t>
          </a:r>
          <a:r>
            <a:rPr lang="ja-JP" sz="1900" kern="1200" dirty="0"/>
            <a:t>商店街の一体感の薄れ（フランチャイズチェーン店舗が増加）</a:t>
          </a:r>
          <a:endParaRPr lang="en-US" sz="1900" kern="1200" dirty="0"/>
        </a:p>
      </dsp:txBody>
      <dsp:txXfrm>
        <a:off x="71532" y="1271886"/>
        <a:ext cx="3046539" cy="2008242"/>
      </dsp:txXfrm>
    </dsp:sp>
    <dsp:sp modelId="{293F8631-5585-44FF-8FC5-E95D784F4FF2}">
      <dsp:nvSpPr>
        <dsp:cNvPr id="0" name=""/>
        <dsp:cNvSpPr/>
      </dsp:nvSpPr>
      <dsp:spPr>
        <a:xfrm>
          <a:off x="1021209" y="334706"/>
          <a:ext cx="1004121" cy="1004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85" tIns="12700" rIns="7828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168259" y="481756"/>
        <a:ext cx="710021" cy="710021"/>
      </dsp:txXfrm>
    </dsp:sp>
    <dsp:sp modelId="{0EB85319-5BE1-4BBA-9CF6-FD6AC3E53459}">
      <dsp:nvSpPr>
        <dsp:cNvPr id="0" name=""/>
        <dsp:cNvSpPr/>
      </dsp:nvSpPr>
      <dsp:spPr>
        <a:xfrm>
          <a:off x="0" y="3346998"/>
          <a:ext cx="3046539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8553B-D31C-45BF-BEFB-EBB86C4C3C59}">
      <dsp:nvSpPr>
        <dsp:cNvPr id="0" name=""/>
        <dsp:cNvSpPr/>
      </dsp:nvSpPr>
      <dsp:spPr>
        <a:xfrm>
          <a:off x="3424341" y="0"/>
          <a:ext cx="3046539" cy="334707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520" tIns="330200" rIns="237520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②</a:t>
          </a:r>
          <a:r>
            <a:rPr lang="ja-JP" sz="1900" kern="1200" dirty="0"/>
            <a:t>近くに高層マンションが増え、</a:t>
          </a:r>
          <a:r>
            <a:rPr lang="ja-JP" altLang="en-US" sz="1900" kern="1200" dirty="0"/>
            <a:t>子供をもつ世帯も増えている</a:t>
          </a:r>
          <a:endParaRPr lang="en-US" sz="1900" kern="1200" dirty="0"/>
        </a:p>
      </dsp:txBody>
      <dsp:txXfrm>
        <a:off x="3424341" y="1271886"/>
        <a:ext cx="3046539" cy="2008242"/>
      </dsp:txXfrm>
    </dsp:sp>
    <dsp:sp modelId="{CAF96722-4E2D-48A2-BB08-EB73B120D1FF}">
      <dsp:nvSpPr>
        <dsp:cNvPr id="0" name=""/>
        <dsp:cNvSpPr/>
      </dsp:nvSpPr>
      <dsp:spPr>
        <a:xfrm>
          <a:off x="4372402" y="334706"/>
          <a:ext cx="1004121" cy="1004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85" tIns="12700" rIns="7828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519452" y="481756"/>
        <a:ext cx="710021" cy="710021"/>
      </dsp:txXfrm>
    </dsp:sp>
    <dsp:sp modelId="{BB06A4B2-2D59-44FE-BED6-CCAC2C06D2C8}">
      <dsp:nvSpPr>
        <dsp:cNvPr id="0" name=""/>
        <dsp:cNvSpPr/>
      </dsp:nvSpPr>
      <dsp:spPr>
        <a:xfrm>
          <a:off x="3351193" y="3346998"/>
          <a:ext cx="3046539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3195A-F471-441F-AC63-28F322139F0A}">
      <dsp:nvSpPr>
        <dsp:cNvPr id="0" name=""/>
        <dsp:cNvSpPr/>
      </dsp:nvSpPr>
      <dsp:spPr>
        <a:xfrm>
          <a:off x="6702387" y="0"/>
          <a:ext cx="3046539" cy="334707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520" tIns="330200" rIns="237520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1900" kern="1200" dirty="0"/>
            <a:t>③商店街の買い回り行動が少ない（日用品を扱う店舗の減少）</a:t>
          </a:r>
          <a:endParaRPr lang="en-US" sz="1900" kern="1200" dirty="0"/>
        </a:p>
      </dsp:txBody>
      <dsp:txXfrm>
        <a:off x="6702387" y="1271886"/>
        <a:ext cx="3046539" cy="2008242"/>
      </dsp:txXfrm>
    </dsp:sp>
    <dsp:sp modelId="{38A399DF-603A-4CFE-ADDE-51F31DC1FB4E}">
      <dsp:nvSpPr>
        <dsp:cNvPr id="0" name=""/>
        <dsp:cNvSpPr/>
      </dsp:nvSpPr>
      <dsp:spPr>
        <a:xfrm>
          <a:off x="7723596" y="334706"/>
          <a:ext cx="1004121" cy="1004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85" tIns="12700" rIns="7828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7870646" y="481756"/>
        <a:ext cx="710021" cy="710021"/>
      </dsp:txXfrm>
    </dsp:sp>
    <dsp:sp modelId="{6628F8E4-7FAE-419E-B028-C74472C2211C}">
      <dsp:nvSpPr>
        <dsp:cNvPr id="0" name=""/>
        <dsp:cNvSpPr/>
      </dsp:nvSpPr>
      <dsp:spPr>
        <a:xfrm>
          <a:off x="6702387" y="3346998"/>
          <a:ext cx="3046539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6ED4E-275E-4EBC-A8D7-058C92B1CA3A}">
      <dsp:nvSpPr>
        <dsp:cNvPr id="0" name=""/>
        <dsp:cNvSpPr/>
      </dsp:nvSpPr>
      <dsp:spPr>
        <a:xfrm>
          <a:off x="3968" y="1786599"/>
          <a:ext cx="1230312" cy="184546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kern="1200" dirty="0"/>
            <a:t>商店街の調査</a:t>
          </a:r>
        </a:p>
      </dsp:txBody>
      <dsp:txXfrm>
        <a:off x="40003" y="1822634"/>
        <a:ext cx="1158242" cy="1773398"/>
      </dsp:txXfrm>
    </dsp:sp>
    <dsp:sp modelId="{9554B140-831E-48AA-8B98-C65C8147BC1F}">
      <dsp:nvSpPr>
        <dsp:cNvPr id="0" name=""/>
        <dsp:cNvSpPr/>
      </dsp:nvSpPr>
      <dsp:spPr>
        <a:xfrm>
          <a:off x="1357312" y="2556774"/>
          <a:ext cx="260826" cy="30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300" kern="1200"/>
        </a:p>
      </dsp:txBody>
      <dsp:txXfrm>
        <a:off x="1357312" y="2617797"/>
        <a:ext cx="182578" cy="183071"/>
      </dsp:txXfrm>
    </dsp:sp>
    <dsp:sp modelId="{6CFD0322-CB83-4C60-BA16-A11E6CE23074}">
      <dsp:nvSpPr>
        <dsp:cNvPr id="0" name=""/>
        <dsp:cNvSpPr/>
      </dsp:nvSpPr>
      <dsp:spPr>
        <a:xfrm>
          <a:off x="1726406" y="1786599"/>
          <a:ext cx="1230312" cy="184546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kern="1200" dirty="0"/>
            <a:t>特徴の洗い出し</a:t>
          </a:r>
        </a:p>
      </dsp:txBody>
      <dsp:txXfrm>
        <a:off x="1762441" y="1822634"/>
        <a:ext cx="1158242" cy="1773398"/>
      </dsp:txXfrm>
    </dsp:sp>
    <dsp:sp modelId="{0B6ED88A-700A-4CBF-BA68-2B9B0DBC4FE6}">
      <dsp:nvSpPr>
        <dsp:cNvPr id="0" name=""/>
        <dsp:cNvSpPr/>
      </dsp:nvSpPr>
      <dsp:spPr>
        <a:xfrm>
          <a:off x="3079750" y="2556774"/>
          <a:ext cx="260826" cy="30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300" kern="1200"/>
        </a:p>
      </dsp:txBody>
      <dsp:txXfrm>
        <a:off x="3079750" y="2617797"/>
        <a:ext cx="182578" cy="183071"/>
      </dsp:txXfrm>
    </dsp:sp>
    <dsp:sp modelId="{BDA7E239-3039-4885-97D9-8CA0A6FA8B8F}">
      <dsp:nvSpPr>
        <dsp:cNvPr id="0" name=""/>
        <dsp:cNvSpPr/>
      </dsp:nvSpPr>
      <dsp:spPr>
        <a:xfrm>
          <a:off x="3448843" y="1786599"/>
          <a:ext cx="1230312" cy="184546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kern="1200" dirty="0"/>
            <a:t>各地の地域のキャラクターの分析</a:t>
          </a:r>
        </a:p>
      </dsp:txBody>
      <dsp:txXfrm>
        <a:off x="3484878" y="1822634"/>
        <a:ext cx="1158242" cy="1773398"/>
      </dsp:txXfrm>
    </dsp:sp>
    <dsp:sp modelId="{B780338C-1B65-4F50-A690-39EBA8947C4F}">
      <dsp:nvSpPr>
        <dsp:cNvPr id="0" name=""/>
        <dsp:cNvSpPr/>
      </dsp:nvSpPr>
      <dsp:spPr>
        <a:xfrm>
          <a:off x="4802187" y="2556774"/>
          <a:ext cx="260826" cy="30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300" kern="1200"/>
        </a:p>
      </dsp:txBody>
      <dsp:txXfrm>
        <a:off x="4802187" y="2617797"/>
        <a:ext cx="182578" cy="183071"/>
      </dsp:txXfrm>
    </dsp:sp>
    <dsp:sp modelId="{3665A4F0-CEB0-4714-B0F9-DFB9E0E6AB0F}">
      <dsp:nvSpPr>
        <dsp:cNvPr id="0" name=""/>
        <dsp:cNvSpPr/>
      </dsp:nvSpPr>
      <dsp:spPr>
        <a:xfrm>
          <a:off x="5171281" y="1786599"/>
          <a:ext cx="1230312" cy="184546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kern="1200" dirty="0"/>
            <a:t>成功している事例の共通点を分析</a:t>
          </a:r>
        </a:p>
      </dsp:txBody>
      <dsp:txXfrm>
        <a:off x="5207316" y="1822634"/>
        <a:ext cx="1158242" cy="1773398"/>
      </dsp:txXfrm>
    </dsp:sp>
    <dsp:sp modelId="{2C4EACBD-396C-438C-9B4A-7DF2682A5957}">
      <dsp:nvSpPr>
        <dsp:cNvPr id="0" name=""/>
        <dsp:cNvSpPr/>
      </dsp:nvSpPr>
      <dsp:spPr>
        <a:xfrm>
          <a:off x="6524624" y="2556774"/>
          <a:ext cx="260826" cy="30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300" kern="1200"/>
        </a:p>
      </dsp:txBody>
      <dsp:txXfrm>
        <a:off x="6524624" y="2617797"/>
        <a:ext cx="182578" cy="183071"/>
      </dsp:txXfrm>
    </dsp:sp>
    <dsp:sp modelId="{687BABCC-93E9-474C-A66A-C3945C98B4F4}">
      <dsp:nvSpPr>
        <dsp:cNvPr id="0" name=""/>
        <dsp:cNvSpPr/>
      </dsp:nvSpPr>
      <dsp:spPr>
        <a:xfrm>
          <a:off x="6893718" y="1786599"/>
          <a:ext cx="1230312" cy="184546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kern="1200" dirty="0"/>
            <a:t>キャラクター案</a:t>
          </a:r>
        </a:p>
      </dsp:txBody>
      <dsp:txXfrm>
        <a:off x="6929753" y="1822634"/>
        <a:ext cx="1158242" cy="1773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22886E-79E8-516D-4B80-FBF594113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9597FF7-38CF-3EA2-5FB0-01ABF6E57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DE56F4-E431-BCF5-9087-D899013B4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64B36F-54DF-ABB4-7057-5A0494D8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B37309-15BA-DF41-0324-6FA8F5073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altLang="ja-JP" spc="-25" smtClean="0"/>
              <a:t>‹#›</a:t>
            </a:fld>
            <a:endParaRPr lang="en-US" altLang="ja-JP" spc="-25" dirty="0"/>
          </a:p>
        </p:txBody>
      </p:sp>
    </p:spTree>
    <p:extLst>
      <p:ext uri="{BB962C8B-B14F-4D97-AF65-F5344CB8AC3E}">
        <p14:creationId xmlns:p14="http://schemas.microsoft.com/office/powerpoint/2010/main" val="1662880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6CC1B2-4D20-31B5-817E-FD38FB51C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8268637-ED1E-80C8-FCFA-BAC6A4085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116379-0F83-2430-20E4-1F7AC81F4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C0A181-3E86-1731-1E4B-1E2B83629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F674BF-8E85-CF71-873C-9BF70EAE1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altLang="ja-JP" spc="-25" smtClean="0"/>
              <a:t>‹#›</a:t>
            </a:fld>
            <a:endParaRPr lang="en-US" altLang="ja-JP" spc="-25" dirty="0"/>
          </a:p>
        </p:txBody>
      </p:sp>
    </p:spTree>
    <p:extLst>
      <p:ext uri="{BB962C8B-B14F-4D97-AF65-F5344CB8AC3E}">
        <p14:creationId xmlns:p14="http://schemas.microsoft.com/office/powerpoint/2010/main" val="307454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FB954C6-6175-2575-6431-32A2BF017E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04443B3-3408-491A-00EA-E3132643E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B4415D5-3AEC-2D6D-ED83-4DEBB76E1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83E3EA-69D9-B7DD-5E26-97F0315D9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19151CF-EB0B-7E5E-C445-A80CC4A88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altLang="ja-JP" spc="-25" smtClean="0"/>
              <a:t>‹#›</a:t>
            </a:fld>
            <a:endParaRPr lang="en-US" altLang="ja-JP" spc="-25" dirty="0"/>
          </a:p>
        </p:txBody>
      </p:sp>
    </p:spTree>
    <p:extLst>
      <p:ext uri="{BB962C8B-B14F-4D97-AF65-F5344CB8AC3E}">
        <p14:creationId xmlns:p14="http://schemas.microsoft.com/office/powerpoint/2010/main" val="1317071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404040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4084440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3139" y="785825"/>
            <a:ext cx="2465070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252525"/>
                </a:solidFill>
                <a:latin typeface="HGｺﾞｼｯｸE"/>
                <a:cs typeface="HGｺﾞｼｯｸ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HGｺﾞｼｯｸE"/>
                <a:cs typeface="HGｺﾞｼｯｸ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404040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848893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1E5BFC-5D84-6097-A5E8-BE8127703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65D8ED-C4E1-2611-E62F-FA5F715B7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264EBA-FBB0-041C-CC75-A96D95F8F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02B477-AAA8-93F7-1C2D-06C116443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1DEE9C-84A4-678C-B7F7-1C12EF37B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altLang="ja-JP" spc="-25" smtClean="0"/>
              <a:t>‹#›</a:t>
            </a:fld>
            <a:endParaRPr lang="en-US" altLang="ja-JP" spc="-25" dirty="0"/>
          </a:p>
        </p:txBody>
      </p:sp>
    </p:spTree>
    <p:extLst>
      <p:ext uri="{BB962C8B-B14F-4D97-AF65-F5344CB8AC3E}">
        <p14:creationId xmlns:p14="http://schemas.microsoft.com/office/powerpoint/2010/main" val="77917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601593-18F6-E9F7-EAD3-527BA9C83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B484BC0-CEE2-7428-53E0-7D96F9981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57DF02B-EAF1-FB2A-108C-9B66626F0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E003BED-98A4-8EC1-315D-9414ECC8A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CEB5867-23FF-C9E3-B052-EA7A8407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altLang="ja-JP" spc="-25" smtClean="0"/>
              <a:t>‹#›</a:t>
            </a:fld>
            <a:endParaRPr lang="en-US" altLang="ja-JP" spc="-25" dirty="0"/>
          </a:p>
        </p:txBody>
      </p:sp>
    </p:spTree>
    <p:extLst>
      <p:ext uri="{BB962C8B-B14F-4D97-AF65-F5344CB8AC3E}">
        <p14:creationId xmlns:p14="http://schemas.microsoft.com/office/powerpoint/2010/main" val="717636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E11A00-53D0-68FF-83AF-313C4A800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934EEF-5C43-CAF0-7E6D-DA854A92F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0109675-DA9A-3D3D-5E9A-82BE535C8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0D70751-211C-381E-6F86-1803CF175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DC63440-1483-104F-D73F-25C4FDA8A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7AD7543-915C-1215-92EA-27DE6A8A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altLang="ja-JP" spc="-25" smtClean="0"/>
              <a:t>‹#›</a:t>
            </a:fld>
            <a:endParaRPr lang="en-US" altLang="ja-JP" spc="-25" dirty="0"/>
          </a:p>
        </p:txBody>
      </p:sp>
    </p:spTree>
    <p:extLst>
      <p:ext uri="{BB962C8B-B14F-4D97-AF65-F5344CB8AC3E}">
        <p14:creationId xmlns:p14="http://schemas.microsoft.com/office/powerpoint/2010/main" val="244754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564CD8-C651-AA1D-1ED7-A2B516B0E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9614D98-D92C-3A12-3396-9973AAA71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23876CA-3A15-1A12-2694-240396763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B004AD6-7656-6CEA-F344-4EA62AC55F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56097E7-D079-D302-CFA0-E86F523909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2EF514D-03E4-6968-2421-95948FF55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130082B-4481-1FDC-C4C4-6EBCC5E13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E1BED2-05DF-06EE-E408-53377FB11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altLang="ja-JP" spc="-25" smtClean="0"/>
              <a:t>‹#›</a:t>
            </a:fld>
            <a:endParaRPr lang="en-US" altLang="ja-JP" spc="-25" dirty="0"/>
          </a:p>
        </p:txBody>
      </p:sp>
    </p:spTree>
    <p:extLst>
      <p:ext uri="{BB962C8B-B14F-4D97-AF65-F5344CB8AC3E}">
        <p14:creationId xmlns:p14="http://schemas.microsoft.com/office/powerpoint/2010/main" val="3344036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1FB8A9-6635-0186-2EB9-DED68B697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60E7F61-602C-15DD-15E8-51140F1FC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869C2E6-ABC8-1F7B-FCAD-5F13DBAA6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0B2E384-2737-4C0D-A11A-079827BF0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altLang="ja-JP" spc="-25" smtClean="0"/>
              <a:t>‹#›</a:t>
            </a:fld>
            <a:endParaRPr lang="en-US" altLang="ja-JP" spc="-25" dirty="0"/>
          </a:p>
        </p:txBody>
      </p:sp>
    </p:spTree>
    <p:extLst>
      <p:ext uri="{BB962C8B-B14F-4D97-AF65-F5344CB8AC3E}">
        <p14:creationId xmlns:p14="http://schemas.microsoft.com/office/powerpoint/2010/main" val="3507438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6433461-A986-DDC1-9CAA-338D8ACAB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9BDB546-8AC8-429E-5080-9EBF7413E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EF6CDE-34FC-A060-A85A-64CCB2C70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altLang="ja-JP" spc="-25" smtClean="0"/>
              <a:t>‹#›</a:t>
            </a:fld>
            <a:endParaRPr lang="en-US" altLang="ja-JP" spc="-25" dirty="0"/>
          </a:p>
        </p:txBody>
      </p:sp>
    </p:spTree>
    <p:extLst>
      <p:ext uri="{BB962C8B-B14F-4D97-AF65-F5344CB8AC3E}">
        <p14:creationId xmlns:p14="http://schemas.microsoft.com/office/powerpoint/2010/main" val="2546551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10DA7A-C2F2-7BA8-A30A-956424D6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22FB163-2D4C-8104-5BC5-10EE6E3BD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917C419-C88D-0FBB-AFFE-B6310BA30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DD601DB-5986-D10B-CFEA-40C3A5C05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C5C46E9-B194-5F3D-1070-2F27EB24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2B1EFC9-0E99-302C-D0C0-89C5585B5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altLang="ja-JP" spc="-25" smtClean="0"/>
              <a:t>‹#›</a:t>
            </a:fld>
            <a:endParaRPr lang="en-US" altLang="ja-JP" spc="-25" dirty="0"/>
          </a:p>
        </p:txBody>
      </p:sp>
    </p:spTree>
    <p:extLst>
      <p:ext uri="{BB962C8B-B14F-4D97-AF65-F5344CB8AC3E}">
        <p14:creationId xmlns:p14="http://schemas.microsoft.com/office/powerpoint/2010/main" val="2042956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F57F04-7A67-0451-B159-0070495C3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2CA18EE-4E07-A269-A051-D52D316E4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5A8F2C1-6C6E-ED6B-B1FF-A6A8CA07B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55AAB38-631F-9E04-1465-459211FC4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E144853-4635-2FEC-3137-DA20BB00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14DF17D-0259-05F5-139B-C897D6FC4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altLang="ja-JP" spc="-25" smtClean="0"/>
              <a:t>‹#›</a:t>
            </a:fld>
            <a:endParaRPr lang="en-US" altLang="ja-JP" spc="-25" dirty="0"/>
          </a:p>
        </p:txBody>
      </p:sp>
    </p:spTree>
    <p:extLst>
      <p:ext uri="{BB962C8B-B14F-4D97-AF65-F5344CB8AC3E}">
        <p14:creationId xmlns:p14="http://schemas.microsoft.com/office/powerpoint/2010/main" val="1644068876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185CFCE-CACE-E4E0-86D3-9BCECFFFE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FCE30AD-59BE-9011-C3AB-3007E385F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396C63C-2E4F-D1B9-F143-A2883A6A55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4BA3478-AC38-3E8F-8D98-E361C3E27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CA9EB9-54ED-C391-3FF6-8DB68CBD5E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altLang="ja-JP" spc="-25" smtClean="0"/>
              <a:t>‹#›</a:t>
            </a:fld>
            <a:endParaRPr lang="en-US" altLang="ja-JP" spc="-25" dirty="0"/>
          </a:p>
        </p:txBody>
      </p:sp>
    </p:spTree>
    <p:extLst>
      <p:ext uri="{BB962C8B-B14F-4D97-AF65-F5344CB8AC3E}">
        <p14:creationId xmlns:p14="http://schemas.microsoft.com/office/powerpoint/2010/main" val="187962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7.emf" Type="http://schemas.openxmlformats.org/officeDocument/2006/relationships/image"/><Relationship Id="rId3" Target="../media/image8.emf" Type="http://schemas.openxmlformats.org/officeDocument/2006/relationships/image"/><Relationship Id="rId4" Target="../media/image9.emf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1.emf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diagrams/data1.xml" Type="http://schemas.openxmlformats.org/officeDocument/2006/relationships/diagramData"/><Relationship Id="rId3" Target="../diagrams/layout1.xml" Type="http://schemas.openxmlformats.org/officeDocument/2006/relationships/diagramLayout"/><Relationship Id="rId4" Target="../diagrams/quickStyle1.xml" Type="http://schemas.openxmlformats.org/officeDocument/2006/relationships/diagramQuickStyle"/><Relationship Id="rId5" Target="../diagrams/colors1.xml" Type="http://schemas.openxmlformats.org/officeDocument/2006/relationships/diagramColors"/><Relationship Id="rId6" Target="../diagrams/drawing1.xml" Type="http://schemas.microsoft.com/office/2007/relationships/diagramDrawing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diagrams/data2.xml" Type="http://schemas.openxmlformats.org/officeDocument/2006/relationships/diagramData"/><Relationship Id="rId3" Target="../diagrams/layout2.xml" Type="http://schemas.openxmlformats.org/officeDocument/2006/relationships/diagramLayout"/><Relationship Id="rId4" Target="../diagrams/quickStyle2.xml" Type="http://schemas.openxmlformats.org/officeDocument/2006/relationships/diagramQuickStyle"/><Relationship Id="rId5" Target="../diagrams/colors2.xml" Type="http://schemas.openxmlformats.org/officeDocument/2006/relationships/diagramColors"/><Relationship Id="rId6" Target="../diagrams/drawing2.xml" Type="http://schemas.microsoft.com/office/2007/relationships/diagramDrawi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9"/>
          <p:cNvSpPr txBox="1"/>
          <p:nvPr/>
        </p:nvSpPr>
        <p:spPr>
          <a:xfrm>
            <a:off x="987689" y="3071183"/>
            <a:ext cx="9910296" cy="25900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002789" marR="5080" indent="-200278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4352925" algn="l"/>
              </a:tabLst>
            </a:pPr>
            <a:r>
              <a:rPr lang="ja-JP" altLang="en-US" sz="4400" kern="1200" spc="-120" dirty="0">
                <a:solidFill>
                  <a:schemeClr val="tx1"/>
                </a:solidFill>
                <a:latin typeface="+mj-ea"/>
                <a:ea typeface="+mj-ea"/>
                <a:cs typeface="+mj-cs"/>
              </a:rPr>
              <a:t>あけぼのばし商店街（住吉商工会）</a:t>
            </a:r>
            <a:endParaRPr lang="en-US" altLang="ja-JP" sz="4400" kern="1200" spc="-120" dirty="0">
              <a:solidFill>
                <a:schemeClr val="tx1"/>
              </a:solidFill>
              <a:latin typeface="+mj-ea"/>
              <a:ea typeface="+mj-ea"/>
              <a:cs typeface="+mj-cs"/>
            </a:endParaRPr>
          </a:p>
          <a:p>
            <a:pPr marL="2002789" marR="5080" indent="-200278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4352925" algn="l"/>
              </a:tabLst>
            </a:pPr>
            <a:r>
              <a:rPr lang="en-US" sz="4400" kern="1200" spc="-120" dirty="0">
                <a:solidFill>
                  <a:schemeClr val="tx1"/>
                </a:solidFill>
                <a:latin typeface="+mj-ea"/>
                <a:ea typeface="+mj-ea"/>
                <a:cs typeface="+mj-cs"/>
              </a:rPr>
              <a:t> × </a:t>
            </a:r>
            <a:r>
              <a:rPr lang="ja-JP" altLang="en-US" sz="4400" kern="1200" spc="-120" dirty="0">
                <a:solidFill>
                  <a:schemeClr val="tx1"/>
                </a:solidFill>
                <a:latin typeface="+mj-ea"/>
                <a:ea typeface="+mj-ea"/>
                <a:cs typeface="+mj-cs"/>
              </a:rPr>
              <a:t>上智</a:t>
            </a:r>
            <a:r>
              <a:rPr lang="en-US" sz="4400" kern="1200" spc="-120" dirty="0" err="1">
                <a:solidFill>
                  <a:schemeClr val="tx1"/>
                </a:solidFill>
                <a:latin typeface="+mj-ea"/>
                <a:ea typeface="+mj-ea"/>
                <a:cs typeface="+mj-cs"/>
              </a:rPr>
              <a:t>大学</a:t>
            </a:r>
            <a:r>
              <a:rPr lang="ja-JP" altLang="en-US" sz="4400" kern="1200" spc="-120" dirty="0">
                <a:solidFill>
                  <a:schemeClr val="tx1"/>
                </a:solidFill>
                <a:latin typeface="+mj-ea"/>
                <a:ea typeface="+mj-ea"/>
                <a:cs typeface="+mj-cs"/>
              </a:rPr>
              <a:t>新井</a:t>
            </a:r>
            <a:r>
              <a:rPr lang="en-US" sz="4400" kern="1200" spc="-120" dirty="0" err="1">
                <a:solidFill>
                  <a:schemeClr val="tx1"/>
                </a:solidFill>
                <a:latin typeface="+mj-ea"/>
                <a:ea typeface="+mj-ea"/>
                <a:cs typeface="+mj-cs"/>
              </a:rPr>
              <a:t>ゼミ連携事業</a:t>
            </a:r>
            <a:endParaRPr lang="en-US" sz="4400" kern="1200" spc="-120" dirty="0">
              <a:solidFill>
                <a:schemeClr val="tx1"/>
              </a:solidFill>
              <a:latin typeface="+mj-ea"/>
              <a:ea typeface="+mj-ea"/>
              <a:cs typeface="+mj-cs"/>
            </a:endParaRPr>
          </a:p>
          <a:p>
            <a:pPr marL="2002789" marR="5080" indent="-200278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4352925" algn="l"/>
              </a:tabLst>
            </a:pPr>
            <a:r>
              <a:rPr lang="en-US" sz="4400" kern="1200" spc="-120" dirty="0">
                <a:solidFill>
                  <a:schemeClr val="tx1"/>
                </a:solidFill>
                <a:latin typeface="+mj-ea"/>
                <a:ea typeface="+mj-ea"/>
                <a:cs typeface="+mj-cs"/>
              </a:rPr>
              <a:t>	</a:t>
            </a:r>
            <a:r>
              <a:rPr lang="en-US" sz="4400" kern="1200" spc="-120" dirty="0" err="1">
                <a:solidFill>
                  <a:schemeClr val="tx1"/>
                </a:solidFill>
                <a:latin typeface="+mj-ea"/>
                <a:ea typeface="+mj-ea"/>
                <a:cs typeface="+mj-cs"/>
              </a:rPr>
              <a:t>実績報告書</a:t>
            </a:r>
            <a:endParaRPr lang="en-US" sz="4400" kern="1200" spc="-120" dirty="0">
              <a:solidFill>
                <a:schemeClr val="tx1"/>
              </a:solidFill>
              <a:latin typeface="+mj-ea"/>
              <a:ea typeface="+mj-ea"/>
              <a:cs typeface="+mj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7688" y="1553518"/>
            <a:ext cx="9910295" cy="12817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ja-JP" altLang="en-US" sz="2400" kern="1200" spc="15" dirty="0">
                <a:solidFill>
                  <a:schemeClr val="tx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令和</a:t>
            </a:r>
            <a:r>
              <a:rPr lang="en-US" altLang="ja-JP" sz="2400" kern="1200" spc="15" dirty="0">
                <a:solidFill>
                  <a:schemeClr val="tx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6</a:t>
            </a:r>
            <a:r>
              <a:rPr lang="en-US" sz="2400" kern="1200" spc="15" dirty="0">
                <a:solidFill>
                  <a:schemeClr val="tx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年度 </a:t>
            </a:r>
            <a:r>
              <a:rPr lang="en-US" sz="2400" kern="1200" spc="15" dirty="0" err="1">
                <a:solidFill>
                  <a:schemeClr val="tx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新宿区「大学との連携による商店街支援事業</a:t>
            </a:r>
            <a:r>
              <a:rPr lang="en-US" sz="2400" kern="1200" spc="15" dirty="0">
                <a:solidFill>
                  <a:schemeClr val="tx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」</a:t>
            </a:r>
            <a:endParaRPr lang="en-US" sz="2400" kern="1200" dirty="0">
              <a:solidFill>
                <a:schemeClr val="tx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5885412" y="6492240"/>
            <a:ext cx="11887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"/>
              </a:spcBef>
            </a:pPr>
            <a:fld id="{81D60167-4931-47E6-BA6A-407CBD079E47}" type="slidenum">
              <a:rPr lang="en-US" sz="1200" spc="-25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>
                <a:spcBef>
                  <a:spcPts val="100"/>
                </a:spcBef>
              </a:pPr>
              <a:t>1</a:t>
            </a:fld>
            <a:endParaRPr lang="en-US" sz="1200" spc="-25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B130F35-6D2F-D306-1052-274368866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kumimoji="1" lang="ja-JP" altLang="en-US" sz="54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新キャラクターの作成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B1EFB3-9292-4679-B002-9AAF89874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kumimoji="1" lang="ja-JP" altLang="en-US" sz="1700" dirty="0"/>
              <a:t>分析結果よりをふまえての提案</a:t>
            </a:r>
            <a:endParaRPr kumimoji="1" lang="en-US" altLang="ja-JP" sz="1700" dirty="0"/>
          </a:p>
          <a:p>
            <a:endParaRPr kumimoji="1" lang="en-US" altLang="ja-JP" sz="1700" dirty="0"/>
          </a:p>
          <a:p>
            <a:pPr marL="0" indent="0">
              <a:buNone/>
            </a:pPr>
            <a:r>
              <a:rPr kumimoji="1" lang="ja-JP" altLang="en-US" sz="1700" dirty="0"/>
              <a:t>・</a:t>
            </a:r>
            <a:r>
              <a:rPr kumimoji="1" lang="ja-JP" altLang="en-US" sz="17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いちご大福発祥の商店街としていちご大福をモチーフとする</a:t>
            </a:r>
            <a:endParaRPr kumimoji="1" lang="en-US" altLang="ja-JP" sz="1700" b="1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0" indent="0">
              <a:buNone/>
            </a:pPr>
            <a:endParaRPr kumimoji="1" lang="en-US" altLang="ja-JP" sz="1700" b="1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0" indent="0">
              <a:buNone/>
            </a:pPr>
            <a:r>
              <a:rPr kumimoji="1" lang="ja-JP" altLang="en-US" sz="17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・あえて性別を設定しない</a:t>
            </a:r>
            <a:endParaRPr kumimoji="1" lang="en-US" altLang="ja-JP" sz="1700" b="1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0" indent="0">
              <a:buNone/>
            </a:pPr>
            <a:endParaRPr kumimoji="1" lang="en-US" altLang="ja-JP" sz="1700" b="1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0" indent="0">
              <a:buNone/>
            </a:pPr>
            <a:r>
              <a:rPr kumimoji="1" lang="ja-JP" altLang="en-US" sz="17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・あけぼのバニーの音が「あけぼのばし」に類似しているので、それはそのまま活用。ただ、初代のものと区別するために「あけぼのバニー♪」と最後に♪マークをつけて躍動感をつける。</a:t>
            </a:r>
            <a:endParaRPr kumimoji="1" lang="en-US" altLang="ja-JP" sz="1700" b="1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endParaRPr kumimoji="1" lang="en-US" altLang="ja-JP" sz="1700" b="1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endParaRPr kumimoji="1" lang="ja-JP" altLang="en-US" sz="1700" dirty="0"/>
          </a:p>
        </p:txBody>
      </p:sp>
    </p:spTree>
    <p:extLst>
      <p:ext uri="{BB962C8B-B14F-4D97-AF65-F5344CB8AC3E}">
        <p14:creationId xmlns:p14="http://schemas.microsoft.com/office/powerpoint/2010/main" val="2771670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CC400E-6F5D-0841-347F-7664293E6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FB60E8C-7224-44A4-87A0-46A1711DD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50F9509-61B6-9055-2028-15B153E25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anchor="b">
            <a:normAutofit/>
          </a:bodyPr>
          <a:lstStyle/>
          <a:p>
            <a:r>
              <a:rPr kumimoji="1" lang="ja-JP" altLang="en-US" sz="4800"/>
              <a:t>新キャラクター候補のラフ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図 6" descr="抽象, 挿絵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92AD3E9B-D107-868D-BCA8-5377C360F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95" y="2367398"/>
            <a:ext cx="10566105" cy="380480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2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E0F6D4-D755-7847-D28C-1F3840EEB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139" y="785825"/>
            <a:ext cx="8531861" cy="73866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作成したキャラクター</a:t>
            </a:r>
            <a:br>
              <a:rPr kumimoji="1" lang="en-US" altLang="ja-JP" dirty="0"/>
            </a:br>
            <a:r>
              <a:rPr kumimoji="1" lang="ja-JP" altLang="en-US" dirty="0"/>
              <a:t>あけぼのバニー♪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46BE9F8-129A-05A9-80E9-755AD1F1AA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09329"/>
            <a:ext cx="4704732" cy="4704732"/>
          </a:xfrm>
          <a:prstGeom prst="rect">
            <a:avLst/>
          </a:prstGeom>
        </p:spPr>
      </p:pic>
      <p:pic>
        <p:nvPicPr>
          <p:cNvPr id="7" name="図 6" descr="挿絵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64740F33-D917-75AA-C166-02AF038D6A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664" y="1889593"/>
            <a:ext cx="4508702" cy="4508702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2633D4E-648C-81D5-C362-27868DB05110}"/>
              </a:ext>
            </a:extLst>
          </p:cNvPr>
          <p:cNvSpPr txBox="1"/>
          <p:nvPr/>
        </p:nvSpPr>
        <p:spPr>
          <a:xfrm>
            <a:off x="6781800" y="6400800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前髪としっぽははみ出た餡子をイメージ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82AED20E-C109-4C03-C7B1-4141FD9F8ACE}"/>
              </a:ext>
            </a:extLst>
          </p:cNvPr>
          <p:cNvSpPr/>
          <p:nvPr/>
        </p:nvSpPr>
        <p:spPr>
          <a:xfrm>
            <a:off x="762000" y="1700140"/>
            <a:ext cx="8048625" cy="14604"/>
          </a:xfrm>
          <a:custGeom>
            <a:avLst/>
            <a:gdLst/>
            <a:ahLst/>
            <a:cxnLst/>
            <a:rect l="l" t="t" r="r" b="b"/>
            <a:pathLst>
              <a:path w="8048625" h="14605">
                <a:moveTo>
                  <a:pt x="0" y="14097"/>
                </a:moveTo>
                <a:lnTo>
                  <a:pt x="8048116" y="0"/>
                </a:lnTo>
              </a:path>
            </a:pathLst>
          </a:custGeom>
          <a:ln w="57911">
            <a:solidFill>
              <a:srgbClr val="00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2910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B47077-81C8-3346-4C12-C0B1A772E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キャラクターグッズの配布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57BF11F-FF36-013C-C3C3-4B4F79B69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2025</a:t>
            </a:r>
            <a:r>
              <a:rPr kumimoji="1" lang="ja-JP" altLang="en-US" dirty="0"/>
              <a:t>年</a:t>
            </a:r>
            <a:r>
              <a:rPr kumimoji="1" lang="en-US" altLang="ja-JP" dirty="0"/>
              <a:t>1</a:t>
            </a:r>
            <a:r>
              <a:rPr kumimoji="1" lang="ja-JP" altLang="en-US" dirty="0"/>
              <a:t>月より、あけぼのばし商店街加盟店舗において、あけぼのバニーの「クリアファイル」を配布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クリアファイル配布を告知用チラシの作成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また、商店街の人たちにキャラクターがついた</a:t>
            </a:r>
            <a:r>
              <a:rPr kumimoji="1" lang="en-US" altLang="ja-JP" dirty="0"/>
              <a:t>T</a:t>
            </a:r>
            <a:r>
              <a:rPr kumimoji="1" lang="ja-JP" altLang="en-US" dirty="0"/>
              <a:t>シャツ、パーカーを作成し着てもらう。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C836461-A6E9-66D8-DB63-5D8FF376B251}"/>
              </a:ext>
            </a:extLst>
          </p:cNvPr>
          <p:cNvSpPr/>
          <p:nvPr/>
        </p:nvSpPr>
        <p:spPr>
          <a:xfrm flipV="1">
            <a:off x="838200" y="1447800"/>
            <a:ext cx="10210800" cy="76200"/>
          </a:xfrm>
          <a:custGeom>
            <a:avLst/>
            <a:gdLst/>
            <a:ahLst/>
            <a:cxnLst/>
            <a:rect l="l" t="t" r="r" b="b"/>
            <a:pathLst>
              <a:path w="8048625" h="14605">
                <a:moveTo>
                  <a:pt x="0" y="14097"/>
                </a:moveTo>
                <a:lnTo>
                  <a:pt x="8048116" y="0"/>
                </a:lnTo>
              </a:path>
            </a:pathLst>
          </a:custGeom>
          <a:ln w="57911">
            <a:solidFill>
              <a:srgbClr val="00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3204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6255EE-68B7-1A77-3353-13128A7AB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作成物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58DDA76-E182-B130-388C-883157C2D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6CCCEEA-36F9-B158-E8C8-144157071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1825625"/>
            <a:ext cx="2895600" cy="3429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D1DDDE8-4BC3-34CC-503F-F6D994031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424" y="1364456"/>
            <a:ext cx="5342953" cy="435133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83349D0-6AB3-B8F0-073A-C337F2544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3656" y="1997177"/>
            <a:ext cx="4669130" cy="349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30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0DF413-E325-45C0-B0F2-857D548BD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作成物　クリアファイル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5A468F60-145E-4DBC-BEC6-DEB8F37AF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5084" y="2449116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2414876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3139" y="633425"/>
            <a:ext cx="12452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5" dirty="0">
                <a:solidFill>
                  <a:srgbClr val="252525"/>
                </a:solidFill>
                <a:latin typeface="HGｺﾞｼｯｸE"/>
                <a:cs typeface="HGｺﾞｼｯｸE"/>
              </a:rPr>
              <a:t>予算</a:t>
            </a:r>
            <a:endParaRPr sz="4800">
              <a:latin typeface="HGｺﾞｼｯｸE"/>
              <a:cs typeface="HGｺﾞｼｯｸE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D6E9A0F-A992-DC06-3A5E-8F6DFBE5D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00200"/>
            <a:ext cx="9067800" cy="3429000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4F03A4FA-17BE-A5F5-91C7-59D05317ED0F}"/>
              </a:ext>
            </a:extLst>
          </p:cNvPr>
          <p:cNvSpPr/>
          <p:nvPr/>
        </p:nvSpPr>
        <p:spPr>
          <a:xfrm>
            <a:off x="956242" y="1517966"/>
            <a:ext cx="8048625" cy="14604"/>
          </a:xfrm>
          <a:custGeom>
            <a:avLst/>
            <a:gdLst/>
            <a:ahLst/>
            <a:cxnLst/>
            <a:rect l="l" t="t" r="r" b="b"/>
            <a:pathLst>
              <a:path w="8048625" h="14605">
                <a:moveTo>
                  <a:pt x="0" y="14097"/>
                </a:moveTo>
                <a:lnTo>
                  <a:pt x="8048116" y="0"/>
                </a:lnTo>
              </a:path>
            </a:pathLst>
          </a:custGeom>
          <a:ln w="57911">
            <a:solidFill>
              <a:srgbClr val="00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効果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1265682" y="2582621"/>
            <a:ext cx="6934834" cy="14856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5" dirty="0">
                <a:latin typeface="HGｺﾞｼｯｸE"/>
                <a:cs typeface="HGｺﾞｼｯｸE"/>
              </a:rPr>
              <a:t>・</a:t>
            </a:r>
            <a:r>
              <a:rPr lang="ja-JP" altLang="en-US" sz="3200" spc="-25" dirty="0">
                <a:latin typeface="HGｺﾞｼｯｸE"/>
                <a:cs typeface="HGｺﾞｼｯｸE"/>
              </a:rPr>
              <a:t>キャラクターによる親近感</a:t>
            </a:r>
            <a:endParaRPr sz="3200" dirty="0">
              <a:latin typeface="HGｺﾞｼｯｸE"/>
              <a:cs typeface="HGｺﾞｼｯｸE"/>
            </a:endParaRPr>
          </a:p>
          <a:p>
            <a:pPr marL="12700">
              <a:lnSpc>
                <a:spcPct val="100000"/>
              </a:lnSpc>
              <a:spcBef>
                <a:spcPts val="3844"/>
              </a:spcBef>
            </a:pPr>
            <a:r>
              <a:rPr sz="3200" spc="-20" dirty="0">
                <a:latin typeface="HGｺﾞｼｯｸE"/>
                <a:cs typeface="HGｺﾞｼｯｸE"/>
              </a:rPr>
              <a:t>・</a:t>
            </a:r>
            <a:r>
              <a:rPr lang="ja-JP" altLang="en-US" sz="3200" spc="-20" dirty="0">
                <a:latin typeface="HGｺﾞｼｯｸE"/>
                <a:cs typeface="HGｺﾞｼｯｸE"/>
              </a:rPr>
              <a:t>商店街加盟店の一体感</a:t>
            </a:r>
            <a:endParaRPr sz="3200" dirty="0">
              <a:latin typeface="HGｺﾞｼｯｸE"/>
              <a:cs typeface="HGｺﾞｼｯｸE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F33738DB-37BC-F454-2DE3-D530E5BB4328}"/>
              </a:ext>
            </a:extLst>
          </p:cNvPr>
          <p:cNvSpPr/>
          <p:nvPr/>
        </p:nvSpPr>
        <p:spPr>
          <a:xfrm>
            <a:off x="708786" y="1524000"/>
            <a:ext cx="8048625" cy="14604"/>
          </a:xfrm>
          <a:custGeom>
            <a:avLst/>
            <a:gdLst/>
            <a:ahLst/>
            <a:cxnLst/>
            <a:rect l="l" t="t" r="r" b="b"/>
            <a:pathLst>
              <a:path w="8048625" h="14605">
                <a:moveTo>
                  <a:pt x="0" y="14097"/>
                </a:moveTo>
                <a:lnTo>
                  <a:pt x="8048116" y="0"/>
                </a:lnTo>
              </a:path>
            </a:pathLst>
          </a:custGeom>
          <a:ln w="57911">
            <a:solidFill>
              <a:srgbClr val="00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39" y="819636"/>
            <a:ext cx="662686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 err="1"/>
              <a:t>今後に向けて</a:t>
            </a:r>
            <a:r>
              <a:rPr lang="ja-JP" altLang="en-US" spc="-10" dirty="0"/>
              <a:t>の改善点</a:t>
            </a: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3047629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0"/>
              </a:spcBef>
            </a:pPr>
            <a:r>
              <a:rPr lang="ja-JP" altLang="en-US" spc="-40" dirty="0">
                <a:latin typeface="+mj-ea"/>
                <a:ea typeface="+mj-ea"/>
              </a:rPr>
              <a:t>打ち合わせの時間の設定が難しい。大学</a:t>
            </a:r>
            <a:r>
              <a:rPr spc="-40" dirty="0">
                <a:latin typeface="+mj-ea"/>
                <a:ea typeface="+mj-ea"/>
              </a:rPr>
              <a:t>・</a:t>
            </a:r>
            <a:r>
              <a:rPr spc="-40" dirty="0" err="1">
                <a:latin typeface="+mj-ea"/>
                <a:ea typeface="+mj-ea"/>
              </a:rPr>
              <a:t>商店街・新宿区との連携が</a:t>
            </a:r>
            <a:r>
              <a:rPr lang="ja-JP" altLang="en-US" spc="-40" dirty="0">
                <a:latin typeface="+mj-ea"/>
                <a:ea typeface="+mj-ea"/>
              </a:rPr>
              <a:t>困難</a:t>
            </a:r>
            <a:endParaRPr spc="-40" dirty="0">
              <a:latin typeface="+mj-ea"/>
              <a:ea typeface="+mj-ea"/>
            </a:endParaRPr>
          </a:p>
          <a:p>
            <a:pPr marL="139065" indent="0">
              <a:lnSpc>
                <a:spcPct val="100000"/>
              </a:lnSpc>
              <a:buNone/>
            </a:pPr>
            <a:r>
              <a:rPr lang="ja-JP" altLang="en-US" spc="-50" dirty="0">
                <a:latin typeface="+mj-ea"/>
                <a:ea typeface="+mj-ea"/>
              </a:rPr>
              <a:t>→オンラインの活用により緩和されてきている。</a:t>
            </a:r>
            <a:endParaRPr lang="en-US" altLang="ja-JP" spc="-50" dirty="0">
              <a:latin typeface="+mj-ea"/>
              <a:ea typeface="+mj-ea"/>
            </a:endParaRPr>
          </a:p>
          <a:p>
            <a:pPr marL="139065" indent="0">
              <a:lnSpc>
                <a:spcPct val="100000"/>
              </a:lnSpc>
              <a:buNone/>
            </a:pPr>
            <a:endParaRPr lang="en-US" spc="-50" dirty="0"/>
          </a:p>
          <a:p>
            <a:pPr marL="596265" indent="-457200">
              <a:lnSpc>
                <a:spcPct val="100000"/>
              </a:lnSpc>
            </a:pPr>
            <a:r>
              <a:rPr lang="ja-JP" altLang="en-US" spc="-50" dirty="0"/>
              <a:t>商店街利用者（消費者）の声の分析が出来ていない。今後の課題とする。</a:t>
            </a:r>
            <a:endParaRPr spc="-5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B6F33F6D-A713-4FC4-C047-E8DBD91A06CD}"/>
              </a:ext>
            </a:extLst>
          </p:cNvPr>
          <p:cNvSpPr/>
          <p:nvPr/>
        </p:nvSpPr>
        <p:spPr>
          <a:xfrm>
            <a:off x="762000" y="1700140"/>
            <a:ext cx="8048625" cy="14604"/>
          </a:xfrm>
          <a:custGeom>
            <a:avLst/>
            <a:gdLst/>
            <a:ahLst/>
            <a:cxnLst/>
            <a:rect l="l" t="t" r="r" b="b"/>
            <a:pathLst>
              <a:path w="8048625" h="14605">
                <a:moveTo>
                  <a:pt x="0" y="14097"/>
                </a:moveTo>
                <a:lnTo>
                  <a:pt x="8048116" y="0"/>
                </a:lnTo>
              </a:path>
            </a:pathLst>
          </a:custGeom>
          <a:ln w="57911">
            <a:solidFill>
              <a:srgbClr val="00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172" y="236220"/>
            <a:ext cx="11723370" cy="638327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620268" y="1705355"/>
            <a:ext cx="8048625" cy="14604"/>
          </a:xfrm>
          <a:custGeom>
            <a:avLst/>
            <a:gdLst/>
            <a:ahLst/>
            <a:cxnLst/>
            <a:rect l="l" t="t" r="r" b="b"/>
            <a:pathLst>
              <a:path w="8048625" h="14605">
                <a:moveTo>
                  <a:pt x="0" y="14097"/>
                </a:moveTo>
                <a:lnTo>
                  <a:pt x="8048116" y="0"/>
                </a:lnTo>
              </a:path>
            </a:pathLst>
          </a:custGeom>
          <a:ln w="57911">
            <a:solidFill>
              <a:srgbClr val="AC8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64234" y="877613"/>
            <a:ext cx="967516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pc="-10" dirty="0"/>
              <a:t>あけぼのばし商店街加盟店舗</a:t>
            </a:r>
            <a:endParaRPr spc="-10"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12" name="object 12"/>
          <p:cNvSpPr txBox="1"/>
          <p:nvPr/>
        </p:nvSpPr>
        <p:spPr>
          <a:xfrm>
            <a:off x="6983983" y="5726379"/>
            <a:ext cx="1244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HGｺﾞｼｯｸE"/>
                <a:cs typeface="HGｺﾞｼｯｸE"/>
              </a:rPr>
              <a:t>法政大学</a:t>
            </a:r>
            <a:endParaRPr sz="2400">
              <a:latin typeface="HGｺﾞｼｯｸE"/>
              <a:cs typeface="HGｺﾞｼｯｸE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48D9CFB-FFDE-E7B5-8540-379FAFB21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110" y="1719959"/>
            <a:ext cx="9479489" cy="4477661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BF09910-4538-C88D-52C3-0674A556E203}"/>
              </a:ext>
            </a:extLst>
          </p:cNvPr>
          <p:cNvSpPr txBox="1"/>
          <p:nvPr/>
        </p:nvSpPr>
        <p:spPr>
          <a:xfrm>
            <a:off x="6172200" y="6477000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あけぼのばしガイドブックより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82940"/>
            <a:ext cx="105156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pc="-25" dirty="0"/>
              <a:t>あけぼのばし商店街の</a:t>
            </a:r>
            <a:r>
              <a:rPr spc="-25" dirty="0" err="1"/>
              <a:t>現状</a:t>
            </a:r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3" name="object 3"/>
          <p:cNvSpPr/>
          <p:nvPr/>
        </p:nvSpPr>
        <p:spPr>
          <a:xfrm>
            <a:off x="620268" y="1705355"/>
            <a:ext cx="8048625" cy="14604"/>
          </a:xfrm>
          <a:custGeom>
            <a:avLst/>
            <a:gdLst/>
            <a:ahLst/>
            <a:cxnLst/>
            <a:rect l="l" t="t" r="r" b="b"/>
            <a:pathLst>
              <a:path w="8048625" h="14605">
                <a:moveTo>
                  <a:pt x="0" y="14097"/>
                </a:moveTo>
                <a:lnTo>
                  <a:pt x="8048116" y="0"/>
                </a:lnTo>
              </a:path>
            </a:pathLst>
          </a:custGeom>
          <a:ln w="57911">
            <a:solidFill>
              <a:srgbClr val="AC8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DA447464-673F-39C0-F273-EF4FE97A60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5829583"/>
              </p:ext>
            </p:extLst>
          </p:nvPr>
        </p:nvGraphicFramePr>
        <p:xfrm>
          <a:off x="1071472" y="2630804"/>
          <a:ext cx="9748927" cy="3347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/>
            <a:r>
              <a:rPr lang="ja-JP" altLang="en-US" sz="4800" kern="1200" spc="-2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本事業の目的</a:t>
            </a:r>
            <a:endParaRPr lang="en-US" sz="4800" kern="1200" spc="-25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5028" y="3017522"/>
            <a:ext cx="9941319" cy="3124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ja-JP" altLang="en-US" sz="2400" spc="-5" dirty="0"/>
              <a:t>あけぼのばし商店街の知名度を上げる。</a:t>
            </a:r>
            <a:endParaRPr lang="en-US" sz="2400" dirty="0"/>
          </a:p>
          <a:p>
            <a:pPr indent="-228600">
              <a:lnSpc>
                <a:spcPct val="90000"/>
              </a:lnSpc>
              <a:spcBef>
                <a:spcPts val="144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27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ja-JP" altLang="en-US" sz="2400" spc="-5" dirty="0"/>
              <a:t>あけぼのばし商店街に親近感を持ってもらう</a:t>
            </a:r>
            <a:endParaRPr lang="en-US" sz="24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"/>
              </a:spcBef>
            </a:pPr>
            <a:fld id="{81D60167-4931-47E6-BA6A-407CBD079E47}" type="slidenum">
              <a:rPr lang="en-US" spc="-25">
                <a:solidFill>
                  <a:schemeClr val="tx1">
                    <a:tint val="75000"/>
                  </a:schemeClr>
                </a:solidFill>
              </a:rPr>
              <a:pPr>
                <a:spcBef>
                  <a:spcPts val="100"/>
                </a:spcBef>
              </a:pPr>
              <a:t>4</a:t>
            </a:fld>
            <a:endParaRPr lang="en-US" spc="-25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808638" y="386930"/>
            <a:ext cx="9236700" cy="11889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/>
            <a:r>
              <a:rPr lang="en-US" sz="5400" kern="1200" spc="-15" dirty="0" err="1">
                <a:solidFill>
                  <a:schemeClr val="tx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  <a:cs typeface="+mj-cs"/>
              </a:rPr>
              <a:t>実施概要</a:t>
            </a:r>
            <a:endParaRPr lang="en-US" sz="5400" kern="1200" spc="-15" dirty="0">
              <a:solidFill>
                <a:schemeClr val="tx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  <a:cs typeface="+mj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793660" y="2599509"/>
            <a:ext cx="10143668" cy="3435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84200" indent="-228600">
              <a:lnSpc>
                <a:spcPct val="9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ja-JP" altLang="en-US" sz="2400" spc="-45"/>
              <a:t>あけぼのばし商店街オリジナルキャラクターの作成</a:t>
            </a:r>
            <a:endParaRPr lang="en-US" altLang="ja-JP" sz="2400" spc="-45"/>
          </a:p>
          <a:p>
            <a:pPr marL="584200" indent="-228600">
              <a:lnSpc>
                <a:spcPct val="9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altLang="ja-JP" sz="2400" spc="-45"/>
          </a:p>
          <a:p>
            <a:pPr marL="584200" indent="-228600">
              <a:lnSpc>
                <a:spcPct val="9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ja-JP" altLang="en-US" sz="2400" spc="-45"/>
              <a:t>キャラクターグッズの作成および配布</a:t>
            </a:r>
            <a:endParaRPr lang="en-US" altLang="ja-JP" sz="2400" spc="-45"/>
          </a:p>
          <a:p>
            <a:pPr marL="12700" indent="-228600">
              <a:lnSpc>
                <a:spcPct val="9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2400" spc="-45"/>
          </a:p>
          <a:p>
            <a:pPr marL="12700" indent="-228600">
              <a:lnSpc>
                <a:spcPct val="9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24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8610600" y="6492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"/>
              </a:spcBef>
            </a:pPr>
            <a:fld id="{81D60167-4931-47E6-BA6A-407CBD079E47}" type="slidenum">
              <a:rPr lang="en-US" sz="1200" spc="-25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>
                <a:spcBef>
                  <a:spcPts val="100"/>
                </a:spcBef>
              </a:pPr>
              <a:t>5</a:t>
            </a:fld>
            <a:endParaRPr lang="en-US" sz="1200" spc="-25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C903EE4-8F74-E570-CE97-E6BDEA6E2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kumimoji="1" lang="ja-JP" altLang="en-US" sz="4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商店街のキャラクター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5748859-E66E-5F4A-6A39-818A3DD43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kumimoji="1" lang="ja-JP" altLang="en-US" sz="2000" dirty="0"/>
              <a:t>あけぼのばし商店街には、商店街が独自に作成した「あけぼのバニー」が存在。</a:t>
            </a:r>
            <a:endParaRPr kumimoji="1" lang="en-US" altLang="ja-JP" sz="2000" dirty="0"/>
          </a:p>
          <a:p>
            <a:r>
              <a:rPr kumimoji="1" lang="ja-JP" altLang="en-US" sz="2000" dirty="0"/>
              <a:t>しかし、活用されておらず、知名度も低い</a:t>
            </a:r>
            <a:endParaRPr kumimoji="1" lang="en-US" altLang="ja-JP" sz="2000" dirty="0"/>
          </a:p>
          <a:p>
            <a:endParaRPr kumimoji="1" lang="en-US" altLang="ja-JP" sz="2000" dirty="0"/>
          </a:p>
          <a:p>
            <a:endParaRPr kumimoji="1" lang="ja-JP" altLang="en-US" sz="20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0287179-3508-F22C-4239-097160BD7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648" y="2484255"/>
            <a:ext cx="3790045" cy="371424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E57C653-2282-D2AD-F354-D7119711048A}"/>
              </a:ext>
            </a:extLst>
          </p:cNvPr>
          <p:cNvSpPr txBox="1"/>
          <p:nvPr/>
        </p:nvSpPr>
        <p:spPr>
          <a:xfrm>
            <a:off x="7467600" y="5965453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初代：あけぼのバニー</a:t>
            </a:r>
          </a:p>
        </p:txBody>
      </p:sp>
    </p:spTree>
    <p:extLst>
      <p:ext uri="{BB962C8B-B14F-4D97-AF65-F5344CB8AC3E}">
        <p14:creationId xmlns:p14="http://schemas.microsoft.com/office/powerpoint/2010/main" val="4219762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39" y="819636"/>
            <a:ext cx="246507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実施体制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3" name="object 3"/>
          <p:cNvSpPr/>
          <p:nvPr/>
        </p:nvSpPr>
        <p:spPr>
          <a:xfrm>
            <a:off x="619315" y="1703787"/>
            <a:ext cx="8048625" cy="14604"/>
          </a:xfrm>
          <a:custGeom>
            <a:avLst/>
            <a:gdLst/>
            <a:ahLst/>
            <a:cxnLst/>
            <a:rect l="l" t="t" r="r" b="b"/>
            <a:pathLst>
              <a:path w="8048625" h="14605">
                <a:moveTo>
                  <a:pt x="0" y="14097"/>
                </a:moveTo>
                <a:lnTo>
                  <a:pt x="8048116" y="0"/>
                </a:lnTo>
              </a:path>
            </a:pathLst>
          </a:custGeom>
          <a:ln w="57911">
            <a:solidFill>
              <a:srgbClr val="00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47444" y="2438400"/>
            <a:ext cx="2395855" cy="816890"/>
          </a:xfrm>
          <a:prstGeom prst="rect">
            <a:avLst/>
          </a:prstGeom>
          <a:solidFill>
            <a:schemeClr val="accent4"/>
          </a:solidFill>
          <a:ln w="12192">
            <a:solidFill>
              <a:srgbClr val="463452"/>
            </a:solidFill>
          </a:ln>
        </p:spPr>
        <p:txBody>
          <a:bodyPr vert="horz" wrap="square" lIns="0" tIns="199390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1570"/>
              </a:spcBef>
            </a:pPr>
            <a:r>
              <a:rPr lang="ja-JP" altLang="en-US" sz="2000" spc="-1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  <a:cs typeface="HGｺﾞｼｯｸE"/>
              </a:rPr>
              <a:t>あけぼのばし</a:t>
            </a:r>
            <a:r>
              <a:rPr sz="2000" spc="-10" dirty="0" err="1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  <a:cs typeface="HGｺﾞｼｯｸE"/>
              </a:rPr>
              <a:t>商店</a:t>
            </a:r>
            <a:r>
              <a:rPr lang="ja-JP" altLang="en-US" sz="2000" spc="-1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  <a:cs typeface="HGｺﾞｼｯｸE"/>
              </a:rPr>
              <a:t>街</a:t>
            </a:r>
            <a:endParaRPr sz="2000" dirty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  <a:cs typeface="HGｺﾞｼｯｸ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72355" y="4898135"/>
            <a:ext cx="2395855" cy="479618"/>
          </a:xfrm>
          <a:prstGeom prst="rect">
            <a:avLst/>
          </a:prstGeom>
          <a:solidFill>
            <a:schemeClr val="accent4"/>
          </a:solidFill>
          <a:ln w="12192">
            <a:solidFill>
              <a:srgbClr val="463452"/>
            </a:solidFill>
          </a:ln>
        </p:spPr>
        <p:txBody>
          <a:bodyPr vert="horz" wrap="square" lIns="0" tIns="200660" rIns="0" bIns="0" rtlCol="0">
            <a:spAutoFit/>
          </a:bodyPr>
          <a:lstStyle/>
          <a:p>
            <a:pPr marL="168275">
              <a:lnSpc>
                <a:spcPct val="100000"/>
              </a:lnSpc>
              <a:spcBef>
                <a:spcPts val="1580"/>
              </a:spcBef>
              <a:tabLst>
                <a:tab pos="1082675" algn="l"/>
              </a:tabLst>
            </a:pPr>
            <a:r>
              <a:rPr sz="18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  <a:cs typeface="HGｺﾞｼｯｸE"/>
              </a:rPr>
              <a:t>新宿</a:t>
            </a:r>
            <a:r>
              <a:rPr sz="1800" spc="-5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  <a:cs typeface="HGｺﾞｼｯｸE"/>
              </a:rPr>
              <a:t>区</a:t>
            </a:r>
            <a:r>
              <a:rPr sz="18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  <a:cs typeface="HGｺﾞｼｯｸE"/>
              </a:rPr>
              <a:t>	産業振興</a:t>
            </a:r>
            <a:r>
              <a:rPr sz="1800" spc="-5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  <a:cs typeface="HGｺﾞｼｯｸE"/>
              </a:rPr>
              <a:t>課</a:t>
            </a:r>
            <a:endParaRPr sz="180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  <a:cs typeface="HGｺﾞｼｯｸ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03237" y="2438400"/>
            <a:ext cx="2397760" cy="478336"/>
          </a:xfrm>
          <a:prstGeom prst="rect">
            <a:avLst/>
          </a:prstGeom>
          <a:solidFill>
            <a:schemeClr val="accent4"/>
          </a:solidFill>
          <a:ln w="12192">
            <a:solidFill>
              <a:srgbClr val="463452"/>
            </a:solidFill>
          </a:ln>
        </p:spPr>
        <p:txBody>
          <a:bodyPr vert="horz" wrap="square" lIns="0" tIns="199390" rIns="0" bIns="0" rtlCol="0">
            <a:spAutoFit/>
          </a:bodyPr>
          <a:lstStyle/>
          <a:p>
            <a:pPr marL="398145">
              <a:lnSpc>
                <a:spcPct val="100000"/>
              </a:lnSpc>
              <a:spcBef>
                <a:spcPts val="1570"/>
              </a:spcBef>
            </a:pPr>
            <a:r>
              <a:rPr lang="ja-JP" altLang="en-US" sz="18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  <a:cs typeface="HGｺﾞｼｯｸE"/>
              </a:rPr>
              <a:t>上智大学新井ゼミ</a:t>
            </a:r>
            <a:endParaRPr sz="1800" dirty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  <a:cs typeface="HGｺﾞｼｯｸE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24445" y="3385946"/>
            <a:ext cx="1341120" cy="1457960"/>
            <a:chOff x="2972435" y="3447796"/>
            <a:chExt cx="1341120" cy="1457960"/>
          </a:xfrm>
          <a:solidFill>
            <a:schemeClr val="accent4"/>
          </a:solidFill>
        </p:grpSpPr>
        <p:sp>
          <p:nvSpPr>
            <p:cNvPr id="8" name="object 8"/>
            <p:cNvSpPr/>
            <p:nvPr/>
          </p:nvSpPr>
          <p:spPr>
            <a:xfrm>
              <a:off x="2978785" y="3454146"/>
              <a:ext cx="1328420" cy="1445260"/>
            </a:xfrm>
            <a:custGeom>
              <a:avLst/>
              <a:gdLst/>
              <a:ahLst/>
              <a:cxnLst/>
              <a:rect l="l" t="t" r="r" b="b"/>
              <a:pathLst>
                <a:path w="1328420" h="1445260">
                  <a:moveTo>
                    <a:pt x="78739" y="0"/>
                  </a:moveTo>
                  <a:lnTo>
                    <a:pt x="0" y="749299"/>
                  </a:lnTo>
                  <a:lnTo>
                    <a:pt x="207009" y="581659"/>
                  </a:lnTo>
                  <a:lnTo>
                    <a:pt x="706881" y="1198879"/>
                  </a:lnTo>
                  <a:lnTo>
                    <a:pt x="499872" y="1366520"/>
                  </a:lnTo>
                  <a:lnTo>
                    <a:pt x="1249172" y="1445259"/>
                  </a:lnTo>
                  <a:lnTo>
                    <a:pt x="1327912" y="695959"/>
                  </a:lnTo>
                  <a:lnTo>
                    <a:pt x="1120902" y="863599"/>
                  </a:lnTo>
                  <a:lnTo>
                    <a:pt x="621029" y="246379"/>
                  </a:lnTo>
                  <a:lnTo>
                    <a:pt x="828039" y="78739"/>
                  </a:lnTo>
                  <a:lnTo>
                    <a:pt x="7873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78785" y="3454146"/>
              <a:ext cx="1328420" cy="1445260"/>
            </a:xfrm>
            <a:custGeom>
              <a:avLst/>
              <a:gdLst/>
              <a:ahLst/>
              <a:cxnLst/>
              <a:rect l="l" t="t" r="r" b="b"/>
              <a:pathLst>
                <a:path w="1328420" h="1445260">
                  <a:moveTo>
                    <a:pt x="0" y="749299"/>
                  </a:moveTo>
                  <a:lnTo>
                    <a:pt x="78739" y="0"/>
                  </a:lnTo>
                  <a:lnTo>
                    <a:pt x="828039" y="78739"/>
                  </a:lnTo>
                  <a:lnTo>
                    <a:pt x="621029" y="246379"/>
                  </a:lnTo>
                  <a:lnTo>
                    <a:pt x="1120902" y="863599"/>
                  </a:lnTo>
                  <a:lnTo>
                    <a:pt x="1327912" y="695959"/>
                  </a:lnTo>
                  <a:lnTo>
                    <a:pt x="1249172" y="1445259"/>
                  </a:lnTo>
                  <a:lnTo>
                    <a:pt x="499872" y="1366520"/>
                  </a:lnTo>
                  <a:lnTo>
                    <a:pt x="706881" y="1198879"/>
                  </a:lnTo>
                  <a:lnTo>
                    <a:pt x="207009" y="581659"/>
                  </a:lnTo>
                  <a:lnTo>
                    <a:pt x="0" y="749299"/>
                  </a:lnTo>
                  <a:close/>
                </a:path>
              </a:pathLst>
            </a:custGeom>
            <a:grpFill/>
            <a:ln w="12699">
              <a:solidFill>
                <a:srgbClr val="4634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856983" y="3477386"/>
            <a:ext cx="1334135" cy="1372870"/>
            <a:chOff x="6856983" y="3477386"/>
            <a:chExt cx="1334135" cy="1372870"/>
          </a:xfrm>
          <a:solidFill>
            <a:schemeClr val="accent4"/>
          </a:solidFill>
        </p:grpSpPr>
        <p:sp>
          <p:nvSpPr>
            <p:cNvPr id="11" name="object 11"/>
            <p:cNvSpPr/>
            <p:nvPr/>
          </p:nvSpPr>
          <p:spPr>
            <a:xfrm>
              <a:off x="6863333" y="3483736"/>
              <a:ext cx="1321435" cy="1360170"/>
            </a:xfrm>
            <a:custGeom>
              <a:avLst/>
              <a:gdLst/>
              <a:ahLst/>
              <a:cxnLst/>
              <a:rect l="l" t="t" r="r" b="b"/>
              <a:pathLst>
                <a:path w="1321434" h="1360170">
                  <a:moveTo>
                    <a:pt x="1294638" y="0"/>
                  </a:moveTo>
                  <a:lnTo>
                    <a:pt x="541655" y="26288"/>
                  </a:lnTo>
                  <a:lnTo>
                    <a:pt x="736473" y="208025"/>
                  </a:lnTo>
                  <a:lnTo>
                    <a:pt x="194818" y="788924"/>
                  </a:lnTo>
                  <a:lnTo>
                    <a:pt x="0" y="607313"/>
                  </a:lnTo>
                  <a:lnTo>
                    <a:pt x="26289" y="1360170"/>
                  </a:lnTo>
                  <a:lnTo>
                    <a:pt x="779272" y="1333881"/>
                  </a:lnTo>
                  <a:lnTo>
                    <a:pt x="584454" y="1152270"/>
                  </a:lnTo>
                  <a:lnTo>
                    <a:pt x="1126109" y="571373"/>
                  </a:lnTo>
                  <a:lnTo>
                    <a:pt x="1320927" y="752982"/>
                  </a:lnTo>
                  <a:lnTo>
                    <a:pt x="129463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63333" y="3483736"/>
              <a:ext cx="1321435" cy="1360170"/>
            </a:xfrm>
            <a:custGeom>
              <a:avLst/>
              <a:gdLst/>
              <a:ahLst/>
              <a:cxnLst/>
              <a:rect l="l" t="t" r="r" b="b"/>
              <a:pathLst>
                <a:path w="1321434" h="1360170">
                  <a:moveTo>
                    <a:pt x="779272" y="1333881"/>
                  </a:moveTo>
                  <a:lnTo>
                    <a:pt x="26289" y="1360170"/>
                  </a:lnTo>
                  <a:lnTo>
                    <a:pt x="0" y="607313"/>
                  </a:lnTo>
                  <a:lnTo>
                    <a:pt x="194818" y="788924"/>
                  </a:lnTo>
                  <a:lnTo>
                    <a:pt x="736473" y="208025"/>
                  </a:lnTo>
                  <a:lnTo>
                    <a:pt x="541655" y="26288"/>
                  </a:lnTo>
                  <a:lnTo>
                    <a:pt x="1294638" y="0"/>
                  </a:lnTo>
                  <a:lnTo>
                    <a:pt x="1320927" y="752982"/>
                  </a:lnTo>
                  <a:lnTo>
                    <a:pt x="1126109" y="571373"/>
                  </a:lnTo>
                  <a:lnTo>
                    <a:pt x="584454" y="1152270"/>
                  </a:lnTo>
                  <a:lnTo>
                    <a:pt x="779272" y="1333881"/>
                  </a:lnTo>
                  <a:close/>
                </a:path>
              </a:pathLst>
            </a:custGeom>
            <a:grpFill/>
            <a:ln w="12700">
              <a:solidFill>
                <a:srgbClr val="4634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637532" y="2263139"/>
            <a:ext cx="1871980" cy="1077595"/>
            <a:chOff x="4637532" y="2263139"/>
            <a:chExt cx="1871980" cy="1077595"/>
          </a:xfrm>
          <a:solidFill>
            <a:schemeClr val="accent4"/>
          </a:solidFill>
        </p:grpSpPr>
        <p:sp>
          <p:nvSpPr>
            <p:cNvPr id="14" name="object 14"/>
            <p:cNvSpPr/>
            <p:nvPr/>
          </p:nvSpPr>
          <p:spPr>
            <a:xfrm>
              <a:off x="4643628" y="2269235"/>
              <a:ext cx="1859280" cy="1065530"/>
            </a:xfrm>
            <a:custGeom>
              <a:avLst/>
              <a:gdLst/>
              <a:ahLst/>
              <a:cxnLst/>
              <a:rect l="l" t="t" r="r" b="b"/>
              <a:pathLst>
                <a:path w="1859279" h="1065529">
                  <a:moveTo>
                    <a:pt x="1326642" y="0"/>
                  </a:moveTo>
                  <a:lnTo>
                    <a:pt x="1326642" y="266318"/>
                  </a:lnTo>
                  <a:lnTo>
                    <a:pt x="532638" y="266318"/>
                  </a:lnTo>
                  <a:lnTo>
                    <a:pt x="532638" y="0"/>
                  </a:lnTo>
                  <a:lnTo>
                    <a:pt x="0" y="532638"/>
                  </a:lnTo>
                  <a:lnTo>
                    <a:pt x="532638" y="1065276"/>
                  </a:lnTo>
                  <a:lnTo>
                    <a:pt x="532638" y="798956"/>
                  </a:lnTo>
                  <a:lnTo>
                    <a:pt x="1326642" y="798956"/>
                  </a:lnTo>
                  <a:lnTo>
                    <a:pt x="1326642" y="1065276"/>
                  </a:lnTo>
                  <a:lnTo>
                    <a:pt x="1859279" y="532638"/>
                  </a:lnTo>
                  <a:lnTo>
                    <a:pt x="132664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43628" y="2269235"/>
              <a:ext cx="1859280" cy="1065530"/>
            </a:xfrm>
            <a:custGeom>
              <a:avLst/>
              <a:gdLst/>
              <a:ahLst/>
              <a:cxnLst/>
              <a:rect l="l" t="t" r="r" b="b"/>
              <a:pathLst>
                <a:path w="1859279" h="1065529">
                  <a:moveTo>
                    <a:pt x="532638" y="1065276"/>
                  </a:moveTo>
                  <a:lnTo>
                    <a:pt x="0" y="532638"/>
                  </a:lnTo>
                  <a:lnTo>
                    <a:pt x="532638" y="0"/>
                  </a:lnTo>
                  <a:lnTo>
                    <a:pt x="532638" y="266318"/>
                  </a:lnTo>
                  <a:lnTo>
                    <a:pt x="1326642" y="266318"/>
                  </a:lnTo>
                  <a:lnTo>
                    <a:pt x="1326642" y="0"/>
                  </a:lnTo>
                  <a:lnTo>
                    <a:pt x="1859279" y="532638"/>
                  </a:lnTo>
                  <a:lnTo>
                    <a:pt x="1326642" y="1065276"/>
                  </a:lnTo>
                  <a:lnTo>
                    <a:pt x="1326642" y="798956"/>
                  </a:lnTo>
                  <a:lnTo>
                    <a:pt x="532638" y="798956"/>
                  </a:lnTo>
                  <a:lnTo>
                    <a:pt x="532638" y="1065276"/>
                  </a:lnTo>
                  <a:close/>
                </a:path>
              </a:pathLst>
            </a:custGeom>
            <a:grpFill/>
            <a:ln w="12191">
              <a:solidFill>
                <a:srgbClr val="4634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2E50A3-EAAF-FD06-59DF-C8DF3B007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目的達成のための施策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C545C8-39BE-A18D-74C1-F898584DF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知名度を上げ、親近感を持ってもらうために、キャラクターを設定しなおし、キャラクターグッズを配布する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まずは知名度を上げるために、商店街に来てくれた人全員を対象にする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EBB752C8-D8EA-E6F4-228E-19A38973BD53}"/>
              </a:ext>
            </a:extLst>
          </p:cNvPr>
          <p:cNvSpPr/>
          <p:nvPr/>
        </p:nvSpPr>
        <p:spPr>
          <a:xfrm>
            <a:off x="838200" y="1524000"/>
            <a:ext cx="8048625" cy="14604"/>
          </a:xfrm>
          <a:custGeom>
            <a:avLst/>
            <a:gdLst/>
            <a:ahLst/>
            <a:cxnLst/>
            <a:rect l="l" t="t" r="r" b="b"/>
            <a:pathLst>
              <a:path w="8048625" h="14605">
                <a:moveTo>
                  <a:pt x="0" y="14097"/>
                </a:moveTo>
                <a:lnTo>
                  <a:pt x="8048116" y="0"/>
                </a:lnTo>
              </a:path>
            </a:pathLst>
          </a:custGeom>
          <a:ln w="57911">
            <a:solidFill>
              <a:srgbClr val="00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8915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11E89C-BF65-3596-7CBD-BCD531EAF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37327D-CFB4-0D0E-0323-E031E6E84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139" y="785825"/>
            <a:ext cx="9446261" cy="1477328"/>
          </a:xfrm>
        </p:spPr>
        <p:txBody>
          <a:bodyPr/>
          <a:lstStyle/>
          <a:p>
            <a:r>
              <a:rPr kumimoji="1" lang="ja-JP" altLang="en-US" dirty="0"/>
              <a:t>新しいキャラクターの作成手順</a:t>
            </a:r>
          </a:p>
        </p:txBody>
      </p:sp>
      <p:graphicFrame>
        <p:nvGraphicFramePr>
          <p:cNvPr id="7" name="図表 6">
            <a:extLst>
              <a:ext uri="{FF2B5EF4-FFF2-40B4-BE49-F238E27FC236}">
                <a16:creationId xmlns:a16="http://schemas.microsoft.com/office/drawing/2014/main" id="{88D75238-1619-793F-AAAA-CD7324D91D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964723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0081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Words>454</Words>
  <PresentationFormat>ワイド画面</PresentationFormat>
  <Paragraphs>78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5" baseType="lpstr">
      <vt:lpstr>AR P丸ゴシック体M</vt:lpstr>
      <vt:lpstr>HGｺﾞｼｯｸE</vt:lpstr>
      <vt:lpstr>メイリオ</vt:lpstr>
      <vt:lpstr>Arial</vt:lpstr>
      <vt:lpstr>Calibri</vt:lpstr>
      <vt:lpstr>Century Gothic</vt:lpstr>
      <vt:lpstr>Office テーマ</vt:lpstr>
      <vt:lpstr>PowerPoint プレゼンテーション</vt:lpstr>
      <vt:lpstr>あけぼのばし商店街加盟店舗</vt:lpstr>
      <vt:lpstr>あけぼのばし商店街の現状</vt:lpstr>
      <vt:lpstr>本事業の目的</vt:lpstr>
      <vt:lpstr>実施概要</vt:lpstr>
      <vt:lpstr>商店街のキャラクター</vt:lpstr>
      <vt:lpstr>実施体制</vt:lpstr>
      <vt:lpstr>目的達成のための施策</vt:lpstr>
      <vt:lpstr>新しいキャラクターの作成手順</vt:lpstr>
      <vt:lpstr>新キャラクターの作成</vt:lpstr>
      <vt:lpstr>新キャラクター候補のラフ</vt:lpstr>
      <vt:lpstr>作成したキャラクター あけぼのバニー♪</vt:lpstr>
      <vt:lpstr>キャラクターグッズの配布</vt:lpstr>
      <vt:lpstr>作成物</vt:lpstr>
      <vt:lpstr>作成物　クリアファイル</vt:lpstr>
      <vt:lpstr>PowerPoint プレゼンテーション</vt:lpstr>
      <vt:lpstr>効果</vt:lpstr>
      <vt:lpstr>今後に向けての改善点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2025-07-16T00:00:00Z</vt:filetime>
  </property>
  <property fmtid="{D5CDD505-2E9C-101B-9397-08002B2CF9AE}" pid="3" name="LastSaved">
    <vt:filetime>2025-07-16T00:00:00Z</vt:filetime>
  </property>
</Properties>
</file>