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BEED"/>
    <a:srgbClr val="F3D979"/>
    <a:srgbClr val="FF66CC"/>
    <a:srgbClr val="FAB8EC"/>
    <a:srgbClr val="FF3399"/>
    <a:srgbClr val="F9ADE9"/>
    <a:srgbClr val="F9A5E7"/>
    <a:srgbClr val="F896E3"/>
    <a:srgbClr val="CFFD91"/>
    <a:srgbClr val="FEFC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1" autoAdjust="0"/>
    <p:restoredTop sz="94660"/>
  </p:normalViewPr>
  <p:slideViewPr>
    <p:cSldViewPr snapToGrid="0">
      <p:cViewPr varScale="1">
        <p:scale>
          <a:sx n="51" d="100"/>
          <a:sy n="51" d="100"/>
        </p:scale>
        <p:origin x="1253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slides/slide1.xml" Type="http://schemas.openxmlformats.org/officeDocument/2006/relationships/slide"/><Relationship Id="rId3" Target="presProps.xml" Type="http://schemas.openxmlformats.org/officeDocument/2006/relationships/presProps"/><Relationship Id="rId4" Target="viewProps.xml" Type="http://schemas.openxmlformats.org/officeDocument/2006/relationships/viewProps"/><Relationship Id="rId5" Target="theme/theme1.xml" Type="http://schemas.openxmlformats.org/officeDocument/2006/relationships/theme"/><Relationship Id="rId6" Target="tableStyles.xml" Type="http://schemas.openxmlformats.org/officeDocument/2006/relationships/tableStyles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E1629-8F86-487F-A642-CB44A899079F}" type="datetimeFigureOut">
              <a:rPr kumimoji="1" lang="ja-JP" altLang="en-US" smtClean="0"/>
              <a:t>2026/8/22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99A85-DCD9-429C-8C35-4EB99EF21B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0198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E1629-8F86-487F-A642-CB44A899079F}" type="datetimeFigureOut">
              <a:rPr kumimoji="1" lang="ja-JP" altLang="en-US" smtClean="0"/>
              <a:t>2026/8/22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99A85-DCD9-429C-8C35-4EB99EF21B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0906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E1629-8F86-487F-A642-CB44A899079F}" type="datetimeFigureOut">
              <a:rPr kumimoji="1" lang="ja-JP" altLang="en-US" smtClean="0"/>
              <a:t>2026/8/22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99A85-DCD9-429C-8C35-4EB99EF21B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3571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E1629-8F86-487F-A642-CB44A899079F}" type="datetimeFigureOut">
              <a:rPr kumimoji="1" lang="ja-JP" altLang="en-US" smtClean="0"/>
              <a:t>2026/8/22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99A85-DCD9-429C-8C35-4EB99EF21B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0117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E1629-8F86-487F-A642-CB44A899079F}" type="datetimeFigureOut">
              <a:rPr kumimoji="1" lang="ja-JP" altLang="en-US" smtClean="0"/>
              <a:t>2026/8/22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99A85-DCD9-429C-8C35-4EB99EF21B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7684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E1629-8F86-487F-A642-CB44A899079F}" type="datetimeFigureOut">
              <a:rPr kumimoji="1" lang="ja-JP" altLang="en-US" smtClean="0"/>
              <a:t>2026/8/22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99A85-DCD9-429C-8C35-4EB99EF21B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6419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E1629-8F86-487F-A642-CB44A899079F}" type="datetimeFigureOut">
              <a:rPr kumimoji="1" lang="ja-JP" altLang="en-US" smtClean="0"/>
              <a:t>2026/8/22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99A85-DCD9-429C-8C35-4EB99EF21B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1139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E1629-8F86-487F-A642-CB44A899079F}" type="datetimeFigureOut">
              <a:rPr kumimoji="1" lang="ja-JP" altLang="en-US" smtClean="0"/>
              <a:t>2026/8/22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99A85-DCD9-429C-8C35-4EB99EF21B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3459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E1629-8F86-487F-A642-CB44A899079F}" type="datetimeFigureOut">
              <a:rPr kumimoji="1" lang="ja-JP" altLang="en-US" smtClean="0"/>
              <a:t>2026/8/22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99A85-DCD9-429C-8C35-4EB99EF21B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1999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E1629-8F86-487F-A642-CB44A899079F}" type="datetimeFigureOut">
              <a:rPr kumimoji="1" lang="ja-JP" altLang="en-US" smtClean="0"/>
              <a:t>2026/8/22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99A85-DCD9-429C-8C35-4EB99EF21B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6200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E1629-8F86-487F-A642-CB44A899079F}" type="datetimeFigureOut">
              <a:rPr kumimoji="1" lang="ja-JP" altLang="en-US" smtClean="0"/>
              <a:t>2026/8/22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99A85-DCD9-429C-8C35-4EB99EF21B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6303753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7E1629-8F86-487F-A642-CB44A899079F}" type="datetimeFigureOut">
              <a:rPr kumimoji="1" lang="ja-JP" altLang="en-US" smtClean="0"/>
              <a:t>2026/8/22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99A85-DCD9-429C-8C35-4EB99EF21B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4393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jpe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3DE45CF0-5A16-6068-7B32-68564A922C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14922" y="-1383957"/>
            <a:ext cx="6550220" cy="9625914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EABB1D41-04CC-30AA-BECA-D7E5826617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29" y="817094"/>
            <a:ext cx="4259389" cy="1913108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CB26F9D-BDA3-8C0A-5E86-67365C34A91B}"/>
              </a:ext>
            </a:extLst>
          </p:cNvPr>
          <p:cNvSpPr txBox="1"/>
          <p:nvPr/>
        </p:nvSpPr>
        <p:spPr>
          <a:xfrm>
            <a:off x="1548572" y="1358149"/>
            <a:ext cx="29775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新宿区立幼稚園</a:t>
            </a:r>
            <a:endParaRPr kumimoji="1" lang="en-US" altLang="ja-JP" sz="2400" b="1" dirty="0">
              <a:latin typeface="HGSｺﾞｼｯｸE" panose="020B0900000000000000" pitchFamily="50" charset="-128"/>
              <a:ea typeface="HGSｺﾞｼｯｸE" panose="020B0900000000000000" pitchFamily="50" charset="-128"/>
            </a:endParaRPr>
          </a:p>
          <a:p>
            <a:r>
              <a:rPr kumimoji="1" lang="ja-JP" altLang="en-US" sz="2400" b="1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教育研究会について</a:t>
            </a:r>
          </a:p>
        </p:txBody>
      </p:sp>
      <p:sp>
        <p:nvSpPr>
          <p:cNvPr id="8" name="角丸四角形 5">
            <a:extLst>
              <a:ext uri="{FF2B5EF4-FFF2-40B4-BE49-F238E27FC236}">
                <a16:creationId xmlns:a16="http://schemas.microsoft.com/office/drawing/2014/main" id="{2375139F-9FDB-4C14-2FEE-57DE8D026960}"/>
              </a:ext>
            </a:extLst>
          </p:cNvPr>
          <p:cNvSpPr/>
          <p:nvPr/>
        </p:nvSpPr>
        <p:spPr>
          <a:xfrm>
            <a:off x="5094254" y="804429"/>
            <a:ext cx="3901214" cy="2382475"/>
          </a:xfrm>
          <a:prstGeom prst="roundRect">
            <a:avLst/>
          </a:prstGeom>
          <a:solidFill>
            <a:srgbClr val="FF93B2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8CA80DE-6BF2-C79F-4D6A-D81DD4214323}"/>
              </a:ext>
            </a:extLst>
          </p:cNvPr>
          <p:cNvSpPr txBox="1"/>
          <p:nvPr/>
        </p:nvSpPr>
        <p:spPr>
          <a:xfrm>
            <a:off x="5166884" y="949225"/>
            <a:ext cx="3755953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dirty="0"/>
              <a:t>  </a:t>
            </a:r>
            <a:r>
              <a:rPr kumimoji="1" lang="ja-JP" altLang="en-US" sz="1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新宿区立幼稚園・子ども園（幼保連携３園）では、新宿区立幼稚園教育研究会</a:t>
            </a:r>
            <a:r>
              <a:rPr kumimoji="1" lang="ja-JP" altLang="en-US" sz="160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において「</a:t>
            </a:r>
            <a:r>
              <a:rPr kumimoji="1" lang="ja-JP" altLang="en-US" sz="1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未来に向けて主体的に生きる幼児の育成を目指して」を</a:t>
            </a:r>
            <a:r>
              <a:rPr kumimoji="1" lang="ja-JP" altLang="en-US" sz="160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テーマに３</a:t>
            </a:r>
            <a:r>
              <a:rPr kumimoji="1" lang="ja-JP" altLang="en-US" sz="1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グループに分かれて研究を進めています。</a:t>
            </a:r>
            <a:endParaRPr kumimoji="1" lang="en-US" altLang="ja-JP" sz="16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just"/>
            <a:r>
              <a:rPr kumimoji="1" lang="ja-JP" altLang="en-US" sz="1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研究から得た学びを日々の教育・保育に生かし、幼児の心豊かな経験や遊びを通した深い学びにつなげています。</a:t>
            </a:r>
            <a:endParaRPr kumimoji="1" lang="ja-JP" altLang="en-US" sz="14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14" name="角丸四角形 8">
            <a:extLst>
              <a:ext uri="{FF2B5EF4-FFF2-40B4-BE49-F238E27FC236}">
                <a16:creationId xmlns:a16="http://schemas.microsoft.com/office/drawing/2014/main" id="{5E54E26B-667C-EED7-0ABE-C7DA3392D928}"/>
              </a:ext>
            </a:extLst>
          </p:cNvPr>
          <p:cNvSpPr/>
          <p:nvPr/>
        </p:nvSpPr>
        <p:spPr>
          <a:xfrm>
            <a:off x="907851" y="2857341"/>
            <a:ext cx="2837956" cy="425437"/>
          </a:xfrm>
          <a:prstGeom prst="roundRect">
            <a:avLst/>
          </a:prstGeom>
          <a:solidFill>
            <a:srgbClr val="5CD4FA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034AA6C9-C60D-33B3-2B0E-02A00C4AF697}"/>
              </a:ext>
            </a:extLst>
          </p:cNvPr>
          <p:cNvSpPr txBox="1"/>
          <p:nvPr/>
        </p:nvSpPr>
        <p:spPr>
          <a:xfrm>
            <a:off x="980887" y="2898718"/>
            <a:ext cx="2731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令和８年度の研究主題</a:t>
            </a:r>
          </a:p>
          <a:p>
            <a:endParaRPr kumimoji="1" lang="ja-JP" altLang="en-US" dirty="0"/>
          </a:p>
        </p:txBody>
      </p:sp>
      <p:sp>
        <p:nvSpPr>
          <p:cNvPr id="17" name="四角形: 角を丸くする 16">
            <a:extLst>
              <a:ext uri="{FF2B5EF4-FFF2-40B4-BE49-F238E27FC236}">
                <a16:creationId xmlns:a16="http://schemas.microsoft.com/office/drawing/2014/main" id="{B814DE82-A40D-EBB4-52E2-C3DFDF27FAAD}"/>
              </a:ext>
            </a:extLst>
          </p:cNvPr>
          <p:cNvSpPr/>
          <p:nvPr/>
        </p:nvSpPr>
        <p:spPr>
          <a:xfrm>
            <a:off x="1758573" y="3453187"/>
            <a:ext cx="7166539" cy="740266"/>
          </a:xfrm>
          <a:prstGeom prst="roundRect">
            <a:avLst/>
          </a:prstGeom>
          <a:solidFill>
            <a:srgbClr val="FEFCAC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四角形: 角を丸くする 17">
            <a:extLst>
              <a:ext uri="{FF2B5EF4-FFF2-40B4-BE49-F238E27FC236}">
                <a16:creationId xmlns:a16="http://schemas.microsoft.com/office/drawing/2014/main" id="{C84387DA-B6C0-62B1-C71A-5FB89F3DDEB8}"/>
              </a:ext>
            </a:extLst>
          </p:cNvPr>
          <p:cNvSpPr/>
          <p:nvPr/>
        </p:nvSpPr>
        <p:spPr>
          <a:xfrm>
            <a:off x="1782484" y="4361969"/>
            <a:ext cx="7166540" cy="755159"/>
          </a:xfrm>
          <a:prstGeom prst="roundRect">
            <a:avLst/>
          </a:prstGeom>
          <a:solidFill>
            <a:srgbClr val="FABEED"/>
          </a:solidFill>
          <a:ln w="38100">
            <a:solidFill>
              <a:srgbClr val="FF66C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5B450249-E9C8-87C8-F5DE-1CFD428C44D7}"/>
              </a:ext>
            </a:extLst>
          </p:cNvPr>
          <p:cNvSpPr/>
          <p:nvPr/>
        </p:nvSpPr>
        <p:spPr>
          <a:xfrm>
            <a:off x="1771078" y="5313305"/>
            <a:ext cx="7166540" cy="740266"/>
          </a:xfrm>
          <a:prstGeom prst="roundRect">
            <a:avLst/>
          </a:prstGeom>
          <a:solidFill>
            <a:srgbClr val="CFFD91"/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A4688F93-6F99-B31F-8BDD-84B90DAFD51F}"/>
              </a:ext>
            </a:extLst>
          </p:cNvPr>
          <p:cNvSpPr txBox="1"/>
          <p:nvPr/>
        </p:nvSpPr>
        <p:spPr>
          <a:xfrm>
            <a:off x="1771078" y="3524272"/>
            <a:ext cx="71665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作って楽しい！描いて楽しい！</a:t>
            </a:r>
            <a:endParaRPr kumimoji="1"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ctr"/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～幼児がのびのびと表現するための援助と環境の工夫～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81805A0-13F2-EE6E-27ED-3C5DD6615B8B}"/>
              </a:ext>
            </a:extLst>
          </p:cNvPr>
          <p:cNvSpPr txBox="1"/>
          <p:nvPr/>
        </p:nvSpPr>
        <p:spPr>
          <a:xfrm>
            <a:off x="1758573" y="4415053"/>
            <a:ext cx="71665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触れて！鳴らして！楽しもう！</a:t>
            </a:r>
            <a:endParaRPr kumimoji="1"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ctr"/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～楽器のある環境の工夫～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8BC0DA4D-4A78-EA6F-3707-A58C665CCF7D}"/>
              </a:ext>
            </a:extLst>
          </p:cNvPr>
          <p:cNvSpPr txBox="1"/>
          <p:nvPr/>
        </p:nvSpPr>
        <p:spPr>
          <a:xfrm>
            <a:off x="1829140" y="5418232"/>
            <a:ext cx="71665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心豊かな幼児を育む</a:t>
            </a:r>
            <a:endParaRPr kumimoji="1"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ctr"/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～自然環境の工夫～</a:t>
            </a:r>
          </a:p>
        </p:txBody>
      </p:sp>
    </p:spTree>
    <p:extLst>
      <p:ext uri="{BB962C8B-B14F-4D97-AF65-F5344CB8AC3E}">
        <p14:creationId xmlns:p14="http://schemas.microsoft.com/office/powerpoint/2010/main" val="34993659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Words>138</Words>
  <PresentationFormat>A4 210 x 297 mm</PresentationFormat>
  <Paragraphs>11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HGP創英角ｺﾞｼｯｸUB</vt:lpstr>
      <vt:lpstr>HGSｺﾞｼｯｸE</vt:lpstr>
      <vt:lpstr>HGS創英角ｺﾞｼｯｸUB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