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2" r:id="rId2"/>
  </p:sldIdLst>
  <p:sldSz cx="7775575" cy="10907713"/>
  <p:notesSz cx="7318375" cy="104505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8" userDrawn="1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4727"/>
    <a:srgbClr val="72482F"/>
    <a:srgbClr val="6F462F"/>
    <a:srgbClr val="6F4627"/>
    <a:srgbClr val="6B4426"/>
    <a:srgbClr val="6D4625"/>
    <a:srgbClr val="704726"/>
    <a:srgbClr val="6A4424"/>
    <a:srgbClr val="6B4723"/>
    <a:srgbClr val="6E4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568" y="77"/>
      </p:cViewPr>
      <p:guideLst>
        <p:guide orient="horz" pos="3458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notesMasters/notesMaster1.xml" Type="http://schemas.openxmlformats.org/officeDocument/2006/relationships/notesMaster"/><Relationship Id="rId4" Target="commentAuthors.xml" Type="http://schemas.openxmlformats.org/officeDocument/2006/relationships/commentAuthors"/><Relationship Id="rId5" Target="presProps.xml" Type="http://schemas.openxmlformats.org/officeDocument/2006/relationships/presProps"/><Relationship Id="rId6" Target="viewProps.xml" Type="http://schemas.openxmlformats.org/officeDocument/2006/relationships/viewProps"/><Relationship Id="rId7" Target="theme/theme1.xml" Type="http://schemas.openxmlformats.org/officeDocument/2006/relationships/theme"/><Relationship Id="rId8" Target="tableStyles.xml" Type="http://schemas.openxmlformats.org/officeDocument/2006/relationships/tableStyle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1295" cy="524340"/>
          </a:xfrm>
          <a:prstGeom prst="rect">
            <a:avLst/>
          </a:prstGeom>
        </p:spPr>
        <p:txBody>
          <a:bodyPr vert="horz" lIns="97166" tIns="48583" rIns="97166" bIns="485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145388" y="0"/>
            <a:ext cx="3171295" cy="524340"/>
          </a:xfrm>
          <a:prstGeom prst="rect">
            <a:avLst/>
          </a:prstGeom>
        </p:spPr>
        <p:txBody>
          <a:bodyPr vert="horz" lIns="97166" tIns="48583" rIns="97166" bIns="48583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01888" y="1304925"/>
            <a:ext cx="2514600" cy="3529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66" tIns="48583" rIns="97166" bIns="485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31838" y="5029310"/>
            <a:ext cx="5854700" cy="4114889"/>
          </a:xfrm>
          <a:prstGeom prst="rect">
            <a:avLst/>
          </a:prstGeom>
        </p:spPr>
        <p:txBody>
          <a:bodyPr vert="horz" lIns="97166" tIns="48583" rIns="97166" bIns="4858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926176"/>
            <a:ext cx="3171295" cy="524339"/>
          </a:xfrm>
          <a:prstGeom prst="rect">
            <a:avLst/>
          </a:prstGeom>
        </p:spPr>
        <p:txBody>
          <a:bodyPr vert="horz" lIns="97166" tIns="48583" rIns="97166" bIns="485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145388" y="9926176"/>
            <a:ext cx="3171295" cy="524339"/>
          </a:xfrm>
          <a:prstGeom prst="rect">
            <a:avLst/>
          </a:prstGeom>
        </p:spPr>
        <p:txBody>
          <a:bodyPr vert="horz" lIns="97166" tIns="48583" rIns="97166" bIns="48583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26EA53E-70B3-0511-DE7F-9C9C0FA8EE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2" b="48496"/>
          <a:stretch/>
        </p:blipFill>
        <p:spPr>
          <a:xfrm>
            <a:off x="-13362" y="575994"/>
            <a:ext cx="7775573" cy="10323353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 b="92247"/>
          <a:stretch/>
        </p:blipFill>
        <p:spPr>
          <a:xfrm>
            <a:off x="1007" y="-3991"/>
            <a:ext cx="7775573" cy="567628"/>
          </a:xfrm>
          <a:prstGeom prst="rect">
            <a:avLst/>
          </a:prstGeom>
          <a:solidFill>
            <a:srgbClr val="6D4727"/>
          </a:solidFill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584F155-EEF6-334E-4A76-5EFECD52A368}"/>
              </a:ext>
            </a:extLst>
          </p:cNvPr>
          <p:cNvSpPr txBox="1"/>
          <p:nvPr/>
        </p:nvSpPr>
        <p:spPr>
          <a:xfrm>
            <a:off x="-13362" y="682089"/>
            <a:ext cx="7775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n w="0">
                  <a:solidFill>
                    <a:srgbClr val="8D81C1"/>
                  </a:solidFill>
                </a:ln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フレイル予防を基軸とした</a:t>
            </a:r>
            <a:endParaRPr kumimoji="1" lang="en-US" altLang="ja-JP" sz="4000" dirty="0">
              <a:ln w="0">
                <a:solidFill>
                  <a:srgbClr val="8D81C1"/>
                </a:solidFill>
              </a:ln>
              <a:solidFill>
                <a:srgbClr val="00206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4000" dirty="0">
                <a:ln w="0">
                  <a:solidFill>
                    <a:srgbClr val="8D81C1"/>
                  </a:solidFill>
                </a:ln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栄養・食生活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9992E55-6493-C8CC-508A-045E10D17E15}"/>
              </a:ext>
            </a:extLst>
          </p:cNvPr>
          <p:cNvGrpSpPr/>
          <p:nvPr/>
        </p:nvGrpSpPr>
        <p:grpSpPr>
          <a:xfrm>
            <a:off x="2563809" y="86367"/>
            <a:ext cx="2621230" cy="412467"/>
            <a:chOff x="9127224" y="2694759"/>
            <a:chExt cx="2621230" cy="412467"/>
          </a:xfrm>
        </p:grpSpPr>
        <p:sp>
          <p:nvSpPr>
            <p:cNvPr id="3" name="正方形/長方形 2"/>
            <p:cNvSpPr/>
            <p:nvPr/>
          </p:nvSpPr>
          <p:spPr>
            <a:xfrm>
              <a:off x="9127224" y="2707116"/>
              <a:ext cx="262123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000" dirty="0">
                  <a:ln w="127000"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フレイル予防講演会</a:t>
              </a:r>
              <a:r>
                <a:rPr lang="en-US" altLang="ja-JP" sz="2000" dirty="0">
                  <a:ln w="127000"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</a:t>
              </a:r>
              <a:endParaRPr lang="ja-JP" altLang="en-US" sz="2000" dirty="0">
                <a:ln w="1270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9F067C0E-9D50-541E-B5CD-4A4B9DCD4BD6}"/>
                </a:ext>
              </a:extLst>
            </p:cNvPr>
            <p:cNvSpPr/>
            <p:nvPr/>
          </p:nvSpPr>
          <p:spPr>
            <a:xfrm>
              <a:off x="9127224" y="2694759"/>
              <a:ext cx="26212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フレイル予防講演会</a:t>
              </a:r>
              <a:r>
                <a:rPr lang="en-US" altLang="ja-JP" sz="20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</a:t>
              </a:r>
              <a:endParaRPr lang="ja-JP" altLang="en-US" sz="2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F9C3055E-07BE-3958-1F48-B5C2EAF25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b="88337"/>
          <a:stretch/>
        </p:blipFill>
        <p:spPr>
          <a:xfrm>
            <a:off x="0" y="9667597"/>
            <a:ext cx="7775573" cy="1231750"/>
          </a:xfrm>
          <a:prstGeom prst="rect">
            <a:avLst/>
          </a:prstGeom>
          <a:solidFill>
            <a:srgbClr val="6D4727"/>
          </a:solidFill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EE41B7E-E239-3873-06C0-5DD7EBA0C8FA}"/>
              </a:ext>
            </a:extLst>
          </p:cNvPr>
          <p:cNvSpPr/>
          <p:nvPr/>
        </p:nvSpPr>
        <p:spPr>
          <a:xfrm>
            <a:off x="-13363" y="563152"/>
            <a:ext cx="7776000" cy="180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C7FDEAC-AF32-2588-6BBD-11095BD378CB}"/>
              </a:ext>
            </a:extLst>
          </p:cNvPr>
          <p:cNvSpPr/>
          <p:nvPr/>
        </p:nvSpPr>
        <p:spPr>
          <a:xfrm flipV="1">
            <a:off x="-13363" y="1886605"/>
            <a:ext cx="7776000" cy="180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AC3008C-1476-28D1-18FC-F4258A4B445C}"/>
              </a:ext>
            </a:extLst>
          </p:cNvPr>
          <p:cNvSpPr/>
          <p:nvPr/>
        </p:nvSpPr>
        <p:spPr>
          <a:xfrm>
            <a:off x="2563382" y="4093797"/>
            <a:ext cx="5023239" cy="396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7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rgbClr val="00206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 時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410D1FA-C5B4-ED4C-514B-B1FA248F79FB}"/>
              </a:ext>
            </a:extLst>
          </p:cNvPr>
          <p:cNvSpPr/>
          <p:nvPr/>
        </p:nvSpPr>
        <p:spPr>
          <a:xfrm>
            <a:off x="2563382" y="5576293"/>
            <a:ext cx="5004317" cy="360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7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00206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会 場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4C81499-1B62-3ADF-AFDF-0F393B915E11}"/>
              </a:ext>
            </a:extLst>
          </p:cNvPr>
          <p:cNvSpPr/>
          <p:nvPr/>
        </p:nvSpPr>
        <p:spPr>
          <a:xfrm>
            <a:off x="2819862" y="5987460"/>
            <a:ext cx="2236510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落合保健センター</a:t>
            </a:r>
            <a:endParaRPr lang="en-US" altLang="ja-JP" sz="2000" b="1" dirty="0">
              <a:ln w="0"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en-US" altLang="ja-JP" sz="18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lang="ja-JP" altLang="en-US" sz="18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下落合</a:t>
            </a:r>
            <a:r>
              <a:rPr lang="en-US" altLang="ja-JP" sz="18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4-6-7</a:t>
            </a:r>
            <a:r>
              <a:rPr lang="ja-JP" altLang="en-US" sz="18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</a:t>
            </a:r>
            <a:endParaRPr lang="en-US" altLang="ja-JP" sz="1800" b="1" dirty="0">
              <a:ln w="0"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en-US" altLang="ja-JP" sz="20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lang="ja-JP" altLang="en-US" sz="20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階 講堂</a:t>
            </a:r>
            <a:endParaRPr lang="en-US" altLang="ja-JP" sz="2000" b="1" dirty="0">
              <a:ln w="0"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63A3F1B-6EF6-279C-9DC1-232DA08D8A9F}"/>
              </a:ext>
            </a:extLst>
          </p:cNvPr>
          <p:cNvGrpSpPr/>
          <p:nvPr/>
        </p:nvGrpSpPr>
        <p:grpSpPr>
          <a:xfrm>
            <a:off x="2606396" y="4419244"/>
            <a:ext cx="3930194" cy="1184425"/>
            <a:chOff x="1671980" y="3611289"/>
            <a:chExt cx="3930194" cy="1184425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5AC0D8A-A138-667E-2E0E-7595DBB4BF03}"/>
                </a:ext>
              </a:extLst>
            </p:cNvPr>
            <p:cNvSpPr/>
            <p:nvPr/>
          </p:nvSpPr>
          <p:spPr>
            <a:xfrm>
              <a:off x="1671980" y="3611289"/>
              <a:ext cx="3557384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3300" b="1" cap="none" spc="0" dirty="0">
                  <a:ln w="0"/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2025</a:t>
              </a:r>
              <a:r>
                <a:rPr lang="ja-JP" altLang="en-US" sz="3300" cap="none" spc="0" dirty="0">
                  <a:ln w="0"/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年</a:t>
              </a:r>
              <a:r>
                <a:rPr lang="en-US" altLang="ja-JP" sz="4800" b="1" cap="none" spc="0" dirty="0">
                  <a:ln w="0"/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10</a:t>
              </a:r>
              <a:r>
                <a:rPr lang="ja-JP" altLang="en-US" sz="3300" cap="none" spc="0" dirty="0">
                  <a:ln w="0"/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月</a:t>
              </a:r>
              <a:r>
                <a:rPr lang="en-US" altLang="ja-JP" sz="4800" b="1" cap="none" spc="0" dirty="0">
                  <a:ln w="0"/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15</a:t>
              </a:r>
              <a:r>
                <a:rPr lang="ja-JP" altLang="en-US" sz="3300" cap="none" spc="0" dirty="0">
                  <a:ln w="0"/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日</a:t>
              </a: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59A6C2C-C11B-9A31-D315-A0FB21ACAA25}"/>
                </a:ext>
              </a:extLst>
            </p:cNvPr>
            <p:cNvSpPr/>
            <p:nvPr/>
          </p:nvSpPr>
          <p:spPr>
            <a:xfrm>
              <a:off x="5134174" y="3805578"/>
              <a:ext cx="468000" cy="468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22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水</a:t>
              </a:r>
              <a:endParaRPr kumimoji="1" lang="ja-JP" altLang="en-US" sz="2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3C4CE37-8505-D609-6A29-621E51AEC27A}"/>
                </a:ext>
              </a:extLst>
            </p:cNvPr>
            <p:cNvSpPr/>
            <p:nvPr/>
          </p:nvSpPr>
          <p:spPr>
            <a:xfrm>
              <a:off x="2191353" y="4272494"/>
              <a:ext cx="251863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2800" b="1" dirty="0">
                  <a:ln w="0"/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10:00</a:t>
              </a:r>
              <a:r>
                <a:rPr lang="ja-JP" altLang="en-US" sz="2800" b="1" dirty="0">
                  <a:ln w="0"/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～</a:t>
              </a:r>
              <a:r>
                <a:rPr lang="en-US" altLang="ja-JP" sz="2800" b="1" dirty="0">
                  <a:ln w="0"/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11</a:t>
              </a:r>
              <a:r>
                <a:rPr lang="ja-JP" altLang="en-US" sz="2800" b="1" dirty="0">
                  <a:ln w="0"/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：</a:t>
              </a:r>
              <a:r>
                <a:rPr lang="en-US" altLang="ja-JP" sz="2800" b="1" dirty="0">
                  <a:ln w="0"/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30</a:t>
              </a:r>
              <a:endParaRPr lang="ja-JP" altLang="en-US" sz="2800" b="1" cap="none" spc="0" dirty="0">
                <a:ln w="0"/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30943F8-FA10-7187-B9B2-28AD3E8BDDB1}"/>
              </a:ext>
            </a:extLst>
          </p:cNvPr>
          <p:cNvGrpSpPr/>
          <p:nvPr/>
        </p:nvGrpSpPr>
        <p:grpSpPr>
          <a:xfrm>
            <a:off x="313399" y="4092087"/>
            <a:ext cx="2134752" cy="3791317"/>
            <a:chOff x="333160" y="4177416"/>
            <a:chExt cx="2134752" cy="3791317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B57053C-1FEB-DFF0-C076-47F4E4FA0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052" y="4177416"/>
              <a:ext cx="1432141" cy="20158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3" name="四角形: 角を丸くする 32">
              <a:extLst>
                <a:ext uri="{FF2B5EF4-FFF2-40B4-BE49-F238E27FC236}">
                  <a16:creationId xmlns:a16="http://schemas.microsoft.com/office/drawing/2014/main" id="{E0F5FA86-8CC3-C1C5-79D2-01950F95605D}"/>
                </a:ext>
              </a:extLst>
            </p:cNvPr>
            <p:cNvSpPr/>
            <p:nvPr/>
          </p:nvSpPr>
          <p:spPr>
            <a:xfrm>
              <a:off x="426712" y="6867268"/>
              <a:ext cx="2041200" cy="1101465"/>
            </a:xfrm>
            <a:prstGeom prst="roundRect">
              <a:avLst>
                <a:gd name="adj" fmla="val 489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ja-JP" altLang="ja-JP" sz="1800" dirty="0">
                  <a:solidFill>
                    <a:schemeClr val="tx1"/>
                  </a:solidFill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rPr>
                <a:t>東京都健康長寿</a:t>
              </a:r>
              <a:endParaRPr lang="en-US" altLang="ja-JP" sz="1800" dirty="0"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endParaRPr>
            </a:p>
            <a:p>
              <a:r>
                <a:rPr lang="ja-JP" altLang="ja-JP" sz="1800" dirty="0">
                  <a:solidFill>
                    <a:schemeClr val="tx1"/>
                  </a:solidFill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rPr>
                <a:t>医療研究センター</a:t>
              </a:r>
              <a:endParaRPr lang="en-US" altLang="ja-JP" sz="1800" dirty="0"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endParaRPr>
            </a:p>
            <a:p>
              <a:r>
                <a:rPr lang="ja-JP" altLang="en-US" sz="2700" b="1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rPr>
                <a:t>本川 佳子 </a:t>
              </a:r>
              <a:r>
                <a:rPr lang="ja-JP" altLang="en-US" sz="18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rPr>
                <a:t>氏</a:t>
              </a:r>
              <a:endParaRPr lang="en-US" altLang="ja-JP" sz="18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endParaRPr>
            </a:p>
            <a:p>
              <a:r>
                <a:rPr kumimoji="1" lang="ja-JP" altLang="en-US" sz="18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rPr>
                <a:t>（管理栄養士）</a:t>
              </a:r>
              <a:endParaRPr kumimoji="1" lang="ja-JP" altLang="en-US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14A4F268-2627-8BF1-A17A-2E7AB0ADB084}"/>
                </a:ext>
              </a:extLst>
            </p:cNvPr>
            <p:cNvSpPr/>
            <p:nvPr/>
          </p:nvSpPr>
          <p:spPr>
            <a:xfrm>
              <a:off x="333160" y="6365981"/>
              <a:ext cx="2039283" cy="360000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700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b="1" dirty="0">
                  <a:solidFill>
                    <a:srgbClr val="002060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講 師</a:t>
              </a:r>
            </a:p>
          </p:txBody>
        </p:sp>
      </p:grp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CE35EA6-930A-E0AA-5F66-2DE881D72977}"/>
              </a:ext>
            </a:extLst>
          </p:cNvPr>
          <p:cNvSpPr/>
          <p:nvPr/>
        </p:nvSpPr>
        <p:spPr>
          <a:xfrm>
            <a:off x="2563381" y="7683349"/>
            <a:ext cx="51393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区内在住で</a:t>
            </a:r>
            <a:r>
              <a:rPr lang="en-US" altLang="ja-JP" sz="20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65</a:t>
            </a:r>
            <a:r>
              <a:rPr lang="ja-JP" altLang="en-US" sz="20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歳以上の方 </a:t>
            </a:r>
            <a:r>
              <a:rPr lang="en-US" altLang="ja-JP" sz="20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</a:t>
            </a:r>
            <a:r>
              <a:rPr lang="ja-JP" altLang="en-US" sz="20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名</a:t>
            </a:r>
            <a:endParaRPr lang="ja-JP" altLang="en-US" sz="2000" b="1" cap="none" spc="0" dirty="0">
              <a:ln w="0"/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0FFF900F-8F4E-A256-D1C0-6120DAF413BA}"/>
              </a:ext>
            </a:extLst>
          </p:cNvPr>
          <p:cNvSpPr/>
          <p:nvPr/>
        </p:nvSpPr>
        <p:spPr>
          <a:xfrm>
            <a:off x="333160" y="8568287"/>
            <a:ext cx="7234537" cy="1101465"/>
          </a:xfrm>
          <a:prstGeom prst="roundRect">
            <a:avLst>
              <a:gd name="adj" fmla="val 48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BC44AF1D-4746-3F80-FE77-8A38FDDAF0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"/>
          <a:stretch/>
        </p:blipFill>
        <p:spPr>
          <a:xfrm>
            <a:off x="5336890" y="5721852"/>
            <a:ext cx="2103515" cy="1481043"/>
          </a:xfrm>
          <a:prstGeom prst="rect">
            <a:avLst/>
          </a:prstGeom>
          <a:ln w="12700">
            <a:noFill/>
          </a:ln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91DB79-9C1E-C187-8583-AC65074D2140}"/>
              </a:ext>
            </a:extLst>
          </p:cNvPr>
          <p:cNvSpPr/>
          <p:nvPr/>
        </p:nvSpPr>
        <p:spPr>
          <a:xfrm>
            <a:off x="2563381" y="7267536"/>
            <a:ext cx="5004317" cy="35757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7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rgbClr val="00206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対 象・定 員</a:t>
            </a:r>
            <a:endParaRPr lang="en-US" altLang="ja-JP" sz="1600" b="1" dirty="0">
              <a:solidFill>
                <a:srgbClr val="00206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9" name="矢印: 五方向 48">
            <a:extLst>
              <a:ext uri="{FF2B5EF4-FFF2-40B4-BE49-F238E27FC236}">
                <a16:creationId xmlns:a16="http://schemas.microsoft.com/office/drawing/2014/main" id="{DE9ABDAD-5BDE-33DB-6045-700816C95561}"/>
              </a:ext>
            </a:extLst>
          </p:cNvPr>
          <p:cNvSpPr/>
          <p:nvPr/>
        </p:nvSpPr>
        <p:spPr>
          <a:xfrm>
            <a:off x="511417" y="8739061"/>
            <a:ext cx="714375" cy="36201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電話</a:t>
            </a: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B083CD3-DEE3-20CF-7A2A-CBFFEB708FD7}"/>
              </a:ext>
            </a:extLst>
          </p:cNvPr>
          <p:cNvSpPr/>
          <p:nvPr/>
        </p:nvSpPr>
        <p:spPr>
          <a:xfrm>
            <a:off x="511417" y="9129396"/>
            <a:ext cx="714375" cy="36201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電子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85B45EC-C908-6C2D-8CF1-AC2B17144CCB}"/>
              </a:ext>
            </a:extLst>
          </p:cNvPr>
          <p:cNvSpPr/>
          <p:nvPr/>
        </p:nvSpPr>
        <p:spPr>
          <a:xfrm>
            <a:off x="1248282" y="9129396"/>
            <a:ext cx="61941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新宿区ホームページ</a:t>
            </a:r>
            <a:r>
              <a:rPr lang="ja-JP" altLang="en-US" sz="2000" b="1" cap="none" spc="0" dirty="0">
                <a:ln w="0"/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lang="ja-JP" altLang="en-US" sz="20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右</a:t>
            </a:r>
            <a:r>
              <a:rPr lang="ja-JP" altLang="en-US" sz="2000" b="1" cap="none" spc="0" dirty="0">
                <a:ln w="0"/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二次元コード</a:t>
            </a:r>
            <a:r>
              <a:rPr lang="ja-JP" altLang="en-US" sz="20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</a:t>
            </a:r>
            <a:endParaRPr lang="en-US" altLang="ja-JP" sz="2000" b="1" cap="none" spc="0" dirty="0">
              <a:ln w="0"/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6E2C918-1E46-840D-02E8-66D9DA07A4D7}"/>
              </a:ext>
            </a:extLst>
          </p:cNvPr>
          <p:cNvSpPr/>
          <p:nvPr/>
        </p:nvSpPr>
        <p:spPr>
          <a:xfrm>
            <a:off x="1225792" y="8732251"/>
            <a:ext cx="56220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000" b="1" cap="none" spc="0" dirty="0">
                <a:ln w="0"/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03-3952-7161</a:t>
            </a:r>
            <a:r>
              <a:rPr lang="ja-JP" altLang="en-US" sz="1600" b="1" cap="none" spc="0" dirty="0">
                <a:ln w="0"/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lang="en-US" altLang="ja-JP" sz="1600" b="1" cap="none" spc="0" dirty="0">
                <a:ln w="0"/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8</a:t>
            </a:r>
            <a:r>
              <a:rPr lang="ja-JP" altLang="en-US" sz="1600" b="1" cap="none" spc="0" dirty="0">
                <a:ln w="0"/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時</a:t>
            </a:r>
            <a:r>
              <a:rPr lang="en-US" altLang="ja-JP" sz="1600" b="1" cap="none" spc="0" dirty="0">
                <a:ln w="0"/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30</a:t>
            </a:r>
            <a:r>
              <a:rPr lang="ja-JP" altLang="en-US" sz="1600" b="1" cap="none" spc="0" dirty="0">
                <a:ln w="0"/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分～</a:t>
            </a:r>
            <a:r>
              <a:rPr lang="en-US" altLang="ja-JP" sz="1600" b="1" cap="none" spc="0" dirty="0">
                <a:ln w="0"/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17</a:t>
            </a:r>
            <a:r>
              <a:rPr lang="ja-JP" altLang="en-US" sz="1600" b="1" dirty="0">
                <a:ln w="0"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時 土日祝日除く月～金）</a:t>
            </a:r>
            <a:endParaRPr lang="en-US" altLang="ja-JP" sz="1600" b="1" cap="none" spc="0" dirty="0">
              <a:ln w="0"/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120CA8AE-D740-02D2-27C2-80E70EE79EAD}"/>
              </a:ext>
            </a:extLst>
          </p:cNvPr>
          <p:cNvSpPr/>
          <p:nvPr/>
        </p:nvSpPr>
        <p:spPr>
          <a:xfrm>
            <a:off x="2017166" y="9705913"/>
            <a:ext cx="15359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問い合わせ</a:t>
            </a:r>
            <a:endParaRPr lang="en-US" altLang="ja-JP" sz="1600" b="1" cap="none" spc="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73C6909-AA23-FE05-4FD6-EB9E84A08E2E}"/>
              </a:ext>
            </a:extLst>
          </p:cNvPr>
          <p:cNvSpPr/>
          <p:nvPr/>
        </p:nvSpPr>
        <p:spPr>
          <a:xfrm>
            <a:off x="1465626" y="10124026"/>
            <a:ext cx="417488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新宿区健康部落合保健センター</a:t>
            </a:r>
            <a:endParaRPr lang="en-US" altLang="ja-JP" sz="1600" b="1" cap="none" spc="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3DB1FD5-C66A-33EB-11C5-F1E64A477425}"/>
              </a:ext>
            </a:extLst>
          </p:cNvPr>
          <p:cNvSpPr/>
          <p:nvPr/>
        </p:nvSpPr>
        <p:spPr>
          <a:xfrm>
            <a:off x="1466052" y="10521694"/>
            <a:ext cx="49225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800" b="1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電話：</a:t>
            </a:r>
            <a:r>
              <a:rPr lang="en-US" altLang="ja-JP" sz="1800" b="1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03-3952-7161</a:t>
            </a:r>
            <a:r>
              <a:rPr lang="ja-JP" altLang="en-US" sz="1800" b="1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en-US" altLang="ja-JP" sz="1800" b="1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FAX</a:t>
            </a:r>
            <a:r>
              <a:rPr lang="ja-JP" altLang="en-US" sz="1800" b="1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lang="en-US" altLang="ja-JP" sz="1800" b="1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03-3952-9943</a:t>
            </a:r>
            <a:endParaRPr lang="en-US" altLang="ja-JP" sz="1800" b="1" cap="none" spc="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DAF8B1F-E4BD-2616-6233-B50EDA6D59BF}"/>
              </a:ext>
            </a:extLst>
          </p:cNvPr>
          <p:cNvSpPr/>
          <p:nvPr/>
        </p:nvSpPr>
        <p:spPr>
          <a:xfrm>
            <a:off x="5312853" y="53693"/>
            <a:ext cx="504000" cy="50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無料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5A15C9-FD29-83D6-7D56-3FA3F3B2FD3E}"/>
              </a:ext>
            </a:extLst>
          </p:cNvPr>
          <p:cNvSpPr txBox="1"/>
          <p:nvPr/>
        </p:nvSpPr>
        <p:spPr>
          <a:xfrm>
            <a:off x="73858" y="2193314"/>
            <a:ext cx="544157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>
                <a:ln w="0">
                  <a:solidFill>
                    <a:srgbClr val="8D81C1"/>
                  </a:solidFill>
                </a:ln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●フレイルとは●</a:t>
            </a:r>
            <a:endParaRPr kumimoji="1" lang="en-US" altLang="ja-JP" sz="1700" dirty="0">
              <a:ln w="0">
                <a:solidFill>
                  <a:srgbClr val="8D81C1"/>
                </a:solidFill>
              </a:ln>
              <a:solidFill>
                <a:srgbClr val="00206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700" dirty="0">
                <a:ln w="0">
                  <a:solidFill>
                    <a:srgbClr val="8D81C1"/>
                  </a:solidFill>
                </a:ln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ja-JP" altLang="en-US" sz="1700" dirty="0">
                <a:ln w="0">
                  <a:solidFill>
                    <a:srgbClr val="8D81C1"/>
                  </a:solidFill>
                </a:ln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加齢にともない心身の活力が低下した状態のことで、</a:t>
            </a:r>
            <a:endParaRPr kumimoji="1" lang="en-US" altLang="ja-JP" sz="1700" dirty="0">
              <a:ln w="0">
                <a:solidFill>
                  <a:srgbClr val="8D81C1"/>
                </a:solidFill>
              </a:ln>
              <a:solidFill>
                <a:srgbClr val="00206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700" dirty="0">
                <a:ln w="0">
                  <a:solidFill>
                    <a:srgbClr val="8D81C1"/>
                  </a:solidFill>
                </a:ln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ja-JP" altLang="en-US" sz="1700" dirty="0">
                <a:ln w="0">
                  <a:solidFill>
                    <a:srgbClr val="8D81C1"/>
                  </a:solidFill>
                </a:ln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放置すると要介護になる可能性があります。</a:t>
            </a:r>
            <a:endParaRPr kumimoji="1" lang="en-US" altLang="ja-JP" sz="1700" dirty="0">
              <a:ln w="0">
                <a:solidFill>
                  <a:srgbClr val="8D81C1"/>
                </a:solidFill>
              </a:ln>
              <a:solidFill>
                <a:srgbClr val="00206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9A095F5-2269-0385-D68A-1C3D56564216}"/>
              </a:ext>
            </a:extLst>
          </p:cNvPr>
          <p:cNvSpPr/>
          <p:nvPr/>
        </p:nvSpPr>
        <p:spPr>
          <a:xfrm>
            <a:off x="311519" y="8198980"/>
            <a:ext cx="7256179" cy="42688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37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r>
              <a:rPr kumimoji="1" lang="ja-JP" altLang="en-US" sz="2200" b="1" dirty="0">
                <a:solidFill>
                  <a:schemeClr val="accent2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お申込み　</a:t>
            </a:r>
            <a:r>
              <a:rPr kumimoji="1" lang="ja-JP" altLang="en-US" sz="1800" b="1" dirty="0">
                <a:solidFill>
                  <a:schemeClr val="accent2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●先着順：</a:t>
            </a:r>
            <a:r>
              <a:rPr kumimoji="1" lang="en-US" altLang="ja-JP" sz="1800" b="1" dirty="0">
                <a:solidFill>
                  <a:schemeClr val="accent2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</a:t>
            </a:r>
            <a:r>
              <a:rPr kumimoji="1" lang="ja-JP" altLang="en-US" sz="1800" b="1" dirty="0">
                <a:solidFill>
                  <a:schemeClr val="accent2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月</a:t>
            </a:r>
            <a:r>
              <a:rPr kumimoji="1" lang="en-US" altLang="ja-JP" sz="1800" b="1" dirty="0">
                <a:solidFill>
                  <a:schemeClr val="accent2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17</a:t>
            </a:r>
            <a:r>
              <a:rPr kumimoji="1" lang="ja-JP" altLang="en-US" sz="1800" b="1" dirty="0">
                <a:solidFill>
                  <a:schemeClr val="accent2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</a:t>
            </a:r>
            <a:r>
              <a:rPr kumimoji="1" lang="en-US" altLang="ja-JP" sz="1800" b="1" dirty="0">
                <a:solidFill>
                  <a:schemeClr val="accent2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kumimoji="1" lang="ja-JP" altLang="en-US" sz="1800" b="1" dirty="0">
                <a:solidFill>
                  <a:schemeClr val="accent2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水</a:t>
            </a:r>
            <a:r>
              <a:rPr kumimoji="1" lang="en-US" altLang="ja-JP" sz="1800" b="1" dirty="0">
                <a:solidFill>
                  <a:schemeClr val="accent2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)8</a:t>
            </a:r>
            <a:r>
              <a:rPr kumimoji="1" lang="ja-JP" altLang="en-US" sz="1800" b="1" dirty="0">
                <a:solidFill>
                  <a:schemeClr val="accent2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時</a:t>
            </a:r>
            <a:r>
              <a:rPr kumimoji="1" lang="en-US" altLang="ja-JP" sz="1800" b="1" dirty="0">
                <a:solidFill>
                  <a:schemeClr val="accent2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30</a:t>
            </a:r>
            <a:r>
              <a:rPr kumimoji="1" lang="ja-JP" altLang="en-US" sz="1800" b="1" dirty="0">
                <a:solidFill>
                  <a:schemeClr val="accent2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分より受付開始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459841C1-8E3F-1275-EB14-7913E0E90594}"/>
              </a:ext>
            </a:extLst>
          </p:cNvPr>
          <p:cNvSpPr/>
          <p:nvPr/>
        </p:nvSpPr>
        <p:spPr>
          <a:xfrm>
            <a:off x="6174748" y="2792201"/>
            <a:ext cx="576000" cy="57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運動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06429213-9883-8846-0AF6-48E0CBB90831}"/>
              </a:ext>
            </a:extLst>
          </p:cNvPr>
          <p:cNvSpPr/>
          <p:nvPr/>
        </p:nvSpPr>
        <p:spPr>
          <a:xfrm>
            <a:off x="5492283" y="3171676"/>
            <a:ext cx="792000" cy="792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栄養</a:t>
            </a:r>
            <a:endParaRPr kumimoji="1" lang="en-US" altLang="ja-JP" sz="1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食･口腔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37DBA1F-B631-4122-B305-360703F5067C}"/>
              </a:ext>
            </a:extLst>
          </p:cNvPr>
          <p:cNvSpPr/>
          <p:nvPr/>
        </p:nvSpPr>
        <p:spPr>
          <a:xfrm>
            <a:off x="6667289" y="3282568"/>
            <a:ext cx="576000" cy="57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社会</a:t>
            </a:r>
            <a:endParaRPr kumimoji="1" lang="en-US" altLang="ja-JP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参加</a:t>
            </a:r>
            <a:endParaRPr kumimoji="1" lang="ja-JP" altLang="en-US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8DB394B1-A647-D6DC-2514-4BE97B5A44DD}"/>
              </a:ext>
            </a:extLst>
          </p:cNvPr>
          <p:cNvSpPr/>
          <p:nvPr/>
        </p:nvSpPr>
        <p:spPr>
          <a:xfrm>
            <a:off x="943428" y="3165915"/>
            <a:ext cx="4356803" cy="748493"/>
          </a:xfrm>
          <a:prstGeom prst="wedgeRoundRectCallout">
            <a:avLst>
              <a:gd name="adj1" fmla="val 54813"/>
              <a:gd name="adj2" fmla="val 15961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6461605-74DC-2590-25EA-D9B2D7D4D3CD}"/>
              </a:ext>
            </a:extLst>
          </p:cNvPr>
          <p:cNvSpPr txBox="1"/>
          <p:nvPr/>
        </p:nvSpPr>
        <p:spPr>
          <a:xfrm>
            <a:off x="1051968" y="3239108"/>
            <a:ext cx="3876928" cy="630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700" b="1" dirty="0">
                <a:ln w="0">
                  <a:noFill/>
                </a:ln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本講演では</a:t>
            </a:r>
            <a:r>
              <a:rPr lang="ja-JP" altLang="en-US" sz="1700" b="1" dirty="0">
                <a:ln w="0">
                  <a:noFill/>
                </a:ln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フレイル</a:t>
            </a:r>
            <a:r>
              <a:rPr lang="ja-JP" altLang="en-US" sz="1700" b="1" dirty="0">
                <a:ln w="0">
                  <a:noFill/>
                </a:ln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ja-JP" altLang="en-US" sz="1700" b="1" dirty="0">
                <a:ln w="0">
                  <a:noFill/>
                </a:ln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予防</a:t>
            </a:r>
            <a:r>
              <a:rPr lang="ja-JP" altLang="en-US" sz="1700" b="1" dirty="0">
                <a:ln w="0">
                  <a:noFill/>
                </a:ln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するための</a:t>
            </a:r>
            <a:r>
              <a:rPr kumimoji="1" lang="ja-JP" altLang="en-US" sz="1700" b="1" dirty="0">
                <a:ln w="0">
                  <a:noFill/>
                </a:ln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栄養・食生活についてお話します。</a:t>
            </a:r>
            <a:endParaRPr kumimoji="1" lang="en-US" altLang="ja-JP" sz="1700" b="1" dirty="0">
              <a:ln w="0">
                <a:noFill/>
              </a:ln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4545477C-F824-5666-5AA0-23FDA0C63339}"/>
              </a:ext>
            </a:extLst>
          </p:cNvPr>
          <p:cNvSpPr/>
          <p:nvPr/>
        </p:nvSpPr>
        <p:spPr>
          <a:xfrm>
            <a:off x="5607881" y="1981452"/>
            <a:ext cx="1806753" cy="96837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589849A-C1AA-0C6B-44DE-A19B528103F7}"/>
              </a:ext>
            </a:extLst>
          </p:cNvPr>
          <p:cNvSpPr txBox="1"/>
          <p:nvPr/>
        </p:nvSpPr>
        <p:spPr>
          <a:xfrm>
            <a:off x="5770453" y="2193314"/>
            <a:ext cx="13555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600" b="1" dirty="0">
                <a:ln w="0">
                  <a:noFill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フレイル予防</a:t>
            </a:r>
            <a:r>
              <a:rPr lang="ja-JP" altLang="en-US" sz="1600" b="1" dirty="0">
                <a:ln w="0">
                  <a:noFill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sz="1600" b="1" dirty="0">
              <a:ln w="0">
                <a:noFill/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en-US" altLang="ja-JP" sz="1600" b="1" dirty="0">
                <a:ln w="0">
                  <a:noFill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1600" b="1" dirty="0">
                <a:ln w="0">
                  <a:noFill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３本柱</a:t>
            </a:r>
            <a:r>
              <a:rPr kumimoji="1" lang="en-US" altLang="ja-JP" sz="1600" b="1" dirty="0">
                <a:ln w="0">
                  <a:noFill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477623C-9CC5-51CC-FD2C-EFC889F77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852" y="8639975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98139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Words>189</Words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UD デジタル 教科書体 N-B</vt:lpstr>
      <vt:lpstr>UD デジタル 教科書体 NK-B</vt:lpstr>
      <vt:lpstr>UD デジタル 教科書体 NK-R</vt:lpstr>
      <vt:lpstr>UD デジタル 教科書体 NP-B</vt:lpstr>
      <vt:lpstr>UD デジタル 教科書体 NP-R</vt:lpstr>
      <vt:lpstr>UD デジタル 教科書体 N-R</vt:lpstr>
      <vt:lpstr>游ゴシック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