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7559675" cy="10691813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258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C7BF-6416-4C54-A044-D1EA799C4EF4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1157-2A85-4BD1-9243-62ED6DEE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5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C7BF-6416-4C54-A044-D1EA799C4EF4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1157-2A85-4BD1-9243-62ED6DEE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826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C7BF-6416-4C54-A044-D1EA799C4EF4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1157-2A85-4BD1-9243-62ED6DEE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14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C7BF-6416-4C54-A044-D1EA799C4EF4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1157-2A85-4BD1-9243-62ED6DEE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20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C7BF-6416-4C54-A044-D1EA799C4EF4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1157-2A85-4BD1-9243-62ED6DEE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182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C7BF-6416-4C54-A044-D1EA799C4EF4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1157-2A85-4BD1-9243-62ED6DEE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36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C7BF-6416-4C54-A044-D1EA799C4EF4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1157-2A85-4BD1-9243-62ED6DEE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901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C7BF-6416-4C54-A044-D1EA799C4EF4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1157-2A85-4BD1-9243-62ED6DEE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845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C7BF-6416-4C54-A044-D1EA799C4EF4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1157-2A85-4BD1-9243-62ED6DEE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703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C7BF-6416-4C54-A044-D1EA799C4EF4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1157-2A85-4BD1-9243-62ED6DEE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626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C7BF-6416-4C54-A044-D1EA799C4EF4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1157-2A85-4BD1-9243-62ED6DEE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6731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CC7BF-6416-4C54-A044-D1EA799C4EF4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A1157-2A85-4BD1-9243-62ED6DEE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235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1216491" y="269910"/>
            <a:ext cx="5211335" cy="75687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sz="215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新宿区内各消防団　消防操法大会の結果</a:t>
            </a:r>
            <a:endParaRPr kumimoji="1" lang="en-US" altLang="ja-JP" sz="2159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215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（令和７年度）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83308" y="1179993"/>
            <a:ext cx="6677701" cy="49090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新宿区内各消防団の消防操法大会がそれぞれで開催され、各出場団員は日ごろの訓練の成果を発揮し、熱戦が繰り広げられました。</a:t>
            </a: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924197"/>
              </p:ext>
            </p:extLst>
          </p:nvPr>
        </p:nvGraphicFramePr>
        <p:xfrm>
          <a:off x="965918" y="3512612"/>
          <a:ext cx="2401319" cy="797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546">
                  <a:extLst>
                    <a:ext uri="{9D8B030D-6E8A-4147-A177-3AD203B41FA5}">
                      <a16:colId xmlns:a16="http://schemas.microsoft.com/office/drawing/2014/main" val="131665253"/>
                    </a:ext>
                  </a:extLst>
                </a:gridCol>
                <a:gridCol w="1200773">
                  <a:extLst>
                    <a:ext uri="{9D8B030D-6E8A-4147-A177-3AD203B41FA5}">
                      <a16:colId xmlns:a16="http://schemas.microsoft.com/office/drawing/2014/main" val="75638994"/>
                    </a:ext>
                  </a:extLst>
                </a:gridCol>
              </a:tblGrid>
              <a:tr h="3985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優勝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第１分団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5157460"/>
                  </a:ext>
                </a:extLst>
              </a:tr>
              <a:tr h="3985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準優勝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第２分団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262345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1293316" y="3065136"/>
            <a:ext cx="1801148" cy="35811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727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可搬ポンプの部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65918" y="2308207"/>
            <a:ext cx="5814474" cy="69018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日時：</a:t>
            </a:r>
            <a:r>
              <a:rPr kumimoji="1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kumimoji="1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月１日（日）　１０時００分から</a:t>
            </a:r>
            <a:r>
              <a:rPr kumimoji="1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２時４０分まで</a:t>
            </a:r>
            <a:endParaRPr kumimoji="1" lang="en-US" altLang="ja-JP" sz="129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場所：明治神宮聖徳記念絵画館前（新宿区霞ヶ丘町</a:t>
            </a:r>
            <a:r>
              <a:rPr kumimoji="1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番地）</a:t>
            </a:r>
            <a:endParaRPr kumimoji="1" lang="en-US" altLang="ja-JP" sz="129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出場分団数：４</a:t>
            </a: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485466"/>
              </p:ext>
            </p:extLst>
          </p:nvPr>
        </p:nvGraphicFramePr>
        <p:xfrm>
          <a:off x="4244288" y="3521324"/>
          <a:ext cx="2401319" cy="797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546">
                  <a:extLst>
                    <a:ext uri="{9D8B030D-6E8A-4147-A177-3AD203B41FA5}">
                      <a16:colId xmlns:a16="http://schemas.microsoft.com/office/drawing/2014/main" val="131665253"/>
                    </a:ext>
                  </a:extLst>
                </a:gridCol>
                <a:gridCol w="1200773">
                  <a:extLst>
                    <a:ext uri="{9D8B030D-6E8A-4147-A177-3AD203B41FA5}">
                      <a16:colId xmlns:a16="http://schemas.microsoft.com/office/drawing/2014/main" val="75638994"/>
                    </a:ext>
                  </a:extLst>
                </a:gridCol>
              </a:tblGrid>
              <a:tr h="3985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優勝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第２分団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5157460"/>
                  </a:ext>
                </a:extLst>
              </a:tr>
              <a:tr h="3985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準優勝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第４分団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262345"/>
                  </a:ext>
                </a:extLst>
              </a:tr>
            </a:tbl>
          </a:graphicData>
        </a:graphic>
      </p:graphicFrame>
      <p:sp>
        <p:nvSpPr>
          <p:cNvPr id="21" name="テキスト ボックス 20"/>
          <p:cNvSpPr txBox="1"/>
          <p:nvPr/>
        </p:nvSpPr>
        <p:spPr>
          <a:xfrm>
            <a:off x="4692064" y="3094891"/>
            <a:ext cx="1527699" cy="35811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727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応急救護の部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477255" y="2006136"/>
            <a:ext cx="6683754" cy="25333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15"/>
          </a:p>
        </p:txBody>
      </p:sp>
      <p:sp>
        <p:nvSpPr>
          <p:cNvPr id="23" name="角丸四角形 22"/>
          <p:cNvSpPr/>
          <p:nvPr/>
        </p:nvSpPr>
        <p:spPr>
          <a:xfrm>
            <a:off x="773335" y="1830176"/>
            <a:ext cx="1743588" cy="378326"/>
          </a:xfrm>
          <a:prstGeom prst="roundRect">
            <a:avLst/>
          </a:prstGeom>
          <a:solidFill>
            <a:srgbClr val="FFCC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115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牛込消防団</a:t>
            </a: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287798"/>
              </p:ext>
            </p:extLst>
          </p:nvPr>
        </p:nvGraphicFramePr>
        <p:xfrm>
          <a:off x="3367237" y="6346639"/>
          <a:ext cx="2401319" cy="1195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546">
                  <a:extLst>
                    <a:ext uri="{9D8B030D-6E8A-4147-A177-3AD203B41FA5}">
                      <a16:colId xmlns:a16="http://schemas.microsoft.com/office/drawing/2014/main" val="131665253"/>
                    </a:ext>
                  </a:extLst>
                </a:gridCol>
                <a:gridCol w="1200773">
                  <a:extLst>
                    <a:ext uri="{9D8B030D-6E8A-4147-A177-3AD203B41FA5}">
                      <a16:colId xmlns:a16="http://schemas.microsoft.com/office/drawing/2014/main" val="75638994"/>
                    </a:ext>
                  </a:extLst>
                </a:gridCol>
              </a:tblGrid>
              <a:tr h="3985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優勝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第１分団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5157460"/>
                  </a:ext>
                </a:extLst>
              </a:tr>
              <a:tr h="3985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準優勝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第１０分団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262345"/>
                  </a:ext>
                </a:extLst>
              </a:tr>
              <a:tr h="3985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</a:t>
                      </a:r>
                      <a:r>
                        <a:rPr kumimoji="1" lang="en-US" altLang="ja-JP" sz="15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5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位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第１２分団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6106938"/>
                  </a:ext>
                </a:extLst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1146742" y="6765433"/>
            <a:ext cx="2039669" cy="35811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727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可搬ポンプの部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64551" y="5429178"/>
            <a:ext cx="5814474" cy="69018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日時：</a:t>
            </a:r>
            <a:r>
              <a:rPr kumimoji="1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kumimoji="1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月８日（日）　９時００分から１２時３</a:t>
            </a:r>
            <a:r>
              <a:rPr kumimoji="1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kumimoji="1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分まで</a:t>
            </a:r>
            <a:endParaRPr kumimoji="1" lang="en-US" altLang="ja-JP" sz="129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場所：西戸山公園野球場（新宿区百人町４－１）</a:t>
            </a:r>
            <a:endParaRPr kumimoji="1" lang="en-US" altLang="ja-JP" sz="129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出場分団数：１２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477255" y="5159910"/>
            <a:ext cx="6683754" cy="25524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15"/>
          </a:p>
        </p:txBody>
      </p:sp>
      <p:sp>
        <p:nvSpPr>
          <p:cNvPr id="26" name="角丸四角形 25"/>
          <p:cNvSpPr/>
          <p:nvPr/>
        </p:nvSpPr>
        <p:spPr>
          <a:xfrm>
            <a:off x="773335" y="4981388"/>
            <a:ext cx="1743588" cy="378326"/>
          </a:xfrm>
          <a:prstGeom prst="roundRect">
            <a:avLst/>
          </a:prstGeom>
          <a:solidFill>
            <a:srgbClr val="FFCC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115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新宿消防団</a:t>
            </a:r>
          </a:p>
        </p:txBody>
      </p:sp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5087"/>
              </p:ext>
            </p:extLst>
          </p:nvPr>
        </p:nvGraphicFramePr>
        <p:xfrm>
          <a:off x="3367237" y="9464597"/>
          <a:ext cx="2401319" cy="398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546">
                  <a:extLst>
                    <a:ext uri="{9D8B030D-6E8A-4147-A177-3AD203B41FA5}">
                      <a16:colId xmlns:a16="http://schemas.microsoft.com/office/drawing/2014/main" val="131665253"/>
                    </a:ext>
                  </a:extLst>
                </a:gridCol>
                <a:gridCol w="1200773">
                  <a:extLst>
                    <a:ext uri="{9D8B030D-6E8A-4147-A177-3AD203B41FA5}">
                      <a16:colId xmlns:a16="http://schemas.microsoft.com/office/drawing/2014/main" val="75638994"/>
                    </a:ext>
                  </a:extLst>
                </a:gridCol>
              </a:tblGrid>
              <a:tr h="3985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優勝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第１分団</a:t>
                      </a:r>
                    </a:p>
                  </a:txBody>
                  <a:tcPr marL="98694" marR="98694" marT="49347" marB="49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5157460"/>
                  </a:ext>
                </a:extLst>
              </a:tr>
            </a:tbl>
          </a:graphicData>
        </a:graphic>
      </p:graphicFrame>
      <p:sp>
        <p:nvSpPr>
          <p:cNvPr id="33" name="テキスト ボックス 32"/>
          <p:cNvSpPr txBox="1"/>
          <p:nvPr/>
        </p:nvSpPr>
        <p:spPr>
          <a:xfrm>
            <a:off x="1146742" y="9434779"/>
            <a:ext cx="1801148" cy="35811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727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可搬ポンプの部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31133" y="8594497"/>
            <a:ext cx="5814474" cy="69018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日時：</a:t>
            </a:r>
            <a:r>
              <a:rPr kumimoji="1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kumimoji="1" lang="ja-JP" altLang="en-US" sz="1295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月１５日</a:t>
            </a:r>
            <a:r>
              <a:rPr kumimoji="1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（日）　１０時００分から</a:t>
            </a:r>
            <a:r>
              <a:rPr kumimoji="1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２時００分まで</a:t>
            </a:r>
            <a:endParaRPr kumimoji="1" lang="en-US" altLang="ja-JP" sz="129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場所：明治神宮聖徳記念絵画館前（新宿区霞ヶ丘町</a:t>
            </a:r>
            <a:r>
              <a:rPr kumimoji="1" lang="en-US" altLang="ja-JP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番地）</a:t>
            </a:r>
            <a:endParaRPr kumimoji="1" lang="en-US" altLang="ja-JP" sz="129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9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出場分団数：３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477255" y="8297072"/>
            <a:ext cx="6683754" cy="182768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15"/>
          </a:p>
        </p:txBody>
      </p:sp>
      <p:sp>
        <p:nvSpPr>
          <p:cNvPr id="36" name="角丸四角形 35"/>
          <p:cNvSpPr/>
          <p:nvPr/>
        </p:nvSpPr>
        <p:spPr>
          <a:xfrm>
            <a:off x="773335" y="8117160"/>
            <a:ext cx="1743588" cy="378326"/>
          </a:xfrm>
          <a:prstGeom prst="roundRect">
            <a:avLst/>
          </a:prstGeom>
          <a:solidFill>
            <a:srgbClr val="FFCC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115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四谷消防団</a:t>
            </a:r>
          </a:p>
        </p:txBody>
      </p:sp>
    </p:spTree>
    <p:extLst>
      <p:ext uri="{BB962C8B-B14F-4D97-AF65-F5344CB8AC3E}">
        <p14:creationId xmlns:p14="http://schemas.microsoft.com/office/powerpoint/2010/main" val="3559120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182</Words>
  <PresentationFormat>ユーザー設定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Arial</vt:lpstr>
      <vt:lpstr>Calibri</vt:lpstr>
      <vt:lpstr>Calibri Light</vt:lpstr>
      <vt:lpstr>Office Theme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