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ms-office.chartcolorstyle+xml" PartName="/ppt/charts/colors1.xml"/>
  <Override ContentType="application/vnd.ms-office.chartstyle+xml" PartName="/ppt/charts/styl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934" r:id="rId1"/>
    <p:sldMasterId id="2147483954" r:id="rId2"/>
  </p:sldMasterIdLst>
  <p:notesMasterIdLst>
    <p:notesMasterId r:id="rId46"/>
  </p:notesMasterIdLst>
  <p:sldIdLst>
    <p:sldId id="263" r:id="rId3"/>
    <p:sldId id="454" r:id="rId4"/>
    <p:sldId id="303" r:id="rId5"/>
    <p:sldId id="304" r:id="rId6"/>
    <p:sldId id="268" r:id="rId7"/>
    <p:sldId id="270" r:id="rId8"/>
    <p:sldId id="271" r:id="rId9"/>
    <p:sldId id="272" r:id="rId10"/>
    <p:sldId id="456" r:id="rId11"/>
    <p:sldId id="457" r:id="rId12"/>
    <p:sldId id="284" r:id="rId13"/>
    <p:sldId id="277" r:id="rId14"/>
    <p:sldId id="285" r:id="rId15"/>
    <p:sldId id="276" r:id="rId16"/>
    <p:sldId id="274" r:id="rId17"/>
    <p:sldId id="265" r:id="rId18"/>
    <p:sldId id="286" r:id="rId19"/>
    <p:sldId id="458" r:id="rId20"/>
    <p:sldId id="459" r:id="rId21"/>
    <p:sldId id="279" r:id="rId22"/>
    <p:sldId id="289" r:id="rId23"/>
    <p:sldId id="290" r:id="rId24"/>
    <p:sldId id="280" r:id="rId25"/>
    <p:sldId id="278" r:id="rId26"/>
    <p:sldId id="288" r:id="rId27"/>
    <p:sldId id="281" r:id="rId28"/>
    <p:sldId id="282" r:id="rId29"/>
    <p:sldId id="283" r:id="rId30"/>
    <p:sldId id="291" r:id="rId31"/>
    <p:sldId id="264" r:id="rId32"/>
    <p:sldId id="292" r:id="rId33"/>
    <p:sldId id="293" r:id="rId34"/>
    <p:sldId id="294" r:id="rId35"/>
    <p:sldId id="295" r:id="rId36"/>
    <p:sldId id="460" r:id="rId37"/>
    <p:sldId id="296" r:id="rId38"/>
    <p:sldId id="297" r:id="rId39"/>
    <p:sldId id="298" r:id="rId40"/>
    <p:sldId id="300" r:id="rId41"/>
    <p:sldId id="301" r:id="rId42"/>
    <p:sldId id="455" r:id="rId43"/>
    <p:sldId id="257" r:id="rId44"/>
    <p:sldId id="362" r:id="rId45"/>
  </p:sldIdLst>
  <p:sldSz cx="14630400" cy="8229600"/>
  <p:notesSz cx="8229600" cy="14630400"/>
  <p:embeddedFontLst>
    <p:embeddedFont>
      <p:font typeface="HGP創英角ﾎﾟｯﾌﾟ体" panose="040B0A00000000000000" pitchFamily="50" charset="-128"/>
      <p:regular r:id="rId47"/>
    </p:embeddedFont>
    <p:embeddedFont>
      <p:font typeface="Inter" panose="020B0502030000000004" pitchFamily="34" charset="0"/>
      <p:regular r:id="rId48"/>
    </p:embeddedFont>
    <p:embeddedFont>
      <p:font typeface="Trebuchet MS" panose="020B0603020202020204" pitchFamily="34" charset="0"/>
      <p:regular r:id="rId49"/>
      <p:bold r:id="rId50"/>
      <p:italic r:id="rId51"/>
      <p:boldItalic r:id="rId52"/>
    </p:embeddedFont>
    <p:embeddedFont>
      <p:font typeface="Wingdings 2" panose="05020102010507070707" pitchFamily="18" charset="2"/>
      <p:regular r:id="rId53"/>
    </p:embeddedFont>
    <p:embeddedFont>
      <p:font typeface="Wingdings 3" panose="05040102010807070707" pitchFamily="18" charset="2"/>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1" d="100"/>
          <a:sy n="51" d="100"/>
        </p:scale>
        <p:origin x="772" y="44"/>
      </p:cViewPr>
      <p:guideLst/>
    </p:cSldViewPr>
  </p:slideViewPr>
  <p:notesTextViewPr>
    <p:cViewPr>
      <p:scale>
        <a:sx n="1" d="1"/>
        <a:sy n="1" d="1"/>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8.xml" Type="http://schemas.openxmlformats.org/officeDocument/2006/relationships/slide"/><Relationship Id="rId11" Target="slides/slide9.xml" Type="http://schemas.openxmlformats.org/officeDocument/2006/relationships/slide"/><Relationship Id="rId12" Target="slides/slide10.xml" Type="http://schemas.openxmlformats.org/officeDocument/2006/relationships/slide"/><Relationship Id="rId13" Target="slides/slide11.xml" Type="http://schemas.openxmlformats.org/officeDocument/2006/relationships/slide"/><Relationship Id="rId14" Target="slides/slide12.xml" Type="http://schemas.openxmlformats.org/officeDocument/2006/relationships/slide"/><Relationship Id="rId15" Target="slides/slide13.xml" Type="http://schemas.openxmlformats.org/officeDocument/2006/relationships/slide"/><Relationship Id="rId16" Target="slides/slide14.xml" Type="http://schemas.openxmlformats.org/officeDocument/2006/relationships/slide"/><Relationship Id="rId17" Target="slides/slide15.xml" Type="http://schemas.openxmlformats.org/officeDocument/2006/relationships/slide"/><Relationship Id="rId18" Target="slides/slide16.xml" Type="http://schemas.openxmlformats.org/officeDocument/2006/relationships/slide"/><Relationship Id="rId19" Target="slides/slide17.xml" Type="http://schemas.openxmlformats.org/officeDocument/2006/relationships/slide"/><Relationship Id="rId2" Target="slideMasters/slideMaster2.xml" Type="http://schemas.openxmlformats.org/officeDocument/2006/relationships/slideMaster"/><Relationship Id="rId20" Target="slides/slide18.xml" Type="http://schemas.openxmlformats.org/officeDocument/2006/relationships/slide"/><Relationship Id="rId21" Target="slides/slide19.xml" Type="http://schemas.openxmlformats.org/officeDocument/2006/relationships/slide"/><Relationship Id="rId22" Target="slides/slide20.xml" Type="http://schemas.openxmlformats.org/officeDocument/2006/relationships/slide"/><Relationship Id="rId23" Target="slides/slide21.xml" Type="http://schemas.openxmlformats.org/officeDocument/2006/relationships/slide"/><Relationship Id="rId24" Target="slides/slide22.xml" Type="http://schemas.openxmlformats.org/officeDocument/2006/relationships/slide"/><Relationship Id="rId25" Target="slides/slide23.xml" Type="http://schemas.openxmlformats.org/officeDocument/2006/relationships/slide"/><Relationship Id="rId26" Target="slides/slide24.xml" Type="http://schemas.openxmlformats.org/officeDocument/2006/relationships/slide"/><Relationship Id="rId27" Target="slides/slide25.xml" Type="http://schemas.openxmlformats.org/officeDocument/2006/relationships/slide"/><Relationship Id="rId28" Target="slides/slide26.xml" Type="http://schemas.openxmlformats.org/officeDocument/2006/relationships/slide"/><Relationship Id="rId29" Target="slides/slide27.xml" Type="http://schemas.openxmlformats.org/officeDocument/2006/relationships/slide"/><Relationship Id="rId3" Target="slides/slide1.xml" Type="http://schemas.openxmlformats.org/officeDocument/2006/relationships/slide"/><Relationship Id="rId30" Target="slides/slide28.xml" Type="http://schemas.openxmlformats.org/officeDocument/2006/relationships/slide"/><Relationship Id="rId31" Target="slides/slide29.xml" Type="http://schemas.openxmlformats.org/officeDocument/2006/relationships/slide"/><Relationship Id="rId32" Target="slides/slide30.xml" Type="http://schemas.openxmlformats.org/officeDocument/2006/relationships/slide"/><Relationship Id="rId33" Target="slides/slide31.xml" Type="http://schemas.openxmlformats.org/officeDocument/2006/relationships/slide"/><Relationship Id="rId34" Target="slides/slide32.xml" Type="http://schemas.openxmlformats.org/officeDocument/2006/relationships/slide"/><Relationship Id="rId35" Target="slides/slide33.xml" Type="http://schemas.openxmlformats.org/officeDocument/2006/relationships/slide"/><Relationship Id="rId36" Target="slides/slide34.xml" Type="http://schemas.openxmlformats.org/officeDocument/2006/relationships/slide"/><Relationship Id="rId37" Target="slides/slide35.xml" Type="http://schemas.openxmlformats.org/officeDocument/2006/relationships/slide"/><Relationship Id="rId38" Target="slides/slide36.xml" Type="http://schemas.openxmlformats.org/officeDocument/2006/relationships/slide"/><Relationship Id="rId39" Target="slides/slide37.xml" Type="http://schemas.openxmlformats.org/officeDocument/2006/relationships/slide"/><Relationship Id="rId4" Target="slides/slide2.xml" Type="http://schemas.openxmlformats.org/officeDocument/2006/relationships/slide"/><Relationship Id="rId40" Target="slides/slide38.xml" Type="http://schemas.openxmlformats.org/officeDocument/2006/relationships/slide"/><Relationship Id="rId41" Target="slides/slide39.xml" Type="http://schemas.openxmlformats.org/officeDocument/2006/relationships/slide"/><Relationship Id="rId42" Target="slides/slide40.xml" Type="http://schemas.openxmlformats.org/officeDocument/2006/relationships/slide"/><Relationship Id="rId43" Target="slides/slide41.xml" Type="http://schemas.openxmlformats.org/officeDocument/2006/relationships/slide"/><Relationship Id="rId44" Target="slides/slide42.xml" Type="http://schemas.openxmlformats.org/officeDocument/2006/relationships/slide"/><Relationship Id="rId45" Target="slides/slide43.xml" Type="http://schemas.openxmlformats.org/officeDocument/2006/relationships/slide"/><Relationship Id="rId46" Target="notesMasters/notesMaster1.xml" Type="http://schemas.openxmlformats.org/officeDocument/2006/relationships/notesMaster"/><Relationship Id="rId47" Target="fonts/font1.fntdata" Type="http://schemas.openxmlformats.org/officeDocument/2006/relationships/font"/><Relationship Id="rId48" Target="fonts/font2.fntdata" Type="http://schemas.openxmlformats.org/officeDocument/2006/relationships/font"/><Relationship Id="rId49" Target="fonts/font3.fntdata" Type="http://schemas.openxmlformats.org/officeDocument/2006/relationships/font"/><Relationship Id="rId5" Target="slides/slide3.xml" Type="http://schemas.openxmlformats.org/officeDocument/2006/relationships/slide"/><Relationship Id="rId50" Target="fonts/font4.fntdata" Type="http://schemas.openxmlformats.org/officeDocument/2006/relationships/font"/><Relationship Id="rId51" Target="fonts/font5.fntdata" Type="http://schemas.openxmlformats.org/officeDocument/2006/relationships/font"/><Relationship Id="rId52" Target="fonts/font6.fntdata" Type="http://schemas.openxmlformats.org/officeDocument/2006/relationships/font"/><Relationship Id="rId53" Target="fonts/font7.fntdata" Type="http://schemas.openxmlformats.org/officeDocument/2006/relationships/font"/><Relationship Id="rId54" Target="fonts/font8.fntdata" Type="http://schemas.openxmlformats.org/officeDocument/2006/relationships/font"/><Relationship Id="rId55" Target="presProps.xml" Type="http://schemas.openxmlformats.org/officeDocument/2006/relationships/presProps"/><Relationship Id="rId56" Target="viewProps.xml" Type="http://schemas.openxmlformats.org/officeDocument/2006/relationships/viewProps"/><Relationship Id="rId57" Target="theme/theme1.xml" Type="http://schemas.openxmlformats.org/officeDocument/2006/relationships/theme"/><Relationship Id="rId58" Target="tableStyles.xml" Type="http://schemas.openxmlformats.org/officeDocument/2006/relationships/tableStyles"/><Relationship Id="rId6" Target="slides/slide4.xml" Type="http://schemas.openxmlformats.org/officeDocument/2006/relationships/slide"/><Relationship Id="rId7" Target="slides/slide5.xml" Type="http://schemas.openxmlformats.org/officeDocument/2006/relationships/slide"/><Relationship Id="rId8" Target="slides/slide6.xml" Type="http://schemas.openxmlformats.org/officeDocument/2006/relationships/slide"/><Relationship Id="rId9" Target="slides/slide7.xml" Type="http://schemas.openxmlformats.org/officeDocument/2006/relationships/slide"/></Relationships>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https://d.docs.live.net/ddb580407e847083/4&#25972;&#24418;&#22806;&#31185;/&#9733;&#35611;&#28436;&#20250;/20250411&#31532;&#19968;&#19977;&#20849;/&#31532;&#19968;&#19977;&#20849;&#35611;&#28436;.xlsx" TargetMode="External" Type="http://schemas.openxmlformats.org/officeDocument/2006/relationships/oleObject"/></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dPt>
            <c:idx val="0"/>
            <c:bubble3D val="0"/>
            <c:spPr>
              <a:solidFill>
                <a:schemeClr val="accent1">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AEA7-1540-B654-D5B5A35C70B7}"/>
              </c:ext>
            </c:extLst>
          </c:dPt>
          <c:dPt>
            <c:idx val="1"/>
            <c:bubble3D val="0"/>
            <c:spPr>
              <a:solidFill>
                <a:schemeClr val="accent4">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AEA7-1540-B654-D5B5A35C70B7}"/>
              </c:ext>
            </c:extLst>
          </c:dPt>
          <c:dPt>
            <c:idx val="2"/>
            <c:bubble3D val="0"/>
            <c:spPr>
              <a:solidFill>
                <a:schemeClr val="accent1">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AEA7-1540-B654-D5B5A35C70B7}"/>
              </c:ext>
            </c:extLst>
          </c:dPt>
          <c:dPt>
            <c:idx val="3"/>
            <c:bubble3D val="0"/>
            <c:spPr>
              <a:solidFill>
                <a:schemeClr val="accent4">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AEA7-1540-B654-D5B5A35C70B7}"/>
              </c:ext>
            </c:extLst>
          </c:dPt>
          <c:dPt>
            <c:idx val="4"/>
            <c:bubble3D val="0"/>
            <c:spPr>
              <a:solidFill>
                <a:schemeClr val="accent1">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AEA7-1540-B654-D5B5A35C70B7}"/>
              </c:ext>
            </c:extLst>
          </c:dPt>
          <c:dPt>
            <c:idx val="5"/>
            <c:bubble3D val="0"/>
            <c:spPr>
              <a:solidFill>
                <a:schemeClr val="accent2">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AEA7-1540-B654-D5B5A35C70B7}"/>
              </c:ext>
            </c:extLst>
          </c:dPt>
          <c:dPt>
            <c:idx val="6"/>
            <c:bubble3D val="0"/>
            <c:spPr>
              <a:solidFill>
                <a:schemeClr val="accent2">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AEA7-1540-B654-D5B5A35C70B7}"/>
              </c:ext>
            </c:extLst>
          </c:dPt>
          <c:dPt>
            <c:idx val="7"/>
            <c:bubble3D val="0"/>
            <c:spPr>
              <a:solidFill>
                <a:schemeClr val="accent2">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F-AEA7-1540-B654-D5B5A35C70B7}"/>
              </c:ext>
            </c:extLst>
          </c:dPt>
          <c:dPt>
            <c:idx val="8"/>
            <c:bubble3D val="0"/>
            <c:spPr>
              <a:solidFill>
                <a:schemeClr val="accent2">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1-AEA7-1540-B654-D5B5A35C70B7}"/>
              </c:ext>
            </c:extLst>
          </c:dPt>
          <c:dPt>
            <c:idx val="9"/>
            <c:bubble3D val="0"/>
            <c:spPr>
              <a:solidFill>
                <a:schemeClr val="accent2">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3-AEA7-1540-B654-D5B5A35C70B7}"/>
              </c:ext>
            </c:extLst>
          </c:dPt>
          <c:dPt>
            <c:idx val="10"/>
            <c:bubble3D val="0"/>
            <c:spPr>
              <a:solidFill>
                <a:schemeClr val="accent2">
                  <a:lumMod val="60000"/>
                  <a:lumOff val="4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5-AEA7-1540-B654-D5B5A35C70B7}"/>
              </c:ext>
            </c:extLst>
          </c:dPt>
          <c:dPt>
            <c:idx val="11"/>
            <c:bubble3D val="0"/>
            <c:spPr>
              <a:solidFill>
                <a:schemeClr val="accent2">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7-AEA7-1540-B654-D5B5A35C70B7}"/>
              </c:ext>
            </c:extLst>
          </c:dPt>
          <c:dLbls>
            <c:dLbl>
              <c:idx val="0"/>
              <c:layout>
                <c:manualLayout>
                  <c:x val="0.24657029540282535"/>
                  <c:y val="8.1441407644391019E-4"/>
                </c:manualLayout>
              </c:layout>
              <c:tx>
                <c:rich>
                  <a:bodyPr/>
                  <a:lstStyle/>
                  <a:p>
                    <a:fld id="{77DB55FD-1E7B-A146-AB43-E41CAE1E2387}" type="CATEGORYNAME">
                      <a:rPr lang="ja-JP" altLang="en-US"/>
                      <a:pPr/>
                      <a:t>[分類名]</a:t>
                    </a:fld>
                    <a:r>
                      <a:rPr lang="en-US" altLang="ja-JP" baseline="0"/>
                      <a:t>, </a:t>
                    </a:r>
                    <a:fld id="{3D76A78D-9E00-8C43-9DC4-3CC9CEBC41F1}" type="VALUE">
                      <a:rPr lang="en-US" altLang="ja-JP" baseline="0"/>
                      <a:pPr/>
                      <a:t>[値]</a:t>
                    </a:fld>
                    <a:r>
                      <a:rPr lang="ja-JP" altLang="en-US" baseline="0"/>
                      <a:t>件</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EA7-1540-B654-D5B5A35C70B7}"/>
                </c:ext>
              </c:extLst>
            </c:dLbl>
            <c:dLbl>
              <c:idx val="1"/>
              <c:layout>
                <c:manualLayout>
                  <c:x val="0.17076730756647102"/>
                  <c:y val="-0.15493285151154679"/>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n-ea"/>
                        <a:ea typeface="+mn-ea"/>
                        <a:cs typeface="+mn-cs"/>
                      </a:defRPr>
                    </a:pPr>
                    <a:r>
                      <a:rPr lang="ja-JP" altLang="en-US"/>
                      <a:t>胸</a:t>
                    </a:r>
                    <a:fld id="{5B276DDE-8422-084B-9D0B-928CAF3EEEA2}" type="CATEGORYNAME">
                      <a:rPr lang="ja-JP" altLang="en-US" smtClean="0"/>
                      <a:pPr>
                        <a:defRPr sz="2400" b="0">
                          <a:solidFill>
                            <a:schemeClr val="tx1"/>
                          </a:solidFill>
                          <a:latin typeface="+mn-ea"/>
                        </a:defRPr>
                      </a:pPr>
                      <a:t>[分類名]</a:t>
                    </a:fld>
                    <a:r>
                      <a:rPr lang="en-US" altLang="ja-JP" baseline="0" dirty="0"/>
                      <a:t>, </a:t>
                    </a:r>
                    <a:fld id="{4358325F-4BB1-2449-934A-9E9CDF4F2DB6}" type="VALUE">
                      <a:rPr lang="en-US" altLang="ja-JP" baseline="0"/>
                      <a:pPr>
                        <a:defRPr sz="2400" b="0">
                          <a:solidFill>
                            <a:schemeClr val="tx1"/>
                          </a:solidFill>
                          <a:latin typeface="+mn-ea"/>
                        </a:defRPr>
                      </a:pPr>
                      <a:t>[値]</a:t>
                    </a:fld>
                    <a:r>
                      <a:rPr lang="ja-JP" altLang="en-US" baseline="0"/>
                      <a:t>件</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n-ea"/>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layout>
                    <c:manualLayout>
                      <c:w val="0.25624986367701263"/>
                      <c:h val="0.14509451892627492"/>
                    </c:manualLayout>
                  </c15:layout>
                  <c15:dlblFieldTable/>
                  <c15:showDataLabelsRange val="0"/>
                </c:ext>
                <c:ext xmlns:c16="http://schemas.microsoft.com/office/drawing/2014/chart" uri="{C3380CC4-5D6E-409C-BE32-E72D297353CC}">
                  <c16:uniqueId val="{00000003-AEA7-1540-B654-D5B5A35C70B7}"/>
                </c:ext>
              </c:extLst>
            </c:dLbl>
            <c:dLbl>
              <c:idx val="2"/>
              <c:layout>
                <c:manualLayout>
                  <c:x val="0.38209738368922713"/>
                  <c:y val="-0.21795672982602546"/>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n-ea"/>
                        <a:ea typeface="+mn-ea"/>
                        <a:cs typeface="+mn-cs"/>
                      </a:defRPr>
                    </a:pPr>
                    <a:fld id="{61CECED5-84B5-5F4E-8069-51E6AAC9EF15}" type="CATEGORYNAME">
                      <a:rPr lang="ja-JP" altLang="en-US" sz="2400" b="0"/>
                      <a:pPr>
                        <a:defRPr sz="2400" b="0">
                          <a:solidFill>
                            <a:schemeClr val="tx1"/>
                          </a:solidFill>
                          <a:latin typeface="+mn-ea"/>
                        </a:defRPr>
                      </a:pPr>
                      <a:t>[分類名]</a:t>
                    </a:fld>
                    <a:r>
                      <a:rPr lang="en-US" altLang="ja-JP" sz="2400" b="0" baseline="0"/>
                      <a:t>, </a:t>
                    </a:r>
                    <a:fld id="{872D20EE-3A10-C447-825C-CAC0F448E629}" type="VALUE">
                      <a:rPr lang="en-US" altLang="ja-JP" sz="2400" b="0" baseline="0"/>
                      <a:pPr>
                        <a:defRPr sz="2400" b="0">
                          <a:solidFill>
                            <a:schemeClr val="tx1"/>
                          </a:solidFill>
                          <a:latin typeface="+mn-ea"/>
                        </a:defRPr>
                      </a:pPr>
                      <a:t>[値]</a:t>
                    </a:fld>
                    <a:r>
                      <a:rPr lang="ja-JP" altLang="en-US" sz="2400" b="0" baseline="0"/>
                      <a:t>件</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n-ea"/>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layout>
                    <c:manualLayout>
                      <c:w val="0.26372989931368374"/>
                      <c:h val="0.16211012677489156"/>
                    </c:manualLayout>
                  </c15:layout>
                  <c15:dlblFieldTable/>
                  <c15:showDataLabelsRange val="0"/>
                </c:ext>
                <c:ext xmlns:c16="http://schemas.microsoft.com/office/drawing/2014/chart" uri="{C3380CC4-5D6E-409C-BE32-E72D297353CC}">
                  <c16:uniqueId val="{00000005-AEA7-1540-B654-D5B5A35C70B7}"/>
                </c:ext>
              </c:extLst>
            </c:dLbl>
            <c:dLbl>
              <c:idx val="3"/>
              <c:layout>
                <c:manualLayout>
                  <c:x val="-3.2496855483092314E-2"/>
                  <c:y val="0.3393199307508783"/>
                </c:manualLayout>
              </c:layout>
              <c:tx>
                <c:rich>
                  <a:bodyPr/>
                  <a:lstStyle/>
                  <a:p>
                    <a:fld id="{A4C6A795-E067-974D-807F-FCC31329E1BA}" type="CATEGORYNAME">
                      <a:rPr lang="ja-JP" altLang="en-US"/>
                      <a:pPr/>
                      <a:t>[分類名]</a:t>
                    </a:fld>
                    <a:r>
                      <a:rPr lang="en-US" altLang="ja-JP" baseline="0"/>
                      <a:t>, </a:t>
                    </a:r>
                    <a:fld id="{0A6196E5-CD5F-5949-9DC1-5055340C81AB}" type="VALUE">
                      <a:rPr lang="en-US" altLang="ja-JP" baseline="0"/>
                      <a:pPr/>
                      <a:t>[値]</a:t>
                    </a:fld>
                    <a:r>
                      <a:rPr lang="ja-JP" altLang="en-US" baseline="0"/>
                      <a:t>件</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AEA7-1540-B654-D5B5A35C70B7}"/>
                </c:ext>
              </c:extLst>
            </c:dLbl>
            <c:dLbl>
              <c:idx val="4"/>
              <c:layout>
                <c:manualLayout>
                  <c:x val="-6.412078943733146E-2"/>
                  <c:y val="0.12889906720399494"/>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ea"/>
                        <a:ea typeface="+mn-ea"/>
                        <a:cs typeface="+mn-cs"/>
                      </a:defRPr>
                    </a:pPr>
                    <a:fld id="{A051ECCB-2BBD-4C41-97C0-3418D227314A}" type="CATEGORYNAME">
                      <a:rPr lang="ja-JP" altLang="en-US" sz="800" b="0"/>
                      <a:pPr>
                        <a:defRPr sz="800" b="0">
                          <a:solidFill>
                            <a:schemeClr val="tx1"/>
                          </a:solidFill>
                          <a:latin typeface="+mn-ea"/>
                        </a:defRPr>
                      </a:pPr>
                      <a:t>[分類名]</a:t>
                    </a:fld>
                    <a:r>
                      <a:rPr lang="en-US" altLang="ja-JP" sz="800" b="0" baseline="0"/>
                      <a:t>, </a:t>
                    </a:r>
                    <a:fld id="{9AD6345D-3CA3-7D40-AFD3-69FA6FB7887D}" type="VALUE">
                      <a:rPr lang="en-US" altLang="ja-JP" sz="800" b="0" baseline="0"/>
                      <a:pPr>
                        <a:defRPr sz="800" b="0">
                          <a:solidFill>
                            <a:schemeClr val="tx1"/>
                          </a:solidFill>
                          <a:latin typeface="+mn-ea"/>
                        </a:defRPr>
                      </a:pPr>
                      <a:t>[値]</a:t>
                    </a:fld>
                    <a:r>
                      <a:rPr lang="ja-JP" altLang="en-US" sz="800" b="0" baseline="0"/>
                      <a:t>件</a:t>
                    </a:r>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ea"/>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EA7-1540-B654-D5B5A35C70B7}"/>
                </c:ext>
              </c:extLst>
            </c:dLbl>
            <c:dLbl>
              <c:idx val="5"/>
              <c:layout>
                <c:manualLayout>
                  <c:x val="-0.23596645727455814"/>
                  <c:y val="0.29540569018004198"/>
                </c:manualLayout>
              </c:layout>
              <c:tx>
                <c:rich>
                  <a:bodyPr/>
                  <a:lstStyle/>
                  <a:p>
                    <a:r>
                      <a:rPr lang="ja-JP" altLang="en-US" baseline="0"/>
                      <a:t>特発性</a:t>
                    </a:r>
                    <a:r>
                      <a:rPr lang="en-US" altLang="ja-JP" baseline="0" dirty="0"/>
                      <a:t>, </a:t>
                    </a:r>
                    <a:fld id="{D05EC439-C57F-184A-8106-FBE994170F4F}" type="VALUE">
                      <a:rPr lang="en-US" altLang="ja-JP" baseline="0"/>
                      <a:pPr/>
                      <a:t>[値]</a:t>
                    </a:fld>
                    <a:r>
                      <a:rPr lang="ja-JP" altLang="en-US" baseline="0"/>
                      <a:t>件</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EA7-1540-B654-D5B5A35C70B7}"/>
                </c:ext>
              </c:extLst>
            </c:dLbl>
            <c:dLbl>
              <c:idx val="6"/>
              <c:layout>
                <c:manualLayout>
                  <c:x val="-0.26405217353370997"/>
                  <c:y val="0.2894936756105474"/>
                </c:manualLayout>
              </c:layout>
              <c:tx>
                <c:rich>
                  <a:bodyPr/>
                  <a:lstStyle/>
                  <a:p>
                    <a:fld id="{81B5B756-A915-3E46-8A24-7CBED7B5B55C}" type="CATEGORYNAME">
                      <a:rPr lang="ja-JP" altLang="en-US"/>
                      <a:pPr/>
                      <a:t>[分類名]</a:t>
                    </a:fld>
                    <a:r>
                      <a:rPr lang="en-US" altLang="ja-JP" baseline="0"/>
                      <a:t>, </a:t>
                    </a:r>
                    <a:fld id="{6C12A2D0-481D-2B47-86D8-2BE4F418FA9E}" type="VALUE">
                      <a:rPr lang="en-US" altLang="ja-JP" baseline="0"/>
                      <a:pPr/>
                      <a:t>[値]</a:t>
                    </a:fld>
                    <a:r>
                      <a:rPr lang="ja-JP" altLang="en-US" baseline="0"/>
                      <a:t>件</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EA7-1540-B654-D5B5A35C70B7}"/>
                </c:ext>
              </c:extLst>
            </c:dLbl>
            <c:dLbl>
              <c:idx val="7"/>
              <c:layout>
                <c:manualLayout>
                  <c:x val="-0.30297611257734058"/>
                  <c:y val="0.26699173049114622"/>
                </c:manualLayout>
              </c:layout>
              <c:tx>
                <c:rich>
                  <a:bodyPr/>
                  <a:lstStyle/>
                  <a:p>
                    <a:fld id="{591505BA-A213-B449-94DE-B35BF1E5449E}" type="CATEGORYNAME">
                      <a:rPr lang="ja-JP" altLang="en-US"/>
                      <a:pPr/>
                      <a:t>[分類名]</a:t>
                    </a:fld>
                    <a:r>
                      <a:rPr lang="en-US" altLang="ja-JP" baseline="0"/>
                      <a:t>, </a:t>
                    </a:r>
                    <a:fld id="{5A345C5F-3646-EC4D-8AB9-7A1601FAABFD}" type="VALUE">
                      <a:rPr lang="en-US" altLang="ja-JP" baseline="0"/>
                      <a:pPr/>
                      <a:t>[値]</a:t>
                    </a:fld>
                    <a:r>
                      <a:rPr lang="ja-JP" altLang="en-US" baseline="0"/>
                      <a:t>件</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AEA7-1540-B654-D5B5A35C70B7}"/>
                </c:ext>
              </c:extLst>
            </c:dLbl>
            <c:dLbl>
              <c:idx val="8"/>
              <c:layout>
                <c:manualLayout>
                  <c:x val="-0.32976839633272986"/>
                  <c:y val="0.10009809335233313"/>
                </c:manualLayout>
              </c:layout>
              <c:tx>
                <c:rich>
                  <a:bodyPr/>
                  <a:lstStyle/>
                  <a:p>
                    <a:fld id="{C935B340-0AF9-2843-AB2D-0E8CC2035FC0}" type="CATEGORYNAME">
                      <a:rPr lang="ja-JP" altLang="en-US"/>
                      <a:pPr/>
                      <a:t>[分類名]</a:t>
                    </a:fld>
                    <a:r>
                      <a:rPr lang="en-US" altLang="ja-JP" baseline="0" dirty="0"/>
                      <a:t>, </a:t>
                    </a:r>
                    <a:fld id="{9AD2084F-A97F-FD42-BF87-7BC686E7E10A}" type="VALUE">
                      <a:rPr lang="en-US" altLang="ja-JP" baseline="0" smtClean="0"/>
                      <a:pPr/>
                      <a:t>[値]</a:t>
                    </a:fld>
                    <a:r>
                      <a:rPr lang="ja-JP" altLang="en-US" baseline="0"/>
                      <a:t>件</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AEA7-1540-B654-D5B5A35C70B7}"/>
                </c:ext>
              </c:extLst>
            </c:dLbl>
            <c:dLbl>
              <c:idx val="9"/>
              <c:layout>
                <c:manualLayout>
                  <c:x val="-0.34856651834725644"/>
                  <c:y val="0.216107406957259"/>
                </c:manualLayout>
              </c:layout>
              <c:tx>
                <c:rich>
                  <a:bodyPr/>
                  <a:lstStyle/>
                  <a:p>
                    <a:fld id="{EB4A3253-101E-CE4E-A94C-B633C3A5868B}" type="CATEGORYNAME">
                      <a:rPr lang="ja-JP" altLang="en-US"/>
                      <a:pPr/>
                      <a:t>[分類名]</a:t>
                    </a:fld>
                    <a:r>
                      <a:rPr lang="en-US" altLang="ja-JP" baseline="0"/>
                      <a:t>, </a:t>
                    </a:r>
                    <a:fld id="{3B17AA54-EFA3-EC45-AB6B-D6CFB3E640AE}" type="VALUE">
                      <a:rPr lang="en-US" altLang="ja-JP" baseline="0"/>
                      <a:pPr/>
                      <a:t>[値]</a:t>
                    </a:fld>
                    <a:r>
                      <a:rPr lang="ja-JP" altLang="en-US" baseline="0"/>
                      <a:t>件</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AEA7-1540-B654-D5B5A35C70B7}"/>
                </c:ext>
              </c:extLst>
            </c:dLbl>
            <c:dLbl>
              <c:idx val="10"/>
              <c:layout>
                <c:manualLayout>
                  <c:x val="-0.35958650511483847"/>
                  <c:y val="9.4341879736593026E-3"/>
                </c:manualLayout>
              </c:layout>
              <c:tx>
                <c:rich>
                  <a:bodyPr/>
                  <a:lstStyle/>
                  <a:p>
                    <a:r>
                      <a:rPr lang="ja-JP" altLang="en-US"/>
                      <a:t>早期発症</a:t>
                    </a:r>
                    <a:r>
                      <a:rPr lang="en-US" altLang="ja-JP" dirty="0"/>
                      <a:t>,</a:t>
                    </a:r>
                    <a:r>
                      <a:rPr lang="ja-JP" altLang="en-US" baseline="0"/>
                      <a:t> </a:t>
                    </a:r>
                    <a:fld id="{F80766FD-7051-0640-9539-1DC55BBA31C6}" type="VALUE">
                      <a:rPr lang="en-US" altLang="ja-JP" baseline="0" smtClean="0"/>
                      <a:pPr/>
                      <a:t>[値]</a:t>
                    </a:fld>
                    <a:r>
                      <a:rPr lang="ja-JP" altLang="en-US" baseline="0"/>
                      <a:t>件</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AEA7-1540-B654-D5B5A35C70B7}"/>
                </c:ext>
              </c:extLst>
            </c:dLbl>
            <c:dLbl>
              <c:idx val="11"/>
              <c:layout>
                <c:manualLayout>
                  <c:x val="-2.5995884863422541E-3"/>
                  <c:y val="-0.10934643031113297"/>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ea"/>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EA7-1540-B654-D5B5A35C70B7}"/>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ea"/>
                    <a:ea typeface="+mn-ea"/>
                    <a:cs typeface="+mn-cs"/>
                  </a:defRPr>
                </a:pPr>
                <a:endParaRPr lang="ja-JP"/>
              </a:p>
            </c:txPr>
            <c:showLegendKey val="0"/>
            <c:showVal val="1"/>
            <c:showCatName val="1"/>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頸椎</c:v>
                </c:pt>
                <c:pt idx="1">
                  <c:v>腰椎除圧</c:v>
                </c:pt>
                <c:pt idx="2">
                  <c:v>胸腰椎固定</c:v>
                </c:pt>
                <c:pt idx="3">
                  <c:v>椎体形成</c:v>
                </c:pt>
                <c:pt idx="4">
                  <c:v>その他</c:v>
                </c:pt>
                <c:pt idx="5">
                  <c:v>AIS</c:v>
                </c:pt>
                <c:pt idx="6">
                  <c:v>麻痺性</c:v>
                </c:pt>
                <c:pt idx="7">
                  <c:v>先天性</c:v>
                </c:pt>
                <c:pt idx="8">
                  <c:v>症候群性</c:v>
                </c:pt>
                <c:pt idx="9">
                  <c:v>二分脊椎</c:v>
                </c:pt>
                <c:pt idx="10">
                  <c:v>EOS</c:v>
                </c:pt>
                <c:pt idx="11">
                  <c:v>その他</c:v>
                </c:pt>
              </c:strCache>
            </c:strRef>
          </c:cat>
          <c:val>
            <c:numRef>
              <c:f>Sheet1!$B$2:$B$13</c:f>
              <c:numCache>
                <c:formatCode>General</c:formatCode>
                <c:ptCount val="12"/>
                <c:pt idx="0">
                  <c:v>26</c:v>
                </c:pt>
                <c:pt idx="1">
                  <c:v>97</c:v>
                </c:pt>
                <c:pt idx="2">
                  <c:v>71</c:v>
                </c:pt>
                <c:pt idx="3">
                  <c:v>26</c:v>
                </c:pt>
                <c:pt idx="4">
                  <c:v>10</c:v>
                </c:pt>
                <c:pt idx="5">
                  <c:v>14</c:v>
                </c:pt>
                <c:pt idx="6">
                  <c:v>15</c:v>
                </c:pt>
                <c:pt idx="7">
                  <c:v>13</c:v>
                </c:pt>
                <c:pt idx="8">
                  <c:v>7</c:v>
                </c:pt>
                <c:pt idx="9">
                  <c:v>4</c:v>
                </c:pt>
                <c:pt idx="10">
                  <c:v>2</c:v>
                </c:pt>
                <c:pt idx="11">
                  <c:v>6</c:v>
                </c:pt>
              </c:numCache>
            </c:numRef>
          </c:val>
          <c:extLst>
            <c:ext xmlns:c16="http://schemas.microsoft.com/office/drawing/2014/chart" uri="{C3380CC4-5D6E-409C-BE32-E72D297353CC}">
              <c16:uniqueId val="{00000018-AEA7-1540-B654-D5B5A35C70B7}"/>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4513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9436"/>
            <a:ext cx="10972800" cy="2865120"/>
          </a:xfrm>
        </p:spPr>
        <p:txBody>
          <a:bodyPr anchor="b">
            <a:normAutofit/>
          </a:bodyPr>
          <a:lstStyle>
            <a:lvl1pPr algn="ct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1828800" y="4322446"/>
            <a:ext cx="10972800" cy="1986914"/>
          </a:xfrm>
        </p:spPr>
        <p:txBody>
          <a:bodyPr>
            <a:normAutofit/>
          </a:bodyPr>
          <a:lstStyle>
            <a:lvl1pPr marL="0" indent="0" algn="ctr">
              <a:buNone/>
              <a:defRPr sz="2880">
                <a:solidFill>
                  <a:schemeClr val="tx1">
                    <a:lumMod val="75000"/>
                    <a:lumOff val="25000"/>
                  </a:schemeClr>
                </a:solidFill>
              </a:defRPr>
            </a:lvl1pPr>
            <a:lvl2pPr marL="548640" indent="0" algn="ctr">
              <a:buNone/>
              <a:defRPr sz="336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420935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252777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2434"/>
            <a:ext cx="3154680" cy="6974206"/>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005840" y="432435"/>
            <a:ext cx="9281160" cy="697420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12798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84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194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396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196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773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16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93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20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005633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10160"/>
            <a:ext cx="14630400" cy="823976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808481" y="2885441"/>
            <a:ext cx="9320323" cy="1975562"/>
          </a:xfrm>
        </p:spPr>
        <p:txBody>
          <a:bodyPr anchor="b">
            <a:noAutofit/>
          </a:bodyPr>
          <a:lstStyle>
            <a:lvl1pPr algn="r">
              <a:defRPr sz="648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808481" y="4861000"/>
            <a:ext cx="9320323" cy="1316279"/>
          </a:xfrm>
        </p:spPr>
        <p:txBody>
          <a:bodyPr anchor="t"/>
          <a:lstStyle>
            <a:lvl1pPr marL="0" indent="0" algn="r">
              <a:buNone/>
              <a:defRPr>
                <a:solidFill>
                  <a:schemeClr val="tx1">
                    <a:lumMod val="50000"/>
                    <a:lumOff val="5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633024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32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804159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12802" y="3241041"/>
            <a:ext cx="10316002" cy="2191897"/>
          </a:xfrm>
        </p:spPr>
        <p:txBody>
          <a:bodyPr anchor="b"/>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12802" y="5432938"/>
            <a:ext cx="10316002" cy="1032480"/>
          </a:xfrm>
        </p:spPr>
        <p:txBody>
          <a:bodyPr anchor="t"/>
          <a:lstStyle>
            <a:lvl1pPr marL="0" indent="0" algn="l">
              <a:buNone/>
              <a:defRPr sz="240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244888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12801" y="2592707"/>
            <a:ext cx="5020842" cy="465692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07964" y="2592707"/>
            <a:ext cx="5020841" cy="465692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961620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10894" y="2593180"/>
            <a:ext cx="5022748"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4" name="Content Placeholder 3"/>
          <p:cNvSpPr>
            <a:spLocks noGrp="1"/>
          </p:cNvSpPr>
          <p:nvPr>
            <p:ph sz="half" idx="2"/>
          </p:nvPr>
        </p:nvSpPr>
        <p:spPr>
          <a:xfrm>
            <a:off x="810894" y="3284695"/>
            <a:ext cx="5022748" cy="396494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06059" y="2593180"/>
            <a:ext cx="5022742"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6" name="Content Placeholder 5"/>
          <p:cNvSpPr>
            <a:spLocks noGrp="1"/>
          </p:cNvSpPr>
          <p:nvPr>
            <p:ph sz="quarter" idx="4"/>
          </p:nvPr>
        </p:nvSpPr>
        <p:spPr>
          <a:xfrm>
            <a:off x="6106062" y="3284695"/>
            <a:ext cx="5022740" cy="396494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296433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812801" y="731520"/>
            <a:ext cx="10316002" cy="158496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671039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55439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12801" y="1798325"/>
            <a:ext cx="4625434" cy="1534159"/>
          </a:xfrm>
        </p:spPr>
        <p:txBody>
          <a:bodyPr anchor="b">
            <a:normAutofit/>
          </a:bodyPr>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712554" y="617910"/>
            <a:ext cx="5416249" cy="66317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12801" y="3332483"/>
            <a:ext cx="4625434" cy="3101339"/>
          </a:xfrm>
        </p:spPr>
        <p:txBody>
          <a:bodyPr>
            <a:normAutofit/>
          </a:bodyPr>
          <a:lstStyle>
            <a:lvl1pPr marL="0" indent="0">
              <a:buNone/>
              <a:defRPr sz="1680"/>
            </a:lvl1pPr>
            <a:lvl2pPr marL="548476" indent="0">
              <a:buNone/>
              <a:defRPr sz="1680"/>
            </a:lvl2pPr>
            <a:lvl3pPr marL="1096951" indent="0">
              <a:buNone/>
              <a:defRPr sz="1440"/>
            </a:lvl3pPr>
            <a:lvl4pPr marL="1645427" indent="0">
              <a:buNone/>
              <a:defRPr sz="1200"/>
            </a:lvl4pPr>
            <a:lvl5pPr marL="2193901" indent="0">
              <a:buNone/>
              <a:defRPr sz="1200"/>
            </a:lvl5pPr>
            <a:lvl6pPr marL="2742377" indent="0">
              <a:buNone/>
              <a:defRPr sz="1200"/>
            </a:lvl6pPr>
            <a:lvl7pPr marL="3290852" indent="0">
              <a:buNone/>
              <a:defRPr sz="1200"/>
            </a:lvl7pPr>
            <a:lvl8pPr marL="3839328" indent="0">
              <a:buNone/>
              <a:defRPr sz="1200"/>
            </a:lvl8pPr>
            <a:lvl9pPr marL="4387804" indent="0">
              <a:buNone/>
              <a:defRPr sz="12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16013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12802" y="5760720"/>
            <a:ext cx="10316000" cy="680086"/>
          </a:xfrm>
        </p:spPr>
        <p:txBody>
          <a:bodyPr anchor="b">
            <a:normAutofit/>
          </a:bodyPr>
          <a:lstStyle>
            <a:lvl1pPr algn="l">
              <a:defRPr sz="288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12801" y="731520"/>
            <a:ext cx="10316002" cy="4614862"/>
          </a:xfrm>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12802" y="6440806"/>
            <a:ext cx="10316000" cy="808829"/>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898677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812802" y="731520"/>
            <a:ext cx="10316002" cy="4084320"/>
          </a:xfrm>
        </p:spPr>
        <p:txBody>
          <a:bodyPr anchor="ctr">
            <a:normAutofit/>
          </a:bodyPr>
          <a:lstStyle>
            <a:lvl1pPr algn="l">
              <a:defRPr sz="528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12802" y="5364480"/>
            <a:ext cx="10316002" cy="1885154"/>
          </a:xfrm>
        </p:spPr>
        <p:txBody>
          <a:bodyPr anchor="ctr">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303517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98220" y="2054907"/>
            <a:ext cx="12618720" cy="3421450"/>
          </a:xfrm>
        </p:spPr>
        <p:txBody>
          <a:bodyPr anchor="b">
            <a:normAutofit/>
          </a:bodyPr>
          <a:lstStyle>
            <a:lvl1pPr>
              <a:defRPr sz="72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98220" y="5463160"/>
            <a:ext cx="12618720" cy="1800224"/>
          </a:xfrm>
        </p:spPr>
        <p:txBody>
          <a:bodyPr anchor="t">
            <a:normAutofit/>
          </a:bodyPr>
          <a:lstStyle>
            <a:lvl1pPr marL="0" indent="0">
              <a:buNone/>
              <a:defRPr sz="288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637475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17601" y="731520"/>
            <a:ext cx="9712961" cy="3627120"/>
          </a:xfrm>
        </p:spPr>
        <p:txBody>
          <a:bodyPr anchor="ctr">
            <a:normAutofit/>
          </a:bodyPr>
          <a:lstStyle>
            <a:lvl1pPr algn="l">
              <a:defRPr sz="528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639367" y="4358640"/>
            <a:ext cx="8669429" cy="457200"/>
          </a:xfrm>
        </p:spPr>
        <p:txBody>
          <a:bodyPr anchor="ctr">
            <a:noAutofit/>
          </a:bodyPr>
          <a:lstStyle>
            <a:lvl1pPr marL="0" indent="0">
              <a:buFontTx/>
              <a:buNone/>
              <a:defRPr sz="1920">
                <a:solidFill>
                  <a:schemeClr val="tx1">
                    <a:lumMod val="50000"/>
                    <a:lumOff val="50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812802" y="5364480"/>
            <a:ext cx="10316002" cy="1885154"/>
          </a:xfrm>
        </p:spPr>
        <p:txBody>
          <a:bodyPr anchor="ctr">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650244" y="948454"/>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0671613" y="34638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latin typeface="Arial"/>
              </a:rPr>
              <a:t>”</a:t>
            </a:r>
            <a:endParaRPr lang="en-US" sz="2160" dirty="0">
              <a:solidFill>
                <a:schemeClr val="accent1">
                  <a:lumMod val="60000"/>
                  <a:lumOff val="40000"/>
                </a:schemeClr>
              </a:solidFill>
              <a:latin typeface="Arial"/>
            </a:endParaRPr>
          </a:p>
        </p:txBody>
      </p:sp>
    </p:spTree>
    <p:extLst>
      <p:ext uri="{BB962C8B-B14F-4D97-AF65-F5344CB8AC3E}">
        <p14:creationId xmlns:p14="http://schemas.microsoft.com/office/powerpoint/2010/main" val="225592952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812802" y="2318386"/>
            <a:ext cx="10316002" cy="3114552"/>
          </a:xfrm>
        </p:spPr>
        <p:txBody>
          <a:bodyPr anchor="b">
            <a:normAutofit/>
          </a:bodyPr>
          <a:lstStyle>
            <a:lvl1pPr algn="l">
              <a:defRPr sz="528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576776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17601" y="731520"/>
            <a:ext cx="9712961" cy="3627120"/>
          </a:xfrm>
        </p:spPr>
        <p:txBody>
          <a:bodyPr anchor="ctr">
            <a:normAutofit/>
          </a:bodyPr>
          <a:lstStyle>
            <a:lvl1pPr algn="l">
              <a:defRPr sz="528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812799" y="4815840"/>
            <a:ext cx="10316003" cy="617098"/>
          </a:xfrm>
        </p:spPr>
        <p:txBody>
          <a:bodyPr anchor="b">
            <a:noAutofit/>
          </a:bodyPr>
          <a:lstStyle>
            <a:lvl1pPr marL="0" indent="0">
              <a:buFontTx/>
              <a:buNone/>
              <a:defRPr sz="2880">
                <a:solidFill>
                  <a:schemeClr val="tx1">
                    <a:lumMod val="75000"/>
                    <a:lumOff val="25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650244" y="948454"/>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0671613" y="34638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9606899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822959" y="731520"/>
            <a:ext cx="10305844" cy="3627120"/>
          </a:xfrm>
        </p:spPr>
        <p:txBody>
          <a:bodyPr anchor="ctr">
            <a:normAutofit/>
          </a:bodyPr>
          <a:lstStyle>
            <a:lvl1pPr algn="l">
              <a:defRPr sz="528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812799" y="4815840"/>
            <a:ext cx="10316003" cy="617098"/>
          </a:xfrm>
        </p:spPr>
        <p:txBody>
          <a:bodyPr anchor="b">
            <a:noAutofit/>
          </a:bodyPr>
          <a:lstStyle>
            <a:lvl1pPr marL="0" indent="0">
              <a:buFontTx/>
              <a:buNone/>
              <a:defRPr sz="2880">
                <a:solidFill>
                  <a:schemeClr val="accent1"/>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76010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212120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61208" y="731520"/>
            <a:ext cx="1565692" cy="630174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12802" y="731520"/>
            <a:ext cx="8472180" cy="630174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716083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604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58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81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14152" y="2194561"/>
            <a:ext cx="6217920" cy="52216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406640" y="2194561"/>
            <a:ext cx="6217920" cy="52216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214483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4152" y="2018221"/>
            <a:ext cx="6187440" cy="990839"/>
          </a:xfrm>
        </p:spPr>
        <p:txBody>
          <a:bodyPr anchor="b">
            <a:normAutofit/>
          </a:bodyPr>
          <a:lstStyle>
            <a:lvl1pPr marL="0" indent="0">
              <a:spcBef>
                <a:spcPts val="0"/>
              </a:spcBef>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4" name="Content Placeholder 3"/>
          <p:cNvSpPr>
            <a:spLocks noGrp="1"/>
          </p:cNvSpPr>
          <p:nvPr>
            <p:ph sz="half" idx="2"/>
          </p:nvPr>
        </p:nvSpPr>
        <p:spPr>
          <a:xfrm>
            <a:off x="1014152" y="3009061"/>
            <a:ext cx="6187440" cy="441663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406641" y="2018221"/>
            <a:ext cx="6217921" cy="990838"/>
          </a:xfrm>
        </p:spPr>
        <p:txBody>
          <a:bodyPr anchor="b"/>
          <a:lstStyle>
            <a:lvl1pPr marL="0" indent="0">
              <a:spcBef>
                <a:spcPts val="0"/>
              </a:spcBef>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ja-JP" altLang="en-US"/>
              <a:t>マスター テキストの書式設定</a:t>
            </a:r>
          </a:p>
        </p:txBody>
      </p:sp>
      <p:sp>
        <p:nvSpPr>
          <p:cNvPr id="6" name="Content Placeholder 5"/>
          <p:cNvSpPr>
            <a:spLocks noGrp="1"/>
          </p:cNvSpPr>
          <p:nvPr>
            <p:ph sz="quarter" idx="4"/>
          </p:nvPr>
        </p:nvSpPr>
        <p:spPr>
          <a:xfrm>
            <a:off x="7406641" y="3009061"/>
            <a:ext cx="6217921" cy="441663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57200947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31686288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85250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09498" y="548641"/>
            <a:ext cx="4718304" cy="1920236"/>
          </a:xfrm>
        </p:spPr>
        <p:txBody>
          <a:bodyPr anchor="b">
            <a:normAutofit/>
          </a:bodyPr>
          <a:lstStyle>
            <a:lvl1pPr>
              <a:defRPr sz="3840" b="0"/>
            </a:lvl1pPr>
          </a:lstStyle>
          <a:p>
            <a:r>
              <a:rPr lang="ja-JP" altLang="en-US"/>
              <a:t>マスター タイトルの書式設定</a:t>
            </a:r>
            <a:endParaRPr lang="en-US" dirty="0"/>
          </a:p>
        </p:txBody>
      </p:sp>
      <p:sp>
        <p:nvSpPr>
          <p:cNvPr id="3" name="Content Placeholder 2"/>
          <p:cNvSpPr>
            <a:spLocks noGrp="1"/>
          </p:cNvSpPr>
          <p:nvPr>
            <p:ph idx="1"/>
          </p:nvPr>
        </p:nvSpPr>
        <p:spPr>
          <a:xfrm>
            <a:off x="6217920" y="1188720"/>
            <a:ext cx="7406640" cy="585216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09498" y="2468880"/>
            <a:ext cx="4718304" cy="4572001"/>
          </a:xfrm>
        </p:spPr>
        <p:txBody>
          <a:bodyPr>
            <a:normAutofit/>
          </a:bodyPr>
          <a:lstStyle>
            <a:lvl1pPr marL="0" indent="0">
              <a:lnSpc>
                <a:spcPct val="90000"/>
              </a:lnSpc>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871021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09498" y="548640"/>
            <a:ext cx="4718304" cy="1920240"/>
          </a:xfrm>
        </p:spPr>
        <p:txBody>
          <a:bodyPr anchor="b">
            <a:normAutofit/>
          </a:bodyPr>
          <a:lstStyle>
            <a:lvl1pPr>
              <a:defRPr sz="384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6217920" y="1188720"/>
            <a:ext cx="7406640" cy="58521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09498" y="2468880"/>
            <a:ext cx="4718304" cy="4572000"/>
          </a:xfrm>
        </p:spPr>
        <p:txBody>
          <a:bodyPr>
            <a:normAutofit/>
          </a:bodyPr>
          <a:lstStyle>
            <a:lvl1pPr marL="0" indent="0">
              <a:lnSpc>
                <a:spcPct val="90000"/>
              </a:lnSpc>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5/20/2025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3911106"/>
      </p:ext>
    </p:extLst>
  </p:cSld>
  <p:clrMapOvr>
    <a:masterClrMapping/>
  </p:clrMapOvr>
  <p:hf sldNum="0" hdr="0" ftr="0" dt="0"/>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slideLayouts/slideLayout17.xml" Type="http://schemas.openxmlformats.org/officeDocument/2006/relationships/slideLayout"/><Relationship Id="rId18" Target="../slideLayouts/slideLayout18.xml" Type="http://schemas.openxmlformats.org/officeDocument/2006/relationships/slideLayout"/><Relationship Id="rId19" Target="../slideLayouts/slideLayout19.xml" Type="http://schemas.openxmlformats.org/officeDocument/2006/relationships/slideLayout"/><Relationship Id="rId2" Target="../slideLayouts/slideLayout2.xml" Type="http://schemas.openxmlformats.org/officeDocument/2006/relationships/slideLayout"/><Relationship Id="rId20" Target="../theme/theme1.xml" Type="http://schemas.openxmlformats.org/officeDocument/2006/relationships/theme"/><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20.xml" Type="http://schemas.openxmlformats.org/officeDocument/2006/relationships/slideLayout"/><Relationship Id="rId10" Target="../slideLayouts/slideLayout29.xml" Type="http://schemas.openxmlformats.org/officeDocument/2006/relationships/slideLayout"/><Relationship Id="rId11" Target="../slideLayouts/slideLayout30.xml" Type="http://schemas.openxmlformats.org/officeDocument/2006/relationships/slideLayout"/><Relationship Id="rId12" Target="../slideLayouts/slideLayout31.xml" Type="http://schemas.openxmlformats.org/officeDocument/2006/relationships/slideLayout"/><Relationship Id="rId13" Target="../slideLayouts/slideLayout32.xml" Type="http://schemas.openxmlformats.org/officeDocument/2006/relationships/slideLayout"/><Relationship Id="rId14" Target="../slideLayouts/slideLayout33.xml" Type="http://schemas.openxmlformats.org/officeDocument/2006/relationships/slideLayout"/><Relationship Id="rId15" Target="../slideLayouts/slideLayout34.xml" Type="http://schemas.openxmlformats.org/officeDocument/2006/relationships/slideLayout"/><Relationship Id="rId16" Target="../slideLayouts/slideLayout35.xml" Type="http://schemas.openxmlformats.org/officeDocument/2006/relationships/slideLayout"/><Relationship Id="rId17" Target="../slideLayouts/slideLayout36.xml" Type="http://schemas.openxmlformats.org/officeDocument/2006/relationships/slideLayout"/><Relationship Id="rId18" Target="../slideLayouts/slideLayout37.xml" Type="http://schemas.openxmlformats.org/officeDocument/2006/relationships/slideLayout"/><Relationship Id="rId19" Target="../slideLayouts/slideLayout38.xml" Type="http://schemas.openxmlformats.org/officeDocument/2006/relationships/slideLayout"/><Relationship Id="rId2" Target="../slideLayouts/slideLayout21.xml" Type="http://schemas.openxmlformats.org/officeDocument/2006/relationships/slideLayout"/><Relationship Id="rId20" Target="../theme/theme2.xml" Type="http://schemas.openxmlformats.org/officeDocument/2006/relationships/theme"/><Relationship Id="rId3" Target="../slideLayouts/slideLayout22.xml" Type="http://schemas.openxmlformats.org/officeDocument/2006/relationships/slideLayout"/><Relationship Id="rId4" Target="../slideLayouts/slideLayout23.xml" Type="http://schemas.openxmlformats.org/officeDocument/2006/relationships/slideLayout"/><Relationship Id="rId5" Target="../slideLayouts/slideLayout24.xml" Type="http://schemas.openxmlformats.org/officeDocument/2006/relationships/slideLayout"/><Relationship Id="rId6" Target="../slideLayouts/slideLayout25.xml" Type="http://schemas.openxmlformats.org/officeDocument/2006/relationships/slideLayout"/><Relationship Id="rId7" Target="../slideLayouts/slideLayout26.xml" Type="http://schemas.openxmlformats.org/officeDocument/2006/relationships/slideLayout"/><Relationship Id="rId8" Target="../slideLayouts/slideLayout27.xml" Type="http://schemas.openxmlformats.org/officeDocument/2006/relationships/slideLayout"/><Relationship Id="rId9" Target="../slideLayouts/slideLayout28.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4152" y="438912"/>
            <a:ext cx="12618720" cy="159067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14152" y="2194561"/>
            <a:ext cx="12618720" cy="52216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320">
                <a:solidFill>
                  <a:schemeClr val="tx1">
                    <a:lumMod val="65000"/>
                    <a:lumOff val="35000"/>
                  </a:schemeClr>
                </a:solidFill>
              </a:defRPr>
            </a:lvl1p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32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10341032" y="7627621"/>
            <a:ext cx="3291840" cy="438150"/>
          </a:xfrm>
          <a:prstGeom prst="rect">
            <a:avLst/>
          </a:prstGeom>
        </p:spPr>
        <p:txBody>
          <a:bodyPr vert="horz" lIns="91440" tIns="45720" rIns="91440" bIns="45720" rtlCol="0" anchor="ctr"/>
          <a:lstStyle>
            <a:lvl1pPr algn="r">
              <a:defRPr sz="132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5520849"/>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Lst>
  <p:hf sldNum="0" hdr="0" ftr="0" dt="0"/>
  <p:txStyles>
    <p:titleStyle>
      <a:lvl1pPr algn="l" defTabSz="1097280" rtl="0" eaLnBrk="1" latinLnBrk="0" hangingPunct="1">
        <a:lnSpc>
          <a:spcPct val="90000"/>
        </a:lnSpc>
        <a:spcBef>
          <a:spcPct val="0"/>
        </a:spcBef>
        <a:buNone/>
        <a:defRPr kumimoji="1"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Wingdings 2" pitchFamily="18" charset="2"/>
        <a:buChar char=""/>
        <a:defRPr kumimoji="1"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Wingdings 2" pitchFamily="18" charset="2"/>
        <a:buChar char=""/>
        <a:defRPr kumimoji="1"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Wingdings 2" pitchFamily="18" charset="2"/>
        <a:buChar char=""/>
        <a:defRPr kumimoji="1"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Wingdings 2" pitchFamily="18" charset="2"/>
        <a:buChar char=""/>
        <a:defRPr kumimoji="1"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Wingdings 2" pitchFamily="18" charset="2"/>
        <a:buChar char=""/>
        <a:defRPr kumimoji="1" sz="2160" kern="1200">
          <a:solidFill>
            <a:schemeClr val="tx1"/>
          </a:solidFill>
          <a:latin typeface="+mn-lt"/>
          <a:ea typeface="+mn-ea"/>
          <a:cs typeface="+mn-cs"/>
        </a:defRPr>
      </a:lvl5pPr>
      <a:lvl6pPr marL="3017520" indent="-274320" algn="l" defTabSz="1097280" rtl="0" eaLnBrk="1" latinLnBrk="0" hangingPunct="1">
        <a:spcBef>
          <a:spcPct val="20000"/>
        </a:spcBef>
        <a:buFont typeface="Wingdings 2" pitchFamily="18" charset="2"/>
        <a:buChar char=""/>
        <a:defRPr kumimoji="1" sz="2160" kern="1200">
          <a:solidFill>
            <a:schemeClr val="tx1"/>
          </a:solidFill>
          <a:latin typeface="+mn-lt"/>
          <a:ea typeface="+mn-ea"/>
          <a:cs typeface="+mn-cs"/>
        </a:defRPr>
      </a:lvl6pPr>
      <a:lvl7pPr marL="3566160" indent="-274320" algn="l" defTabSz="1097280" rtl="0" eaLnBrk="1" latinLnBrk="0" hangingPunct="1">
        <a:spcBef>
          <a:spcPct val="20000"/>
        </a:spcBef>
        <a:buFont typeface="Wingdings 2" pitchFamily="18" charset="2"/>
        <a:buChar char=""/>
        <a:defRPr kumimoji="1" sz="2160" kern="1200">
          <a:solidFill>
            <a:schemeClr val="tx1"/>
          </a:solidFill>
          <a:latin typeface="+mn-lt"/>
          <a:ea typeface="+mn-ea"/>
          <a:cs typeface="+mn-cs"/>
        </a:defRPr>
      </a:lvl7pPr>
      <a:lvl8pPr marL="4114800" indent="-274320" algn="l" defTabSz="1097280" rtl="0" eaLnBrk="1" latinLnBrk="0" hangingPunct="1">
        <a:spcBef>
          <a:spcPct val="20000"/>
        </a:spcBef>
        <a:buFont typeface="Wingdings 2" pitchFamily="18" charset="2"/>
        <a:buChar char=""/>
        <a:defRPr kumimoji="1" sz="2160" kern="1200">
          <a:solidFill>
            <a:schemeClr val="tx1"/>
          </a:solidFill>
          <a:latin typeface="+mn-lt"/>
          <a:ea typeface="+mn-ea"/>
          <a:cs typeface="+mn-cs"/>
        </a:defRPr>
      </a:lvl8pPr>
      <a:lvl9pPr marL="4663440" indent="-274320" algn="l" defTabSz="1097280" rtl="0" eaLnBrk="1" latinLnBrk="0" hangingPunct="1">
        <a:spcBef>
          <a:spcPct val="20000"/>
        </a:spcBef>
        <a:buFont typeface="Wingdings 2" pitchFamily="18" charset="2"/>
        <a:buChar char=""/>
        <a:defRPr kumimoji="1" sz="2160" kern="1200">
          <a:solidFill>
            <a:schemeClr val="tx1"/>
          </a:solidFill>
          <a:latin typeface="+mn-lt"/>
          <a:ea typeface="+mn-ea"/>
          <a:cs typeface="+mn-cs"/>
        </a:defRPr>
      </a:lvl9pPr>
    </p:bodyStyle>
    <p:otherStyle>
      <a:defPPr>
        <a:defRPr lang="en-US"/>
      </a:defPPr>
      <a:lvl1pPr marL="0" algn="l" defTabSz="1097280" rtl="0" eaLnBrk="1" latinLnBrk="0" hangingPunct="1">
        <a:defRPr kumimoji="1" sz="2160" kern="1200">
          <a:solidFill>
            <a:schemeClr val="tx1"/>
          </a:solidFill>
          <a:latin typeface="+mn-lt"/>
          <a:ea typeface="+mn-ea"/>
          <a:cs typeface="+mn-cs"/>
        </a:defRPr>
      </a:lvl1pPr>
      <a:lvl2pPr marL="548640" algn="l" defTabSz="1097280" rtl="0" eaLnBrk="1" latinLnBrk="0" hangingPunct="1">
        <a:defRPr kumimoji="1" sz="2160" kern="1200">
          <a:solidFill>
            <a:schemeClr val="tx1"/>
          </a:solidFill>
          <a:latin typeface="+mn-lt"/>
          <a:ea typeface="+mn-ea"/>
          <a:cs typeface="+mn-cs"/>
        </a:defRPr>
      </a:lvl2pPr>
      <a:lvl3pPr marL="1097280" algn="l" defTabSz="1097280" rtl="0" eaLnBrk="1" latinLnBrk="0" hangingPunct="1">
        <a:defRPr kumimoji="1" sz="2160" kern="1200">
          <a:solidFill>
            <a:schemeClr val="tx1"/>
          </a:solidFill>
          <a:latin typeface="+mn-lt"/>
          <a:ea typeface="+mn-ea"/>
          <a:cs typeface="+mn-cs"/>
        </a:defRPr>
      </a:lvl3pPr>
      <a:lvl4pPr marL="1645920" algn="l" defTabSz="1097280" rtl="0" eaLnBrk="1" latinLnBrk="0" hangingPunct="1">
        <a:defRPr kumimoji="1" sz="2160" kern="1200">
          <a:solidFill>
            <a:schemeClr val="tx1"/>
          </a:solidFill>
          <a:latin typeface="+mn-lt"/>
          <a:ea typeface="+mn-ea"/>
          <a:cs typeface="+mn-cs"/>
        </a:defRPr>
      </a:lvl4pPr>
      <a:lvl5pPr marL="2194560" algn="l" defTabSz="1097280" rtl="0" eaLnBrk="1" latinLnBrk="0" hangingPunct="1">
        <a:defRPr kumimoji="1" sz="2160" kern="1200">
          <a:solidFill>
            <a:schemeClr val="tx1"/>
          </a:solidFill>
          <a:latin typeface="+mn-lt"/>
          <a:ea typeface="+mn-ea"/>
          <a:cs typeface="+mn-cs"/>
        </a:defRPr>
      </a:lvl5pPr>
      <a:lvl6pPr marL="2743200" algn="l" defTabSz="1097280" rtl="0" eaLnBrk="1" latinLnBrk="0" hangingPunct="1">
        <a:defRPr kumimoji="1" sz="2160" kern="1200">
          <a:solidFill>
            <a:schemeClr val="tx1"/>
          </a:solidFill>
          <a:latin typeface="+mn-lt"/>
          <a:ea typeface="+mn-ea"/>
          <a:cs typeface="+mn-cs"/>
        </a:defRPr>
      </a:lvl6pPr>
      <a:lvl7pPr marL="3291840" algn="l" defTabSz="1097280" rtl="0" eaLnBrk="1" latinLnBrk="0" hangingPunct="1">
        <a:defRPr kumimoji="1" sz="2160" kern="1200">
          <a:solidFill>
            <a:schemeClr val="tx1"/>
          </a:solidFill>
          <a:latin typeface="+mn-lt"/>
          <a:ea typeface="+mn-ea"/>
          <a:cs typeface="+mn-cs"/>
        </a:defRPr>
      </a:lvl7pPr>
      <a:lvl8pPr marL="3840480" algn="l" defTabSz="1097280" rtl="0" eaLnBrk="1" latinLnBrk="0" hangingPunct="1">
        <a:defRPr kumimoji="1" sz="2160" kern="1200">
          <a:solidFill>
            <a:schemeClr val="tx1"/>
          </a:solidFill>
          <a:latin typeface="+mn-lt"/>
          <a:ea typeface="+mn-ea"/>
          <a:cs typeface="+mn-cs"/>
        </a:defRPr>
      </a:lvl8pPr>
      <a:lvl9pPr marL="4389120" algn="l" defTabSz="1097280" rtl="0" eaLnBrk="1" latinLnBrk="0" hangingPunct="1">
        <a:defRPr kumimoji="1"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0160"/>
            <a:ext cx="14630400" cy="823976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1" y="731520"/>
            <a:ext cx="10316002" cy="158496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12801" y="2592707"/>
            <a:ext cx="10316002" cy="465692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646160" y="7249635"/>
            <a:ext cx="1094327" cy="438150"/>
          </a:xfrm>
          <a:prstGeom prst="rect">
            <a:avLst/>
          </a:prstGeom>
        </p:spPr>
        <p:txBody>
          <a:bodyPr vert="horz" lIns="91440" tIns="45720" rIns="91440" bIns="45720" rtlCol="0" anchor="ctr"/>
          <a:lstStyle>
            <a:lvl1pPr algn="r">
              <a:defRPr sz="1080">
                <a:solidFill>
                  <a:schemeClr val="tx1">
                    <a:tint val="75000"/>
                  </a:schemeClr>
                </a:solidFill>
              </a:defRPr>
            </a:lvl1pPr>
          </a:lstStyle>
          <a:p>
            <a:fld id="{B61BEF0D-F0BB-DE4B-95CE-6DB70DBA9567}" type="datetimeFigureOut">
              <a:rPr lang="en-US" smtClean="0"/>
              <a:pPr/>
              <a:t>5/20/2025</a:t>
            </a:fld>
            <a:endParaRPr lang="en-US" dirty="0"/>
          </a:p>
        </p:txBody>
      </p:sp>
      <p:sp>
        <p:nvSpPr>
          <p:cNvPr id="5" name="Footer Placeholder 4"/>
          <p:cNvSpPr>
            <a:spLocks noGrp="1"/>
          </p:cNvSpPr>
          <p:nvPr>
            <p:ph type="ftr" sz="quarter" idx="3"/>
          </p:nvPr>
        </p:nvSpPr>
        <p:spPr>
          <a:xfrm>
            <a:off x="812801" y="7249635"/>
            <a:ext cx="7557134" cy="438150"/>
          </a:xfrm>
          <a:prstGeom prst="rect">
            <a:avLst/>
          </a:prstGeom>
        </p:spPr>
        <p:txBody>
          <a:bodyPr vert="horz" lIns="91440" tIns="45720" rIns="91440" bIns="45720" rtlCol="0" anchor="ctr"/>
          <a:lstStyle>
            <a:lvl1pPr algn="l">
              <a:defRPr sz="10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308796" y="7249635"/>
            <a:ext cx="820007" cy="438150"/>
          </a:xfrm>
          <a:prstGeom prst="rect">
            <a:avLst/>
          </a:prstGeom>
        </p:spPr>
        <p:txBody>
          <a:bodyPr vert="horz" lIns="91440" tIns="45720" rIns="91440" bIns="45720" rtlCol="0" anchor="ctr"/>
          <a:lstStyle>
            <a:lvl1pPr algn="r">
              <a:defRPr sz="108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8203606"/>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4" r:id="rId19"/>
  </p:sldLayoutIdLst>
  <p:hf sldNum="0" hdr="0" ftr="0" dt="0"/>
  <p:txStyles>
    <p:titleStyle>
      <a:lvl1pPr algn="l" defTabSz="548640" rtl="0" eaLnBrk="1" latinLnBrk="0" hangingPunct="1">
        <a:spcBef>
          <a:spcPct val="0"/>
        </a:spcBef>
        <a:buNone/>
        <a:defRPr kumimoji="1" sz="432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411480" indent="-411480" algn="l" defTabSz="548640" rtl="0" eaLnBrk="1" latinLnBrk="0" hangingPunct="1">
        <a:spcBef>
          <a:spcPts val="1200"/>
        </a:spcBef>
        <a:spcAft>
          <a:spcPts val="0"/>
        </a:spcAft>
        <a:buClr>
          <a:schemeClr val="accent1"/>
        </a:buClr>
        <a:buSzPct val="80000"/>
        <a:buFont typeface="Wingdings 3" charset="2"/>
        <a:buChar char=""/>
        <a:defRPr kumimoji="1" sz="2160" kern="1200">
          <a:solidFill>
            <a:schemeClr val="tx1">
              <a:lumMod val="75000"/>
              <a:lumOff val="25000"/>
            </a:schemeClr>
          </a:solidFill>
          <a:latin typeface="+mn-lt"/>
          <a:ea typeface="+mn-ea"/>
          <a:cs typeface="+mn-cs"/>
        </a:defRPr>
      </a:lvl1pPr>
      <a:lvl2pPr marL="891540" indent="-342900" algn="l" defTabSz="548640" rtl="0" eaLnBrk="1" latinLnBrk="0" hangingPunct="1">
        <a:spcBef>
          <a:spcPts val="1200"/>
        </a:spcBef>
        <a:spcAft>
          <a:spcPts val="0"/>
        </a:spcAft>
        <a:buClr>
          <a:schemeClr val="accent1"/>
        </a:buClr>
        <a:buSzPct val="80000"/>
        <a:buFont typeface="Wingdings 3" charset="2"/>
        <a:buChar char=""/>
        <a:defRPr kumimoji="1" sz="1920" kern="1200">
          <a:solidFill>
            <a:schemeClr val="tx1">
              <a:lumMod val="75000"/>
              <a:lumOff val="25000"/>
            </a:schemeClr>
          </a:solidFill>
          <a:latin typeface="+mn-lt"/>
          <a:ea typeface="+mn-ea"/>
          <a:cs typeface="+mn-cs"/>
        </a:defRPr>
      </a:lvl2pPr>
      <a:lvl3pPr marL="1371600" indent="-274320" algn="l" defTabSz="548640" rtl="0" eaLnBrk="1" latinLnBrk="0" hangingPunct="1">
        <a:spcBef>
          <a:spcPts val="1200"/>
        </a:spcBef>
        <a:spcAft>
          <a:spcPts val="0"/>
        </a:spcAft>
        <a:buClr>
          <a:schemeClr val="accent1"/>
        </a:buClr>
        <a:buSzPct val="80000"/>
        <a:buFont typeface="Wingdings 3" charset="2"/>
        <a:buChar char=""/>
        <a:defRPr kumimoji="1" sz="1680" kern="1200">
          <a:solidFill>
            <a:schemeClr val="tx1">
              <a:lumMod val="75000"/>
              <a:lumOff val="25000"/>
            </a:schemeClr>
          </a:solidFill>
          <a:latin typeface="+mn-lt"/>
          <a:ea typeface="+mn-ea"/>
          <a:cs typeface="+mn-cs"/>
        </a:defRPr>
      </a:lvl3pPr>
      <a:lvl4pPr marL="1920240" indent="-274320" algn="l" defTabSz="548640" rtl="0" eaLnBrk="1" latinLnBrk="0" hangingPunct="1">
        <a:spcBef>
          <a:spcPts val="1200"/>
        </a:spcBef>
        <a:spcAft>
          <a:spcPts val="0"/>
        </a:spcAft>
        <a:buClr>
          <a:schemeClr val="accent1"/>
        </a:buClr>
        <a:buSzPct val="80000"/>
        <a:buFont typeface="Wingdings 3" charset="2"/>
        <a:buChar char=""/>
        <a:defRPr kumimoji="1" sz="1440" kern="1200">
          <a:solidFill>
            <a:schemeClr val="tx1">
              <a:lumMod val="75000"/>
              <a:lumOff val="25000"/>
            </a:schemeClr>
          </a:solidFill>
          <a:latin typeface="+mn-lt"/>
          <a:ea typeface="+mn-ea"/>
          <a:cs typeface="+mn-cs"/>
        </a:defRPr>
      </a:lvl4pPr>
      <a:lvl5pPr marL="2468880" indent="-274320" algn="l" defTabSz="548640" rtl="0" eaLnBrk="1" latinLnBrk="0" hangingPunct="1">
        <a:spcBef>
          <a:spcPts val="1200"/>
        </a:spcBef>
        <a:spcAft>
          <a:spcPts val="0"/>
        </a:spcAft>
        <a:buClr>
          <a:schemeClr val="accent1"/>
        </a:buClr>
        <a:buSzPct val="80000"/>
        <a:buFont typeface="Wingdings 3" charset="2"/>
        <a:buChar char=""/>
        <a:defRPr kumimoji="1" sz="1440" kern="1200">
          <a:solidFill>
            <a:schemeClr val="tx1">
              <a:lumMod val="75000"/>
              <a:lumOff val="25000"/>
            </a:schemeClr>
          </a:solidFill>
          <a:latin typeface="+mn-lt"/>
          <a:ea typeface="+mn-ea"/>
          <a:cs typeface="+mn-cs"/>
        </a:defRPr>
      </a:lvl5pPr>
      <a:lvl6pPr marL="3017520" indent="-274320" algn="l" defTabSz="548640" rtl="0" eaLnBrk="1" latinLnBrk="0" hangingPunct="1">
        <a:spcBef>
          <a:spcPts val="1200"/>
        </a:spcBef>
        <a:spcAft>
          <a:spcPts val="0"/>
        </a:spcAft>
        <a:buClr>
          <a:schemeClr val="accent1"/>
        </a:buClr>
        <a:buSzPct val="80000"/>
        <a:buFont typeface="Wingdings 3" charset="2"/>
        <a:buChar char=""/>
        <a:defRPr kumimoji="1" sz="1440" kern="1200">
          <a:solidFill>
            <a:schemeClr val="tx1">
              <a:lumMod val="75000"/>
              <a:lumOff val="25000"/>
            </a:schemeClr>
          </a:solidFill>
          <a:latin typeface="+mn-lt"/>
          <a:ea typeface="+mn-ea"/>
          <a:cs typeface="+mn-cs"/>
        </a:defRPr>
      </a:lvl6pPr>
      <a:lvl7pPr marL="3566160" indent="-274320" algn="l" defTabSz="548640" rtl="0" eaLnBrk="1" latinLnBrk="0" hangingPunct="1">
        <a:spcBef>
          <a:spcPts val="1200"/>
        </a:spcBef>
        <a:spcAft>
          <a:spcPts val="0"/>
        </a:spcAft>
        <a:buClr>
          <a:schemeClr val="accent1"/>
        </a:buClr>
        <a:buSzPct val="80000"/>
        <a:buFont typeface="Wingdings 3" charset="2"/>
        <a:buChar char=""/>
        <a:defRPr kumimoji="1" sz="1440" kern="1200">
          <a:solidFill>
            <a:schemeClr val="tx1">
              <a:lumMod val="75000"/>
              <a:lumOff val="25000"/>
            </a:schemeClr>
          </a:solidFill>
          <a:latin typeface="+mn-lt"/>
          <a:ea typeface="+mn-ea"/>
          <a:cs typeface="+mn-cs"/>
        </a:defRPr>
      </a:lvl7pPr>
      <a:lvl8pPr marL="4114800" indent="-274320" algn="l" defTabSz="548640" rtl="0" eaLnBrk="1" latinLnBrk="0" hangingPunct="1">
        <a:spcBef>
          <a:spcPts val="1200"/>
        </a:spcBef>
        <a:spcAft>
          <a:spcPts val="0"/>
        </a:spcAft>
        <a:buClr>
          <a:schemeClr val="accent1"/>
        </a:buClr>
        <a:buSzPct val="80000"/>
        <a:buFont typeface="Wingdings 3" charset="2"/>
        <a:buChar char=""/>
        <a:defRPr kumimoji="1" sz="1440" kern="1200">
          <a:solidFill>
            <a:schemeClr val="tx1">
              <a:lumMod val="75000"/>
              <a:lumOff val="25000"/>
            </a:schemeClr>
          </a:solidFill>
          <a:latin typeface="+mn-lt"/>
          <a:ea typeface="+mn-ea"/>
          <a:cs typeface="+mn-cs"/>
        </a:defRPr>
      </a:lvl8pPr>
      <a:lvl9pPr marL="4663440" indent="-274320" algn="l" defTabSz="548640" rtl="0" eaLnBrk="1" latinLnBrk="0" hangingPunct="1">
        <a:spcBef>
          <a:spcPts val="1200"/>
        </a:spcBef>
        <a:spcAft>
          <a:spcPts val="0"/>
        </a:spcAft>
        <a:buClr>
          <a:schemeClr val="accent1"/>
        </a:buClr>
        <a:buSzPct val="80000"/>
        <a:buFont typeface="Wingdings 3" charset="2"/>
        <a:buChar char=""/>
        <a:defRPr kumimoji="1" sz="1440" kern="1200">
          <a:solidFill>
            <a:schemeClr val="tx1">
              <a:lumMod val="75000"/>
              <a:lumOff val="25000"/>
            </a:schemeClr>
          </a:solidFill>
          <a:latin typeface="+mn-lt"/>
          <a:ea typeface="+mn-ea"/>
          <a:cs typeface="+mn-cs"/>
        </a:defRPr>
      </a:lvl9pPr>
    </p:bodyStyle>
    <p:otherStyle>
      <a:defPPr>
        <a:defRPr lang="en-US"/>
      </a:defPPr>
      <a:lvl1pPr marL="0" algn="l" defTabSz="548640" rtl="0" eaLnBrk="1" latinLnBrk="0" hangingPunct="1">
        <a:defRPr kumimoji="1" sz="2160" kern="1200">
          <a:solidFill>
            <a:schemeClr val="tx1"/>
          </a:solidFill>
          <a:latin typeface="+mn-lt"/>
          <a:ea typeface="+mn-ea"/>
          <a:cs typeface="+mn-cs"/>
        </a:defRPr>
      </a:lvl1pPr>
      <a:lvl2pPr marL="548640" algn="l" defTabSz="548640" rtl="0" eaLnBrk="1" latinLnBrk="0" hangingPunct="1">
        <a:defRPr kumimoji="1" sz="2160" kern="1200">
          <a:solidFill>
            <a:schemeClr val="tx1"/>
          </a:solidFill>
          <a:latin typeface="+mn-lt"/>
          <a:ea typeface="+mn-ea"/>
          <a:cs typeface="+mn-cs"/>
        </a:defRPr>
      </a:lvl2pPr>
      <a:lvl3pPr marL="1097280" algn="l" defTabSz="548640" rtl="0" eaLnBrk="1" latinLnBrk="0" hangingPunct="1">
        <a:defRPr kumimoji="1" sz="2160" kern="1200">
          <a:solidFill>
            <a:schemeClr val="tx1"/>
          </a:solidFill>
          <a:latin typeface="+mn-lt"/>
          <a:ea typeface="+mn-ea"/>
          <a:cs typeface="+mn-cs"/>
        </a:defRPr>
      </a:lvl3pPr>
      <a:lvl4pPr marL="1645920" algn="l" defTabSz="548640" rtl="0" eaLnBrk="1" latinLnBrk="0" hangingPunct="1">
        <a:defRPr kumimoji="1" sz="2160" kern="1200">
          <a:solidFill>
            <a:schemeClr val="tx1"/>
          </a:solidFill>
          <a:latin typeface="+mn-lt"/>
          <a:ea typeface="+mn-ea"/>
          <a:cs typeface="+mn-cs"/>
        </a:defRPr>
      </a:lvl4pPr>
      <a:lvl5pPr marL="2194560" algn="l" defTabSz="548640" rtl="0" eaLnBrk="1" latinLnBrk="0" hangingPunct="1">
        <a:defRPr kumimoji="1" sz="2160" kern="1200">
          <a:solidFill>
            <a:schemeClr val="tx1"/>
          </a:solidFill>
          <a:latin typeface="+mn-lt"/>
          <a:ea typeface="+mn-ea"/>
          <a:cs typeface="+mn-cs"/>
        </a:defRPr>
      </a:lvl5pPr>
      <a:lvl6pPr marL="2743200" algn="l" defTabSz="548640" rtl="0" eaLnBrk="1" latinLnBrk="0" hangingPunct="1">
        <a:defRPr kumimoji="1" sz="2160" kern="1200">
          <a:solidFill>
            <a:schemeClr val="tx1"/>
          </a:solidFill>
          <a:latin typeface="+mn-lt"/>
          <a:ea typeface="+mn-ea"/>
          <a:cs typeface="+mn-cs"/>
        </a:defRPr>
      </a:lvl6pPr>
      <a:lvl7pPr marL="3291840" algn="l" defTabSz="548640" rtl="0" eaLnBrk="1" latinLnBrk="0" hangingPunct="1">
        <a:defRPr kumimoji="1" sz="2160" kern="1200">
          <a:solidFill>
            <a:schemeClr val="tx1"/>
          </a:solidFill>
          <a:latin typeface="+mn-lt"/>
          <a:ea typeface="+mn-ea"/>
          <a:cs typeface="+mn-cs"/>
        </a:defRPr>
      </a:lvl7pPr>
      <a:lvl8pPr marL="3840480" algn="l" defTabSz="548640" rtl="0" eaLnBrk="1" latinLnBrk="0" hangingPunct="1">
        <a:defRPr kumimoji="1" sz="2160" kern="1200">
          <a:solidFill>
            <a:schemeClr val="tx1"/>
          </a:solidFill>
          <a:latin typeface="+mn-lt"/>
          <a:ea typeface="+mn-ea"/>
          <a:cs typeface="+mn-cs"/>
        </a:defRPr>
      </a:lvl8pPr>
      <a:lvl9pPr marL="4389120" algn="l" defTabSz="548640" rtl="0" eaLnBrk="1" latinLnBrk="0" hangingPunct="1">
        <a:defRPr kumimoji="1" sz="216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1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1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1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16.png" Type="http://schemas.openxmlformats.org/officeDocument/2006/relationships/image"/><Relationship Id="rId3" Target="../media/image17.gif" Type="http://schemas.openxmlformats.org/officeDocument/2006/relationships/image"/><Relationship Id="rId4" Target="../media/image1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1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2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21.png" Type="http://schemas.openxmlformats.org/officeDocument/2006/relationships/image"/><Relationship Id="rId3" Target="../media/image2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2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36.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21.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2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25.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26.pn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3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3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 Id="rId4" Target="../media/image31.png" Type="http://schemas.openxmlformats.org/officeDocument/2006/relationships/image"/><Relationship Id="rId5" Target="../media/image35.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36.pn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 Id="rId5" Target="../media/image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42.png" Type="http://schemas.openxmlformats.org/officeDocument/2006/relationships/image"/><Relationship Id="rId3" Target="../media/image4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4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45.png" Type="http://schemas.openxmlformats.org/officeDocument/2006/relationships/image"/><Relationship Id="rId3" Target="../media/image46.jpg" Type="http://schemas.openxmlformats.org/officeDocument/2006/relationships/image"/><Relationship Id="rId4" Target="../media/image47.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45.png" Type="http://schemas.openxmlformats.org/officeDocument/2006/relationships/image"/><Relationship Id="rId3" Target="../media/image47.png" Type="http://schemas.openxmlformats.org/officeDocument/2006/relationships/image"/><Relationship Id="rId4" Target="../media/image48.png" Type="http://schemas.openxmlformats.org/officeDocument/2006/relationships/image"/><Relationship Id="rId5" Target="../media/image49.jpeg" Type="http://schemas.openxmlformats.org/officeDocument/2006/relationships/image"/><Relationship Id="rId6" Target="../media/image50.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51.png" Type="http://schemas.openxmlformats.org/officeDocument/2006/relationships/image"/><Relationship Id="rId3" Target="../media/image52.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36.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57.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38.xml" Type="http://schemas.openxmlformats.org/officeDocument/2006/relationships/slideLayout"/><Relationship Id="rId2" Target="../media/image58.png" Type="http://schemas.openxmlformats.org/officeDocument/2006/relationships/image"/><Relationship Id="rId3" Target="../media/image59.png" Type="http://schemas.openxmlformats.org/officeDocument/2006/relationships/image"/><Relationship Id="rId4" Target="../media/image60.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38.xml" Type="http://schemas.openxmlformats.org/officeDocument/2006/relationships/slideLayout"/><Relationship Id="rId2" Target="../media/image61.jpeg" Type="http://schemas.openxmlformats.org/officeDocument/2006/relationships/image"/><Relationship Id="rId3" Target="../media/image62.jpeg" Type="http://schemas.openxmlformats.org/officeDocument/2006/relationships/image"/><Relationship Id="rId4" Target="../media/image63.png" Type="http://schemas.openxmlformats.org/officeDocument/2006/relationships/image"/><Relationship Id="rId5" Target="../media/image64.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38.xml" Type="http://schemas.openxmlformats.org/officeDocument/2006/relationships/slideLayout"/><Relationship Id="rId2" Target="../media/image6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1.xml" Type="http://schemas.openxmlformats.org/officeDocument/2006/relationships/slideLayout"/><Relationship Id="rId2" Target="../charts/chart1.xml" Type="http://schemas.openxmlformats.org/officeDocument/2006/relationships/chart"/><Relationship Id="rId3" Target="../media/image1.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38.xml" Type="http://schemas.openxmlformats.org/officeDocument/2006/relationships/slideLayout"/><Relationship Id="rId2" Target="../media/image66.png" Type="http://schemas.openxmlformats.org/officeDocument/2006/relationships/image"/><Relationship Id="rId3" Target="../media/image67.png" Type="http://schemas.openxmlformats.org/officeDocument/2006/relationships/image"/><Relationship Id="rId4" Target="../media/image68.jpeg" Type="http://schemas.openxmlformats.org/officeDocument/2006/relationships/image"/><Relationship Id="rId5" Target="../media/image69.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38.xml" Type="http://schemas.openxmlformats.org/officeDocument/2006/relationships/slideLayout"/><Relationship Id="rId2" Target="../media/image70.png" Type="http://schemas.openxmlformats.org/officeDocument/2006/relationships/image"/><Relationship Id="rId3" Target="../media/image71.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21.xml" Type="http://schemas.openxmlformats.org/officeDocument/2006/relationships/slideLayout"/><Relationship Id="rId2" Target="../media/image72.PNG" Type="http://schemas.openxmlformats.org/officeDocument/2006/relationships/image"/><Relationship Id="rId3" Target="../media/image73.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21.xml" Type="http://schemas.openxmlformats.org/officeDocument/2006/relationships/slideLayout"/><Relationship Id="rId2" Target="../media/image7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36.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36.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37.xml" Type="http://schemas.openxmlformats.org/officeDocument/2006/relationships/slideLayout"/><Relationship Id="rId2" Target="../media/image10.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741E4E5-0425-B2EF-F05C-38027A216CF6}"/>
              </a:ext>
            </a:extLst>
          </p:cNvPr>
          <p:cNvSpPr txBox="1"/>
          <p:nvPr/>
        </p:nvSpPr>
        <p:spPr>
          <a:xfrm>
            <a:off x="10960274" y="7202466"/>
            <a:ext cx="3670126" cy="830997"/>
          </a:xfrm>
          <a:prstGeom prst="rect">
            <a:avLst/>
          </a:prstGeom>
          <a:solidFill>
            <a:schemeClr val="bg1"/>
          </a:solidFill>
        </p:spPr>
        <p:txBody>
          <a:bodyPr wrap="square" rtlCol="0">
            <a:spAutoFit/>
          </a:bodyPr>
          <a:lstStyle/>
          <a:p>
            <a:r>
              <a:rPr kumimoji="1" lang="en-US" altLang="ja-JP" sz="2400" dirty="0"/>
              <a:t>2025</a:t>
            </a:r>
            <a:r>
              <a:rPr kumimoji="1" lang="ja-JP" altLang="en-US" sz="2400" dirty="0"/>
              <a:t>年</a:t>
            </a:r>
            <a:r>
              <a:rPr kumimoji="1" lang="en-US" altLang="ja-JP" sz="2400" dirty="0"/>
              <a:t>5</a:t>
            </a:r>
            <a:r>
              <a:rPr kumimoji="1" lang="ja-JP" altLang="en-US" sz="2400" dirty="0"/>
              <a:t>月</a:t>
            </a:r>
            <a:r>
              <a:rPr kumimoji="1" lang="en-US" altLang="ja-JP" sz="2400" dirty="0"/>
              <a:t>22</a:t>
            </a:r>
            <a:r>
              <a:rPr kumimoji="1" lang="ja-JP" altLang="en-US" sz="2400" dirty="0"/>
              <a:t>日</a:t>
            </a:r>
            <a:endParaRPr kumimoji="1" lang="en-US" altLang="ja-JP" sz="2400" dirty="0"/>
          </a:p>
          <a:p>
            <a:r>
              <a:rPr kumimoji="1" lang="ja-JP" altLang="en-US" sz="2400" dirty="0"/>
              <a:t>新宿区学校保健大会</a:t>
            </a:r>
          </a:p>
        </p:txBody>
      </p:sp>
      <p:sp>
        <p:nvSpPr>
          <p:cNvPr id="5" name="テキスト ボックス 4">
            <a:extLst>
              <a:ext uri="{FF2B5EF4-FFF2-40B4-BE49-F238E27FC236}">
                <a16:creationId xmlns:a16="http://schemas.microsoft.com/office/drawing/2014/main" id="{B6FB72ED-7617-9590-30FA-98387218EC46}"/>
              </a:ext>
            </a:extLst>
          </p:cNvPr>
          <p:cNvSpPr txBox="1"/>
          <p:nvPr/>
        </p:nvSpPr>
        <p:spPr>
          <a:xfrm>
            <a:off x="2880987" y="1682485"/>
            <a:ext cx="10219188" cy="830997"/>
          </a:xfrm>
          <a:prstGeom prst="rect">
            <a:avLst/>
          </a:prstGeom>
          <a:noFill/>
        </p:spPr>
        <p:txBody>
          <a:bodyPr wrap="square" rtlCol="0">
            <a:spAutoFit/>
          </a:bodyPr>
          <a:lstStyle/>
          <a:p>
            <a:r>
              <a:rPr kumimoji="1" lang="ja-JP" altLang="en-US" sz="4800" dirty="0"/>
              <a:t>小児側弯症の診断と治療</a:t>
            </a:r>
          </a:p>
        </p:txBody>
      </p:sp>
      <p:pic>
        <p:nvPicPr>
          <p:cNvPr id="6" name="図 5">
            <a:extLst>
              <a:ext uri="{FF2B5EF4-FFF2-40B4-BE49-F238E27FC236}">
                <a16:creationId xmlns:a16="http://schemas.microsoft.com/office/drawing/2014/main" id="{94AF34A5-D43A-F83D-E9F7-645F106AF9B1}"/>
              </a:ext>
            </a:extLst>
          </p:cNvPr>
          <p:cNvPicPr>
            <a:picLocks noChangeAspect="1"/>
          </p:cNvPicPr>
          <p:nvPr/>
        </p:nvPicPr>
        <p:blipFill>
          <a:blip r:embed="rId2"/>
          <a:stretch>
            <a:fillRect/>
          </a:stretch>
        </p:blipFill>
        <p:spPr>
          <a:xfrm>
            <a:off x="419971" y="7238074"/>
            <a:ext cx="715076" cy="969713"/>
          </a:xfrm>
          <a:prstGeom prst="rect">
            <a:avLst/>
          </a:prstGeom>
        </p:spPr>
      </p:pic>
      <p:sp>
        <p:nvSpPr>
          <p:cNvPr id="9" name="タイトル 1">
            <a:extLst>
              <a:ext uri="{FF2B5EF4-FFF2-40B4-BE49-F238E27FC236}">
                <a16:creationId xmlns:a16="http://schemas.microsoft.com/office/drawing/2014/main" id="{1E07F19E-4013-8429-0DF1-8FE50EDA9E83}"/>
              </a:ext>
            </a:extLst>
          </p:cNvPr>
          <p:cNvSpPr txBox="1">
            <a:spLocks/>
          </p:cNvSpPr>
          <p:nvPr/>
        </p:nvSpPr>
        <p:spPr>
          <a:xfrm>
            <a:off x="419971" y="5368331"/>
            <a:ext cx="8758710" cy="11787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en-US" altLang="ja-JP" sz="2800" dirty="0"/>
              <a:t>JCHO</a:t>
            </a:r>
            <a:r>
              <a:rPr lang="ja-JP" altLang="en-US" sz="2800" dirty="0"/>
              <a:t>東京新宿メディカルセンター　脊椎脊髄外科</a:t>
            </a:r>
            <a:endParaRPr lang="en-US" altLang="ja-JP" sz="2800" dirty="0"/>
          </a:p>
          <a:p>
            <a:pPr>
              <a:lnSpc>
                <a:spcPct val="150000"/>
              </a:lnSpc>
            </a:pPr>
            <a:r>
              <a:rPr lang="ja-JP" altLang="en-US" sz="2200" dirty="0"/>
              <a:t>　　　</a:t>
            </a:r>
            <a:r>
              <a:rPr lang="ja-JP" altLang="en-US" sz="2400" dirty="0"/>
              <a:t>梅香路英正</a:t>
            </a:r>
          </a:p>
        </p:txBody>
      </p:sp>
    </p:spTree>
    <p:extLst>
      <p:ext uri="{BB962C8B-B14F-4D97-AF65-F5344CB8AC3E}">
        <p14:creationId xmlns:p14="http://schemas.microsoft.com/office/powerpoint/2010/main" val="141088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4F47EA-B267-8BC1-7A03-32655D9FB6D4}"/>
              </a:ext>
            </a:extLst>
          </p:cNvPr>
          <p:cNvSpPr txBox="1"/>
          <p:nvPr/>
        </p:nvSpPr>
        <p:spPr>
          <a:xfrm>
            <a:off x="1252041" y="423693"/>
            <a:ext cx="6425852" cy="646331"/>
          </a:xfrm>
          <a:prstGeom prst="rect">
            <a:avLst/>
          </a:prstGeom>
          <a:noFill/>
        </p:spPr>
        <p:txBody>
          <a:bodyPr wrap="square" rtlCol="0">
            <a:spAutoFit/>
          </a:bodyPr>
          <a:lstStyle/>
          <a:p>
            <a:pPr marL="457200" indent="-457200">
              <a:buFont typeface="Wingdings" panose="05000000000000000000" pitchFamily="2" charset="2"/>
              <a:buChar char="l"/>
            </a:pPr>
            <a:r>
              <a:rPr kumimoji="1" lang="ja-JP" altLang="en-US" sz="3600" dirty="0"/>
              <a:t>先天性側弯症</a:t>
            </a:r>
            <a:endParaRPr kumimoji="1" lang="en-US" altLang="ja-JP" sz="3600" dirty="0"/>
          </a:p>
        </p:txBody>
      </p:sp>
      <p:pic>
        <p:nvPicPr>
          <p:cNvPr id="3" name="図 2">
            <a:extLst>
              <a:ext uri="{FF2B5EF4-FFF2-40B4-BE49-F238E27FC236}">
                <a16:creationId xmlns:a16="http://schemas.microsoft.com/office/drawing/2014/main" id="{36963999-96A5-3DF5-6ED0-0DF1DB43AD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88" r="18433" b="12890"/>
          <a:stretch/>
        </p:blipFill>
        <p:spPr>
          <a:xfrm>
            <a:off x="667045" y="1586297"/>
            <a:ext cx="3579558" cy="5996271"/>
          </a:xfrm>
          <a:prstGeom prst="rect">
            <a:avLst/>
          </a:prstGeom>
        </p:spPr>
      </p:pic>
      <p:pic>
        <p:nvPicPr>
          <p:cNvPr id="5" name="図 4">
            <a:extLst>
              <a:ext uri="{FF2B5EF4-FFF2-40B4-BE49-F238E27FC236}">
                <a16:creationId xmlns:a16="http://schemas.microsoft.com/office/drawing/2014/main" id="{C9FA6B50-5735-F992-547D-20C7913FE430}"/>
              </a:ext>
            </a:extLst>
          </p:cNvPr>
          <p:cNvPicPr>
            <a:picLocks noChangeAspect="1"/>
          </p:cNvPicPr>
          <p:nvPr/>
        </p:nvPicPr>
        <p:blipFill>
          <a:blip r:embed="rId3"/>
          <a:stretch>
            <a:fillRect/>
          </a:stretch>
        </p:blipFill>
        <p:spPr>
          <a:xfrm>
            <a:off x="4246603" y="1586297"/>
            <a:ext cx="7058025" cy="4800600"/>
          </a:xfrm>
          <a:prstGeom prst="rect">
            <a:avLst/>
          </a:prstGeom>
        </p:spPr>
      </p:pic>
      <p:sp>
        <p:nvSpPr>
          <p:cNvPr id="7" name="テキスト ボックス 6">
            <a:extLst>
              <a:ext uri="{FF2B5EF4-FFF2-40B4-BE49-F238E27FC236}">
                <a16:creationId xmlns:a16="http://schemas.microsoft.com/office/drawing/2014/main" id="{7EBF6D82-5E0B-A26E-3D9A-05090F287D92}"/>
              </a:ext>
            </a:extLst>
          </p:cNvPr>
          <p:cNvSpPr txBox="1"/>
          <p:nvPr/>
        </p:nvSpPr>
        <p:spPr>
          <a:xfrm>
            <a:off x="876259" y="1114375"/>
            <a:ext cx="9896123" cy="400110"/>
          </a:xfrm>
          <a:prstGeom prst="rect">
            <a:avLst/>
          </a:prstGeom>
          <a:noFill/>
        </p:spPr>
        <p:txBody>
          <a:bodyPr wrap="square">
            <a:spAutoFit/>
          </a:bodyPr>
          <a:lstStyle/>
          <a:p>
            <a:r>
              <a:rPr lang="ja-JP" altLang="en-US" sz="2000" dirty="0"/>
              <a:t>生下時すでに椎骨の形態異常 があり，それによって生じた側弯症と定義される 疾患</a:t>
            </a:r>
          </a:p>
        </p:txBody>
      </p:sp>
      <p:sp>
        <p:nvSpPr>
          <p:cNvPr id="10" name="テキスト ボックス 9">
            <a:extLst>
              <a:ext uri="{FF2B5EF4-FFF2-40B4-BE49-F238E27FC236}">
                <a16:creationId xmlns:a16="http://schemas.microsoft.com/office/drawing/2014/main" id="{FC401EED-5D56-B402-5986-32FC9A541633}"/>
              </a:ext>
            </a:extLst>
          </p:cNvPr>
          <p:cNvSpPr txBox="1"/>
          <p:nvPr/>
        </p:nvSpPr>
        <p:spPr>
          <a:xfrm>
            <a:off x="4772415" y="6458709"/>
            <a:ext cx="4759891" cy="1754326"/>
          </a:xfrm>
          <a:prstGeom prst="rect">
            <a:avLst/>
          </a:prstGeom>
          <a:noFill/>
        </p:spPr>
        <p:txBody>
          <a:bodyPr wrap="square" rtlCol="0">
            <a:spAutoFit/>
          </a:bodyPr>
          <a:lstStyle/>
          <a:p>
            <a:r>
              <a:rPr kumimoji="1" lang="en-US" altLang="ja-JP" dirty="0"/>
              <a:t>a)</a:t>
            </a:r>
            <a:r>
              <a:rPr kumimoji="1" lang="ja-JP" altLang="en-US" dirty="0"/>
              <a:t>形成障害（半椎）</a:t>
            </a:r>
            <a:endParaRPr kumimoji="1" lang="en-US" altLang="ja-JP" dirty="0"/>
          </a:p>
          <a:p>
            <a:r>
              <a:rPr kumimoji="1" lang="en-US" altLang="ja-JP" dirty="0"/>
              <a:t>b)</a:t>
            </a:r>
            <a:r>
              <a:rPr kumimoji="1" lang="ja-JP" altLang="en-US" dirty="0"/>
              <a:t>形成障害（楔状椎）</a:t>
            </a:r>
            <a:endParaRPr kumimoji="1" lang="en-US" altLang="ja-JP" dirty="0"/>
          </a:p>
          <a:p>
            <a:r>
              <a:rPr kumimoji="1" lang="en-US" altLang="ja-JP" dirty="0"/>
              <a:t>c)</a:t>
            </a:r>
            <a:r>
              <a:rPr kumimoji="1" lang="ja-JP" altLang="en-US" dirty="0"/>
              <a:t>形成障害（蝶形椎）</a:t>
            </a:r>
            <a:endParaRPr kumimoji="1" lang="en-US" altLang="ja-JP" dirty="0"/>
          </a:p>
          <a:p>
            <a:r>
              <a:rPr kumimoji="1" lang="en-US" altLang="ja-JP" dirty="0"/>
              <a:t>d)</a:t>
            </a:r>
            <a:r>
              <a:rPr kumimoji="1" lang="ja-JP" altLang="en-US" dirty="0"/>
              <a:t>混合型</a:t>
            </a:r>
            <a:endParaRPr kumimoji="1" lang="en-US" altLang="ja-JP" dirty="0"/>
          </a:p>
          <a:p>
            <a:r>
              <a:rPr kumimoji="1" lang="en-US" altLang="ja-JP" dirty="0"/>
              <a:t>e)</a:t>
            </a:r>
            <a:r>
              <a:rPr kumimoji="1" lang="ja-JP" altLang="en-US" dirty="0"/>
              <a:t>分節障害（全周性）</a:t>
            </a:r>
            <a:endParaRPr kumimoji="1" lang="en-US" altLang="ja-JP" dirty="0"/>
          </a:p>
          <a:p>
            <a:r>
              <a:rPr kumimoji="1" lang="en-US" altLang="ja-JP" dirty="0"/>
              <a:t>f)</a:t>
            </a:r>
            <a:r>
              <a:rPr kumimoji="1" lang="ja-JP" altLang="en-US" dirty="0"/>
              <a:t>分節障害（片側性）　　など</a:t>
            </a:r>
          </a:p>
        </p:txBody>
      </p:sp>
    </p:spTree>
    <p:extLst>
      <p:ext uri="{BB962C8B-B14F-4D97-AF65-F5344CB8AC3E}">
        <p14:creationId xmlns:p14="http://schemas.microsoft.com/office/powerpoint/2010/main" val="3470176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9FE87-8A3C-EDCD-74A5-CD101605FE4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D6F2BAC-3F89-6895-060F-8B35ECD1591D}"/>
              </a:ext>
            </a:extLst>
          </p:cNvPr>
          <p:cNvPicPr>
            <a:picLocks noChangeAspect="1"/>
          </p:cNvPicPr>
          <p:nvPr/>
        </p:nvPicPr>
        <p:blipFill>
          <a:blip r:embed="rId2"/>
          <a:srcRect t="2946" b="1523"/>
          <a:stretch/>
        </p:blipFill>
        <p:spPr>
          <a:xfrm>
            <a:off x="-1" y="1"/>
            <a:ext cx="14821469" cy="8404964"/>
          </a:xfrm>
          <a:prstGeom prst="rect">
            <a:avLst/>
          </a:prstGeom>
        </p:spPr>
      </p:pic>
      <p:sp>
        <p:nvSpPr>
          <p:cNvPr id="5" name="テキスト ボックス 4">
            <a:extLst>
              <a:ext uri="{FF2B5EF4-FFF2-40B4-BE49-F238E27FC236}">
                <a16:creationId xmlns:a16="http://schemas.microsoft.com/office/drawing/2014/main" id="{78B7E2F4-CF13-5D6C-22AA-C605AB7CFEB2}"/>
              </a:ext>
            </a:extLst>
          </p:cNvPr>
          <p:cNvSpPr txBox="1"/>
          <p:nvPr/>
        </p:nvSpPr>
        <p:spPr>
          <a:xfrm>
            <a:off x="151902" y="7076335"/>
            <a:ext cx="7534404" cy="646331"/>
          </a:xfrm>
          <a:prstGeom prst="rect">
            <a:avLst/>
          </a:prstGeom>
          <a:noFill/>
        </p:spPr>
        <p:txBody>
          <a:bodyPr wrap="square">
            <a:spAutoFit/>
          </a:bodyPr>
          <a:lstStyle/>
          <a:p>
            <a:r>
              <a:rPr lang="en-US" altLang="ja-JP" i="1" dirty="0"/>
              <a:t>A 5-year epidemiological study on the prevalence rate of idiopathic scoliosis in Tokyo</a:t>
            </a:r>
            <a:r>
              <a:rPr lang="ja-JP" altLang="en-US" i="1" dirty="0"/>
              <a:t>： </a:t>
            </a:r>
            <a:r>
              <a:rPr lang="en-US" altLang="ja-JP" i="1" dirty="0"/>
              <a:t>school screening of more than 250,000 children</a:t>
            </a:r>
            <a:endParaRPr lang="ja-JP" altLang="en-US" i="1" dirty="0"/>
          </a:p>
        </p:txBody>
      </p:sp>
      <p:sp>
        <p:nvSpPr>
          <p:cNvPr id="7" name="テキスト ボックス 6">
            <a:extLst>
              <a:ext uri="{FF2B5EF4-FFF2-40B4-BE49-F238E27FC236}">
                <a16:creationId xmlns:a16="http://schemas.microsoft.com/office/drawing/2014/main" id="{3D62DEC6-6627-9D08-C5CA-04BC3BE93D25}"/>
              </a:ext>
            </a:extLst>
          </p:cNvPr>
          <p:cNvSpPr txBox="1"/>
          <p:nvPr/>
        </p:nvSpPr>
        <p:spPr>
          <a:xfrm>
            <a:off x="4080354" y="7722666"/>
            <a:ext cx="7534404" cy="369332"/>
          </a:xfrm>
          <a:prstGeom prst="rect">
            <a:avLst/>
          </a:prstGeom>
          <a:noFill/>
        </p:spPr>
        <p:txBody>
          <a:bodyPr wrap="square">
            <a:spAutoFit/>
          </a:bodyPr>
          <a:lstStyle/>
          <a:p>
            <a:r>
              <a:rPr lang="en-US" altLang="ja-JP" dirty="0"/>
              <a:t>Ueno M, et al.</a:t>
            </a:r>
            <a:r>
              <a:rPr lang="ja-JP" altLang="en-US" dirty="0"/>
              <a:t> </a:t>
            </a:r>
            <a:r>
              <a:rPr lang="en-US" altLang="ja-JP" i="1" dirty="0"/>
              <a:t>J </a:t>
            </a:r>
            <a:r>
              <a:rPr lang="en-US" altLang="ja-JP" i="1" dirty="0" err="1"/>
              <a:t>Orthop</a:t>
            </a:r>
            <a:r>
              <a:rPr lang="en-US" altLang="ja-JP" i="1" dirty="0"/>
              <a:t> Sci 2011</a:t>
            </a:r>
            <a:r>
              <a:rPr lang="en-US" altLang="ja-JP" dirty="0"/>
              <a:t> </a:t>
            </a:r>
          </a:p>
        </p:txBody>
      </p:sp>
    </p:spTree>
    <p:extLst>
      <p:ext uri="{BB962C8B-B14F-4D97-AF65-F5344CB8AC3E}">
        <p14:creationId xmlns:p14="http://schemas.microsoft.com/office/powerpoint/2010/main" val="3993816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0B0CC61-028A-7EEF-C688-DD1AAEAB83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926" b="4592"/>
          <a:stretch/>
        </p:blipFill>
        <p:spPr bwMode="auto">
          <a:xfrm>
            <a:off x="1629294" y="2410281"/>
            <a:ext cx="11371812" cy="479218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36E08716-F2BA-562A-2A83-100F309C7E09}"/>
              </a:ext>
            </a:extLst>
          </p:cNvPr>
          <p:cNvSpPr txBox="1"/>
          <p:nvPr/>
        </p:nvSpPr>
        <p:spPr>
          <a:xfrm>
            <a:off x="3895594" y="1600798"/>
            <a:ext cx="7916450" cy="461665"/>
          </a:xfrm>
          <a:prstGeom prst="rect">
            <a:avLst/>
          </a:prstGeom>
          <a:noFill/>
        </p:spPr>
        <p:txBody>
          <a:bodyPr wrap="square">
            <a:spAutoFit/>
          </a:bodyPr>
          <a:lstStyle/>
          <a:p>
            <a:r>
              <a:rPr lang="en-US" altLang="ja-JP" sz="2400" dirty="0"/>
              <a:t>Cobb</a:t>
            </a:r>
            <a:r>
              <a:rPr lang="ja-JP" altLang="en-US" sz="2400" dirty="0"/>
              <a:t>角は最も傾斜した終椎終板の延長線 がなす角度</a:t>
            </a:r>
          </a:p>
        </p:txBody>
      </p:sp>
      <p:sp>
        <p:nvSpPr>
          <p:cNvPr id="6" name="テキスト ボックス 5">
            <a:extLst>
              <a:ext uri="{FF2B5EF4-FFF2-40B4-BE49-F238E27FC236}">
                <a16:creationId xmlns:a16="http://schemas.microsoft.com/office/drawing/2014/main" id="{769F880C-F349-D151-91E1-0F915C1A8248}"/>
              </a:ext>
            </a:extLst>
          </p:cNvPr>
          <p:cNvSpPr txBox="1"/>
          <p:nvPr/>
        </p:nvSpPr>
        <p:spPr>
          <a:xfrm>
            <a:off x="5937337" y="446636"/>
            <a:ext cx="7315200" cy="923330"/>
          </a:xfrm>
          <a:prstGeom prst="rect">
            <a:avLst/>
          </a:prstGeom>
          <a:noFill/>
        </p:spPr>
        <p:txBody>
          <a:bodyPr wrap="square">
            <a:spAutoFit/>
          </a:bodyPr>
          <a:lstStyle/>
          <a:p>
            <a:r>
              <a:rPr lang="en-US" altLang="ja-JP" sz="5400" dirty="0"/>
              <a:t>Cobb</a:t>
            </a:r>
            <a:r>
              <a:rPr lang="ja-JP" altLang="en-US" sz="5400" dirty="0"/>
              <a:t>角</a:t>
            </a:r>
          </a:p>
        </p:txBody>
      </p:sp>
      <p:cxnSp>
        <p:nvCxnSpPr>
          <p:cNvPr id="8" name="直線コネクタ 7">
            <a:extLst>
              <a:ext uri="{FF2B5EF4-FFF2-40B4-BE49-F238E27FC236}">
                <a16:creationId xmlns:a16="http://schemas.microsoft.com/office/drawing/2014/main" id="{D9C2D57F-3DFE-29C4-907A-27EEC7706AAA}"/>
              </a:ext>
            </a:extLst>
          </p:cNvPr>
          <p:cNvCxnSpPr/>
          <p:nvPr/>
        </p:nvCxnSpPr>
        <p:spPr>
          <a:xfrm>
            <a:off x="2693096" y="5135671"/>
            <a:ext cx="1002082" cy="11273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45DACD4-2492-2110-2038-E543F1AC4465}"/>
              </a:ext>
            </a:extLst>
          </p:cNvPr>
          <p:cNvCxnSpPr>
            <a:cxnSpLocks/>
          </p:cNvCxnSpPr>
          <p:nvPr/>
        </p:nvCxnSpPr>
        <p:spPr>
          <a:xfrm flipV="1">
            <a:off x="2417523" y="3482236"/>
            <a:ext cx="1277655" cy="21294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F0EC2951-615E-B852-0404-E7A0396B2A4B}"/>
              </a:ext>
            </a:extLst>
          </p:cNvPr>
          <p:cNvSpPr txBox="1"/>
          <p:nvPr/>
        </p:nvSpPr>
        <p:spPr>
          <a:xfrm>
            <a:off x="2417523" y="7334595"/>
            <a:ext cx="2016690" cy="461665"/>
          </a:xfrm>
          <a:prstGeom prst="rect">
            <a:avLst/>
          </a:prstGeom>
          <a:noFill/>
        </p:spPr>
        <p:txBody>
          <a:bodyPr wrap="square" rtlCol="0">
            <a:spAutoFit/>
          </a:bodyPr>
          <a:lstStyle/>
          <a:p>
            <a:r>
              <a:rPr kumimoji="1" lang="en-US" altLang="ja-JP" sz="2400" dirty="0"/>
              <a:t>10</a:t>
            </a:r>
            <a:r>
              <a:rPr kumimoji="1" lang="ja-JP" altLang="en-US" sz="2400" dirty="0"/>
              <a:t>～</a:t>
            </a:r>
            <a:r>
              <a:rPr kumimoji="1" lang="en-US" altLang="ja-JP" sz="2400" dirty="0"/>
              <a:t>20</a:t>
            </a:r>
            <a:r>
              <a:rPr kumimoji="1" lang="ja-JP" altLang="en-US" sz="2400" dirty="0"/>
              <a:t>度</a:t>
            </a:r>
          </a:p>
        </p:txBody>
      </p:sp>
      <p:sp>
        <p:nvSpPr>
          <p:cNvPr id="14" name="テキスト ボックス 13">
            <a:extLst>
              <a:ext uri="{FF2B5EF4-FFF2-40B4-BE49-F238E27FC236}">
                <a16:creationId xmlns:a16="http://schemas.microsoft.com/office/drawing/2014/main" id="{A991A3C2-4B4D-A8D8-70F3-836B3D7ADDE0}"/>
              </a:ext>
            </a:extLst>
          </p:cNvPr>
          <p:cNvSpPr txBox="1"/>
          <p:nvPr/>
        </p:nvSpPr>
        <p:spPr>
          <a:xfrm>
            <a:off x="5204564" y="7334593"/>
            <a:ext cx="2016690" cy="461665"/>
          </a:xfrm>
          <a:prstGeom prst="rect">
            <a:avLst/>
          </a:prstGeom>
          <a:noFill/>
        </p:spPr>
        <p:txBody>
          <a:bodyPr wrap="square" rtlCol="0">
            <a:spAutoFit/>
          </a:bodyPr>
          <a:lstStyle/>
          <a:p>
            <a:r>
              <a:rPr kumimoji="1" lang="en-US" altLang="ja-JP" sz="2400" dirty="0"/>
              <a:t>20</a:t>
            </a:r>
            <a:r>
              <a:rPr kumimoji="1" lang="ja-JP" altLang="en-US" sz="2400" dirty="0"/>
              <a:t>～</a:t>
            </a:r>
            <a:r>
              <a:rPr lang="en-US" altLang="ja-JP" sz="2400" dirty="0"/>
              <a:t>30</a:t>
            </a:r>
            <a:r>
              <a:rPr kumimoji="1" lang="ja-JP" altLang="en-US" sz="2400" dirty="0"/>
              <a:t>度</a:t>
            </a:r>
          </a:p>
        </p:txBody>
      </p:sp>
      <p:sp>
        <p:nvSpPr>
          <p:cNvPr id="15" name="テキスト ボックス 14">
            <a:extLst>
              <a:ext uri="{FF2B5EF4-FFF2-40B4-BE49-F238E27FC236}">
                <a16:creationId xmlns:a16="http://schemas.microsoft.com/office/drawing/2014/main" id="{53975532-D496-FD4D-1EB7-463905C7292B}"/>
              </a:ext>
            </a:extLst>
          </p:cNvPr>
          <p:cNvSpPr txBox="1"/>
          <p:nvPr/>
        </p:nvSpPr>
        <p:spPr>
          <a:xfrm>
            <a:off x="7991605" y="7334595"/>
            <a:ext cx="2016690" cy="461665"/>
          </a:xfrm>
          <a:prstGeom prst="rect">
            <a:avLst/>
          </a:prstGeom>
          <a:noFill/>
        </p:spPr>
        <p:txBody>
          <a:bodyPr wrap="square" rtlCol="0">
            <a:spAutoFit/>
          </a:bodyPr>
          <a:lstStyle/>
          <a:p>
            <a:r>
              <a:rPr lang="en-US" altLang="ja-JP" sz="2400" dirty="0"/>
              <a:t>30</a:t>
            </a:r>
            <a:r>
              <a:rPr kumimoji="1" lang="ja-JP" altLang="en-US" sz="2400" dirty="0"/>
              <a:t>～</a:t>
            </a:r>
            <a:r>
              <a:rPr lang="en-US" altLang="ja-JP" sz="2400" dirty="0"/>
              <a:t>40</a:t>
            </a:r>
            <a:r>
              <a:rPr kumimoji="1" lang="ja-JP" altLang="en-US" sz="2400" dirty="0"/>
              <a:t>度</a:t>
            </a:r>
          </a:p>
        </p:txBody>
      </p:sp>
      <p:sp>
        <p:nvSpPr>
          <p:cNvPr id="16" name="テキスト ボックス 15">
            <a:extLst>
              <a:ext uri="{FF2B5EF4-FFF2-40B4-BE49-F238E27FC236}">
                <a16:creationId xmlns:a16="http://schemas.microsoft.com/office/drawing/2014/main" id="{7C483E15-2922-B0CC-2E18-AE050E89C3F8}"/>
              </a:ext>
            </a:extLst>
          </p:cNvPr>
          <p:cNvSpPr txBox="1"/>
          <p:nvPr/>
        </p:nvSpPr>
        <p:spPr>
          <a:xfrm>
            <a:off x="10984416" y="7334594"/>
            <a:ext cx="2016690" cy="461665"/>
          </a:xfrm>
          <a:prstGeom prst="rect">
            <a:avLst/>
          </a:prstGeom>
          <a:noFill/>
        </p:spPr>
        <p:txBody>
          <a:bodyPr wrap="square" rtlCol="0">
            <a:spAutoFit/>
          </a:bodyPr>
          <a:lstStyle/>
          <a:p>
            <a:r>
              <a:rPr lang="en-US" altLang="ja-JP" sz="2400" dirty="0"/>
              <a:t>40</a:t>
            </a:r>
            <a:r>
              <a:rPr kumimoji="1" lang="ja-JP" altLang="en-US" sz="2400" dirty="0"/>
              <a:t>度以上</a:t>
            </a:r>
          </a:p>
        </p:txBody>
      </p:sp>
      <p:cxnSp>
        <p:nvCxnSpPr>
          <p:cNvPr id="17" name="直線コネクタ 16">
            <a:extLst>
              <a:ext uri="{FF2B5EF4-FFF2-40B4-BE49-F238E27FC236}">
                <a16:creationId xmlns:a16="http://schemas.microsoft.com/office/drawing/2014/main" id="{58BEECCB-BB10-7022-BD0A-2BC497AD2B58}"/>
              </a:ext>
            </a:extLst>
          </p:cNvPr>
          <p:cNvCxnSpPr>
            <a:cxnSpLocks/>
          </p:cNvCxnSpPr>
          <p:nvPr/>
        </p:nvCxnSpPr>
        <p:spPr>
          <a:xfrm flipV="1">
            <a:off x="5450909" y="3375765"/>
            <a:ext cx="1277655" cy="21294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6C4FCE40-8742-2264-9848-6FD0C233EA91}"/>
              </a:ext>
            </a:extLst>
          </p:cNvPr>
          <p:cNvCxnSpPr>
            <a:cxnSpLocks/>
          </p:cNvCxnSpPr>
          <p:nvPr/>
        </p:nvCxnSpPr>
        <p:spPr>
          <a:xfrm>
            <a:off x="5210827" y="4391084"/>
            <a:ext cx="1665962" cy="38133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E15AFC60-F26A-7168-B4CC-0DF5AA017884}"/>
              </a:ext>
            </a:extLst>
          </p:cNvPr>
          <p:cNvCxnSpPr>
            <a:cxnSpLocks/>
          </p:cNvCxnSpPr>
          <p:nvPr/>
        </p:nvCxnSpPr>
        <p:spPr>
          <a:xfrm flipV="1">
            <a:off x="8146093" y="3112719"/>
            <a:ext cx="1277655" cy="31941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5BB9926-EAB7-0D6F-83BE-76D9E3F319E6}"/>
              </a:ext>
            </a:extLst>
          </p:cNvPr>
          <p:cNvCxnSpPr>
            <a:cxnSpLocks/>
          </p:cNvCxnSpPr>
          <p:nvPr/>
        </p:nvCxnSpPr>
        <p:spPr>
          <a:xfrm>
            <a:off x="8146093" y="4655557"/>
            <a:ext cx="1665962" cy="38133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2C2CE5A1-F1D3-D63A-1E21-D7628062199E}"/>
              </a:ext>
            </a:extLst>
          </p:cNvPr>
          <p:cNvCxnSpPr>
            <a:cxnSpLocks/>
          </p:cNvCxnSpPr>
          <p:nvPr/>
        </p:nvCxnSpPr>
        <p:spPr>
          <a:xfrm flipV="1">
            <a:off x="11079271" y="3284951"/>
            <a:ext cx="1277655" cy="41022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7FD23BE-3D2B-A0CB-A280-F4BEE7746396}"/>
              </a:ext>
            </a:extLst>
          </p:cNvPr>
          <p:cNvCxnSpPr>
            <a:cxnSpLocks/>
          </p:cNvCxnSpPr>
          <p:nvPr/>
        </p:nvCxnSpPr>
        <p:spPr>
          <a:xfrm>
            <a:off x="10885117" y="4534423"/>
            <a:ext cx="1665962" cy="50246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58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4E1AF88-6BE9-9932-B8ED-D90868373D0D}"/>
              </a:ext>
            </a:extLst>
          </p:cNvPr>
          <p:cNvPicPr>
            <a:picLocks noChangeAspect="1"/>
          </p:cNvPicPr>
          <p:nvPr/>
        </p:nvPicPr>
        <p:blipFill>
          <a:blip r:embed="rId2"/>
          <a:stretch>
            <a:fillRect/>
          </a:stretch>
        </p:blipFill>
        <p:spPr>
          <a:xfrm>
            <a:off x="1878903" y="1310927"/>
            <a:ext cx="6137753" cy="6918673"/>
          </a:xfrm>
          <a:prstGeom prst="rect">
            <a:avLst/>
          </a:prstGeom>
        </p:spPr>
      </p:pic>
      <p:sp>
        <p:nvSpPr>
          <p:cNvPr id="4" name="テキスト ボックス 3">
            <a:extLst>
              <a:ext uri="{FF2B5EF4-FFF2-40B4-BE49-F238E27FC236}">
                <a16:creationId xmlns:a16="http://schemas.microsoft.com/office/drawing/2014/main" id="{3AC33778-BEA4-0093-622A-F14E8F112D8F}"/>
              </a:ext>
            </a:extLst>
          </p:cNvPr>
          <p:cNvSpPr txBox="1"/>
          <p:nvPr/>
        </p:nvSpPr>
        <p:spPr>
          <a:xfrm>
            <a:off x="5123145" y="235730"/>
            <a:ext cx="7315200" cy="830997"/>
          </a:xfrm>
          <a:prstGeom prst="rect">
            <a:avLst/>
          </a:prstGeom>
          <a:noFill/>
        </p:spPr>
        <p:txBody>
          <a:bodyPr wrap="square">
            <a:spAutoFit/>
          </a:bodyPr>
          <a:lstStyle/>
          <a:p>
            <a:r>
              <a:rPr lang="en-US" altLang="ja-JP" sz="4800" dirty="0"/>
              <a:t>Nash-Moe</a:t>
            </a:r>
            <a:endParaRPr lang="ja-JP" altLang="en-US" sz="4800" dirty="0"/>
          </a:p>
        </p:txBody>
      </p:sp>
      <p:sp>
        <p:nvSpPr>
          <p:cNvPr id="6" name="テキスト ボックス 5">
            <a:extLst>
              <a:ext uri="{FF2B5EF4-FFF2-40B4-BE49-F238E27FC236}">
                <a16:creationId xmlns:a16="http://schemas.microsoft.com/office/drawing/2014/main" id="{1D7F22B6-A4B3-1C0B-4A89-7FC74BD9A9CC}"/>
              </a:ext>
            </a:extLst>
          </p:cNvPr>
          <p:cNvSpPr txBox="1"/>
          <p:nvPr/>
        </p:nvSpPr>
        <p:spPr>
          <a:xfrm>
            <a:off x="8567804" y="3291844"/>
            <a:ext cx="7315200" cy="523220"/>
          </a:xfrm>
          <a:prstGeom prst="rect">
            <a:avLst/>
          </a:prstGeom>
          <a:noFill/>
        </p:spPr>
        <p:txBody>
          <a:bodyPr wrap="square">
            <a:spAutoFit/>
          </a:bodyPr>
          <a:lstStyle/>
          <a:p>
            <a:r>
              <a:rPr lang="ja-JP" altLang="en-US" sz="2800" b="1" dirty="0"/>
              <a:t>レントゲンによる回旋評価</a:t>
            </a:r>
          </a:p>
        </p:txBody>
      </p:sp>
    </p:spTree>
    <p:extLst>
      <p:ext uri="{BB962C8B-B14F-4D97-AF65-F5344CB8AC3E}">
        <p14:creationId xmlns:p14="http://schemas.microsoft.com/office/powerpoint/2010/main" val="22524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497174D-A46F-C8AF-95EE-7C0585AFAF51}"/>
              </a:ext>
            </a:extLst>
          </p:cNvPr>
          <p:cNvPicPr>
            <a:picLocks noChangeAspect="1"/>
          </p:cNvPicPr>
          <p:nvPr/>
        </p:nvPicPr>
        <p:blipFill>
          <a:blip r:embed="rId2"/>
          <a:stretch>
            <a:fillRect/>
          </a:stretch>
        </p:blipFill>
        <p:spPr>
          <a:xfrm>
            <a:off x="545910" y="307074"/>
            <a:ext cx="13699866" cy="7706174"/>
          </a:xfrm>
          <a:prstGeom prst="rect">
            <a:avLst/>
          </a:prstGeom>
        </p:spPr>
      </p:pic>
      <p:pic>
        <p:nvPicPr>
          <p:cNvPr id="3074" name="Picture 2" descr="脊柱側彎症（脊椎側弯症、脊椎側彎症） - サルコペニアのお話">
            <a:extLst>
              <a:ext uri="{FF2B5EF4-FFF2-40B4-BE49-F238E27FC236}">
                <a16:creationId xmlns:a16="http://schemas.microsoft.com/office/drawing/2014/main" id="{FB0E8BF9-9464-AA1D-1C9F-1E7DF5635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947" y="1568400"/>
            <a:ext cx="5636842" cy="61956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enke_cobb">
            <a:extLst>
              <a:ext uri="{FF2B5EF4-FFF2-40B4-BE49-F238E27FC236}">
                <a16:creationId xmlns:a16="http://schemas.microsoft.com/office/drawing/2014/main" id="{AFD19F19-D521-F0A6-C05C-5D4153CD5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554" y="465564"/>
            <a:ext cx="5064646" cy="71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29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E7F48DE-7FD1-914F-6FFA-DD6D84A17E45}"/>
              </a:ext>
            </a:extLst>
          </p:cNvPr>
          <p:cNvPicPr>
            <a:picLocks noChangeAspect="1"/>
          </p:cNvPicPr>
          <p:nvPr/>
        </p:nvPicPr>
        <p:blipFill>
          <a:blip r:embed="rId2"/>
          <a:srcRect b="15319"/>
          <a:stretch/>
        </p:blipFill>
        <p:spPr>
          <a:xfrm>
            <a:off x="20290" y="-29257"/>
            <a:ext cx="14597583" cy="8258857"/>
          </a:xfrm>
          <a:prstGeom prst="rect">
            <a:avLst/>
          </a:prstGeom>
        </p:spPr>
      </p:pic>
    </p:spTree>
    <p:extLst>
      <p:ext uri="{BB962C8B-B14F-4D97-AF65-F5344CB8AC3E}">
        <p14:creationId xmlns:p14="http://schemas.microsoft.com/office/powerpoint/2010/main" val="194635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041E6A9-C2EC-F315-0AB0-D59D6602A7F6}"/>
              </a:ext>
            </a:extLst>
          </p:cNvPr>
          <p:cNvPicPr>
            <a:picLocks noChangeAspect="1"/>
          </p:cNvPicPr>
          <p:nvPr/>
        </p:nvPicPr>
        <p:blipFill>
          <a:blip r:embed="rId2"/>
          <a:stretch>
            <a:fillRect/>
          </a:stretch>
        </p:blipFill>
        <p:spPr>
          <a:xfrm>
            <a:off x="2805831" y="3699413"/>
            <a:ext cx="7396951" cy="2976462"/>
          </a:xfrm>
          <a:prstGeom prst="rect">
            <a:avLst/>
          </a:prstGeom>
        </p:spPr>
      </p:pic>
      <p:sp>
        <p:nvSpPr>
          <p:cNvPr id="4" name="テキスト ボックス 3">
            <a:extLst>
              <a:ext uri="{FF2B5EF4-FFF2-40B4-BE49-F238E27FC236}">
                <a16:creationId xmlns:a16="http://schemas.microsoft.com/office/drawing/2014/main" id="{A7E5CA4A-C45F-9A08-1012-BD2E54E06DC0}"/>
              </a:ext>
            </a:extLst>
          </p:cNvPr>
          <p:cNvSpPr txBox="1"/>
          <p:nvPr/>
        </p:nvSpPr>
        <p:spPr>
          <a:xfrm>
            <a:off x="751561" y="3109605"/>
            <a:ext cx="3222885" cy="400110"/>
          </a:xfrm>
          <a:prstGeom prst="rect">
            <a:avLst/>
          </a:prstGeom>
          <a:noFill/>
        </p:spPr>
        <p:txBody>
          <a:bodyPr wrap="square" rtlCol="0">
            <a:spAutoFit/>
          </a:bodyPr>
          <a:lstStyle/>
          <a:p>
            <a:r>
              <a:rPr kumimoji="1" lang="en-US" altLang="ja-JP" sz="2000" b="1" dirty="0"/>
              <a:t>AIS</a:t>
            </a:r>
            <a:r>
              <a:rPr lang="ja-JP" altLang="en-US" sz="2000" b="1" dirty="0"/>
              <a:t>進行のリスクチャート</a:t>
            </a:r>
            <a:endParaRPr kumimoji="1" lang="ja-JP" altLang="en-US" sz="2000" b="1" dirty="0"/>
          </a:p>
        </p:txBody>
      </p:sp>
      <p:sp>
        <p:nvSpPr>
          <p:cNvPr id="5" name="テキスト ボックス 4">
            <a:extLst>
              <a:ext uri="{FF2B5EF4-FFF2-40B4-BE49-F238E27FC236}">
                <a16:creationId xmlns:a16="http://schemas.microsoft.com/office/drawing/2014/main" id="{40E8890A-7803-6E2B-71A2-B444C751C422}"/>
              </a:ext>
            </a:extLst>
          </p:cNvPr>
          <p:cNvSpPr txBox="1"/>
          <p:nvPr/>
        </p:nvSpPr>
        <p:spPr>
          <a:xfrm>
            <a:off x="590811" y="2327555"/>
            <a:ext cx="11283864" cy="60016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nSpc>
                <a:spcPct val="150000"/>
              </a:lnSpc>
            </a:pPr>
            <a:r>
              <a:rPr lang="ja-JP" altLang="en-US" sz="2400" dirty="0"/>
              <a:t>成⻑スパート期と初経前後に急速進⾏リスク学校検診での早期発⾒が極めて重要</a:t>
            </a:r>
          </a:p>
        </p:txBody>
      </p:sp>
      <p:sp>
        <p:nvSpPr>
          <p:cNvPr id="7" name="テキスト ボックス 6">
            <a:extLst>
              <a:ext uri="{FF2B5EF4-FFF2-40B4-BE49-F238E27FC236}">
                <a16:creationId xmlns:a16="http://schemas.microsoft.com/office/drawing/2014/main" id="{B32CFC56-0E0D-6810-8AEB-DCB6BBF8F15F}"/>
              </a:ext>
            </a:extLst>
          </p:cNvPr>
          <p:cNvSpPr txBox="1"/>
          <p:nvPr/>
        </p:nvSpPr>
        <p:spPr>
          <a:xfrm>
            <a:off x="590810" y="1693877"/>
            <a:ext cx="8166969" cy="523220"/>
          </a:xfrm>
          <a:prstGeom prst="rect">
            <a:avLst/>
          </a:prstGeom>
          <a:noFill/>
        </p:spPr>
        <p:txBody>
          <a:bodyPr wrap="square">
            <a:spAutoFit/>
          </a:bodyPr>
          <a:lstStyle/>
          <a:p>
            <a:r>
              <a:rPr lang="ja-JP" altLang="en-US" sz="2800" b="1" u="sng" dirty="0"/>
              <a:t>思春期特発性側弯症の主カーブの進行 </a:t>
            </a:r>
          </a:p>
        </p:txBody>
      </p:sp>
      <p:sp>
        <p:nvSpPr>
          <p:cNvPr id="9" name="テキスト ボックス 8">
            <a:extLst>
              <a:ext uri="{FF2B5EF4-FFF2-40B4-BE49-F238E27FC236}">
                <a16:creationId xmlns:a16="http://schemas.microsoft.com/office/drawing/2014/main" id="{B702BEF7-897B-D833-5208-A44DECD2D20A}"/>
              </a:ext>
            </a:extLst>
          </p:cNvPr>
          <p:cNvSpPr txBox="1"/>
          <p:nvPr/>
        </p:nvSpPr>
        <p:spPr>
          <a:xfrm>
            <a:off x="6325644" y="7120473"/>
            <a:ext cx="7315200" cy="400110"/>
          </a:xfrm>
          <a:prstGeom prst="rect">
            <a:avLst/>
          </a:prstGeom>
          <a:noFill/>
        </p:spPr>
        <p:txBody>
          <a:bodyPr wrap="square">
            <a:spAutoFit/>
          </a:bodyPr>
          <a:lstStyle/>
          <a:p>
            <a:r>
              <a:rPr lang="en-US" altLang="ja-JP" sz="2000" b="1" i="1" dirty="0"/>
              <a:t>Report of the prevalence and natural history committee. </a:t>
            </a:r>
            <a:endParaRPr lang="ja-JP" altLang="en-US" sz="2000" b="1" i="1" dirty="0"/>
          </a:p>
        </p:txBody>
      </p:sp>
      <p:sp>
        <p:nvSpPr>
          <p:cNvPr id="11" name="テキスト ボックス 10">
            <a:extLst>
              <a:ext uri="{FF2B5EF4-FFF2-40B4-BE49-F238E27FC236}">
                <a16:creationId xmlns:a16="http://schemas.microsoft.com/office/drawing/2014/main" id="{8ECC68D0-0B63-3F76-C579-06E1DF88187A}"/>
              </a:ext>
            </a:extLst>
          </p:cNvPr>
          <p:cNvSpPr txBox="1"/>
          <p:nvPr/>
        </p:nvSpPr>
        <p:spPr>
          <a:xfrm>
            <a:off x="6325644" y="7510265"/>
            <a:ext cx="8079287" cy="369332"/>
          </a:xfrm>
          <a:prstGeom prst="rect">
            <a:avLst/>
          </a:prstGeom>
          <a:noFill/>
        </p:spPr>
        <p:txBody>
          <a:bodyPr wrap="square">
            <a:spAutoFit/>
          </a:bodyPr>
          <a:lstStyle/>
          <a:p>
            <a:r>
              <a:rPr lang="en-US" altLang="ja-JP" i="1" dirty="0" err="1"/>
              <a:t>Nachemson</a:t>
            </a:r>
            <a:r>
              <a:rPr lang="en-US" altLang="ja-JP" i="1" dirty="0"/>
              <a:t> A LJ, Weinstein SL.</a:t>
            </a:r>
            <a:r>
              <a:rPr lang="ja-JP" altLang="en-US" i="1" dirty="0"/>
              <a:t> </a:t>
            </a:r>
            <a:r>
              <a:rPr lang="en-US" altLang="ja-JP" i="1" dirty="0"/>
              <a:t>et al. Scoliosis Research Society 1982. </a:t>
            </a:r>
            <a:endParaRPr lang="ja-JP" altLang="en-US" i="1" dirty="0"/>
          </a:p>
        </p:txBody>
      </p:sp>
      <p:sp>
        <p:nvSpPr>
          <p:cNvPr id="8" name="テキスト ボックス 7">
            <a:extLst>
              <a:ext uri="{FF2B5EF4-FFF2-40B4-BE49-F238E27FC236}">
                <a16:creationId xmlns:a16="http://schemas.microsoft.com/office/drawing/2014/main" id="{E5597A7F-A7F9-32A9-2236-AE6DC1F9CB03}"/>
              </a:ext>
            </a:extLst>
          </p:cNvPr>
          <p:cNvSpPr txBox="1"/>
          <p:nvPr/>
        </p:nvSpPr>
        <p:spPr>
          <a:xfrm>
            <a:off x="590810" y="727162"/>
            <a:ext cx="8166969" cy="707886"/>
          </a:xfrm>
          <a:prstGeom prst="rect">
            <a:avLst/>
          </a:prstGeom>
          <a:noFill/>
        </p:spPr>
        <p:txBody>
          <a:bodyPr wrap="square">
            <a:spAutoFit/>
          </a:bodyPr>
          <a:lstStyle/>
          <a:p>
            <a:r>
              <a:rPr lang="ja-JP" altLang="en-US" sz="4000" b="1" dirty="0"/>
              <a:t>自然経過</a:t>
            </a:r>
          </a:p>
        </p:txBody>
      </p:sp>
    </p:spTree>
    <p:extLst>
      <p:ext uri="{BB962C8B-B14F-4D97-AF65-F5344CB8AC3E}">
        <p14:creationId xmlns:p14="http://schemas.microsoft.com/office/powerpoint/2010/main" val="1882868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21A30D6-C03E-40AC-E23A-E90566DA26F5}"/>
              </a:ext>
            </a:extLst>
          </p:cNvPr>
          <p:cNvPicPr>
            <a:picLocks noChangeAspect="1"/>
          </p:cNvPicPr>
          <p:nvPr/>
        </p:nvPicPr>
        <p:blipFill>
          <a:blip r:embed="rId2"/>
          <a:stretch>
            <a:fillRect/>
          </a:stretch>
        </p:blipFill>
        <p:spPr>
          <a:xfrm>
            <a:off x="253025" y="634523"/>
            <a:ext cx="13871701" cy="7109248"/>
          </a:xfrm>
          <a:prstGeom prst="rect">
            <a:avLst/>
          </a:prstGeom>
          <a:ln>
            <a:noFill/>
          </a:ln>
        </p:spPr>
      </p:pic>
      <p:pic>
        <p:nvPicPr>
          <p:cNvPr id="4" name="図 3">
            <a:extLst>
              <a:ext uri="{FF2B5EF4-FFF2-40B4-BE49-F238E27FC236}">
                <a16:creationId xmlns:a16="http://schemas.microsoft.com/office/drawing/2014/main" id="{FE3CA54B-AF87-A834-E89B-C8FCC3F4C219}"/>
              </a:ext>
            </a:extLst>
          </p:cNvPr>
          <p:cNvPicPr>
            <a:picLocks noChangeAspect="1"/>
          </p:cNvPicPr>
          <p:nvPr/>
        </p:nvPicPr>
        <p:blipFill>
          <a:blip r:embed="rId3"/>
          <a:srcRect t="4866"/>
          <a:stretch/>
        </p:blipFill>
        <p:spPr>
          <a:xfrm>
            <a:off x="475991" y="2279227"/>
            <a:ext cx="5746489" cy="4740009"/>
          </a:xfrm>
          <a:prstGeom prst="rect">
            <a:avLst/>
          </a:prstGeom>
        </p:spPr>
      </p:pic>
    </p:spTree>
    <p:extLst>
      <p:ext uri="{BB962C8B-B14F-4D97-AF65-F5344CB8AC3E}">
        <p14:creationId xmlns:p14="http://schemas.microsoft.com/office/powerpoint/2010/main" val="3683409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CD38E9-7D84-EBA4-A636-7FA13F4B8C6A}"/>
              </a:ext>
            </a:extLst>
          </p:cNvPr>
          <p:cNvSpPr txBox="1"/>
          <p:nvPr/>
        </p:nvSpPr>
        <p:spPr>
          <a:xfrm>
            <a:off x="590810" y="727162"/>
            <a:ext cx="8166969" cy="707886"/>
          </a:xfrm>
          <a:prstGeom prst="rect">
            <a:avLst/>
          </a:prstGeom>
          <a:noFill/>
        </p:spPr>
        <p:txBody>
          <a:bodyPr wrap="square">
            <a:spAutoFit/>
          </a:bodyPr>
          <a:lstStyle/>
          <a:p>
            <a:r>
              <a:rPr lang="ja-JP" altLang="en-US" sz="4000" b="1" dirty="0"/>
              <a:t>自然経過</a:t>
            </a:r>
          </a:p>
        </p:txBody>
      </p:sp>
      <p:sp>
        <p:nvSpPr>
          <p:cNvPr id="4" name="テキスト ボックス 3">
            <a:extLst>
              <a:ext uri="{FF2B5EF4-FFF2-40B4-BE49-F238E27FC236}">
                <a16:creationId xmlns:a16="http://schemas.microsoft.com/office/drawing/2014/main" id="{416EF3A5-0ECA-C5AF-5ECF-37AB5303655A}"/>
              </a:ext>
            </a:extLst>
          </p:cNvPr>
          <p:cNvSpPr txBox="1"/>
          <p:nvPr/>
        </p:nvSpPr>
        <p:spPr>
          <a:xfrm>
            <a:off x="1305839" y="1793672"/>
            <a:ext cx="7321462" cy="523220"/>
          </a:xfrm>
          <a:prstGeom prst="rect">
            <a:avLst/>
          </a:prstGeom>
          <a:noFill/>
        </p:spPr>
        <p:txBody>
          <a:bodyPr wrap="square">
            <a:spAutoFit/>
          </a:bodyPr>
          <a:lstStyle/>
          <a:p>
            <a:pPr marL="285750" indent="-285750">
              <a:buFont typeface="Wingdings" panose="05000000000000000000" pitchFamily="2" charset="2"/>
              <a:buChar char="u"/>
            </a:pPr>
            <a:r>
              <a:rPr lang="ja-JP" altLang="en-US" dirty="0"/>
              <a:t> </a:t>
            </a:r>
            <a:r>
              <a:rPr lang="ja-JP" altLang="en-US" sz="2800" dirty="0"/>
              <a:t>肺機能と呼吸器症状</a:t>
            </a:r>
          </a:p>
        </p:txBody>
      </p:sp>
      <p:sp>
        <p:nvSpPr>
          <p:cNvPr id="6" name="テキスト ボックス 5">
            <a:extLst>
              <a:ext uri="{FF2B5EF4-FFF2-40B4-BE49-F238E27FC236}">
                <a16:creationId xmlns:a16="http://schemas.microsoft.com/office/drawing/2014/main" id="{D9BAA897-FF4D-ED8B-F25B-3879BDB48EAE}"/>
              </a:ext>
            </a:extLst>
          </p:cNvPr>
          <p:cNvSpPr txBox="1"/>
          <p:nvPr/>
        </p:nvSpPr>
        <p:spPr>
          <a:xfrm>
            <a:off x="1756776" y="2406414"/>
            <a:ext cx="9090764" cy="849258"/>
          </a:xfrm>
          <a:prstGeom prst="rect">
            <a:avLst/>
          </a:prstGeom>
          <a:noFill/>
        </p:spPr>
        <p:txBody>
          <a:bodyPr wrap="square">
            <a:spAutoFit/>
          </a:bodyPr>
          <a:lstStyle/>
          <a:p>
            <a:r>
              <a:rPr lang="en-US" altLang="ja-JP" sz="2400" dirty="0"/>
              <a:t>Cobb</a:t>
            </a:r>
            <a:r>
              <a:rPr lang="ja-JP" altLang="en-US" sz="2400" dirty="0"/>
              <a:t>角が</a:t>
            </a:r>
            <a:r>
              <a:rPr lang="en-US" altLang="ja-JP" sz="2400" dirty="0"/>
              <a:t>60°</a:t>
            </a:r>
            <a:r>
              <a:rPr lang="ja-JP" altLang="en-US" sz="2400" dirty="0"/>
              <a:t>以上症例では，</a:t>
            </a:r>
            <a:r>
              <a:rPr lang="en-US" altLang="ja-JP" sz="2400" dirty="0"/>
              <a:t>83</a:t>
            </a:r>
            <a:r>
              <a:rPr lang="ja-JP" altLang="en-US" sz="2400" dirty="0"/>
              <a:t>％で％</a:t>
            </a:r>
            <a:r>
              <a:rPr lang="en-US" altLang="ja-JP" sz="2400" dirty="0"/>
              <a:t>vital capacity</a:t>
            </a:r>
            <a:r>
              <a:rPr lang="ja-JP" altLang="en-US" sz="2400" dirty="0"/>
              <a:t>（％</a:t>
            </a:r>
            <a:r>
              <a:rPr lang="en-US" altLang="ja-JP" sz="2400" dirty="0"/>
              <a:t>VC</a:t>
            </a:r>
            <a:r>
              <a:rPr lang="ja-JP" altLang="en-US" sz="2400" dirty="0"/>
              <a:t>）が </a:t>
            </a:r>
            <a:r>
              <a:rPr lang="en-US" altLang="ja-JP" sz="2400" dirty="0"/>
              <a:t>75</a:t>
            </a:r>
            <a:r>
              <a:rPr lang="ja-JP" altLang="en-US" sz="2400" dirty="0"/>
              <a:t>％以下であり，</a:t>
            </a:r>
            <a:r>
              <a:rPr lang="en-US" altLang="ja-JP" sz="2400" dirty="0"/>
              <a:t>61</a:t>
            </a:r>
            <a:r>
              <a:rPr lang="ja-JP" altLang="en-US" sz="2400" dirty="0"/>
              <a:t>％で％</a:t>
            </a:r>
            <a:r>
              <a:rPr lang="en-US" altLang="ja-JP" sz="2400" dirty="0"/>
              <a:t>VC </a:t>
            </a:r>
            <a:r>
              <a:rPr lang="ja-JP" altLang="en-US" sz="2400" dirty="0"/>
              <a:t>が</a:t>
            </a:r>
            <a:r>
              <a:rPr lang="en-US" altLang="ja-JP" sz="2400" dirty="0"/>
              <a:t>65</a:t>
            </a:r>
            <a:r>
              <a:rPr lang="ja-JP" altLang="en-US" sz="2400" dirty="0"/>
              <a:t>％以下であった。</a:t>
            </a:r>
          </a:p>
        </p:txBody>
      </p:sp>
      <p:sp>
        <p:nvSpPr>
          <p:cNvPr id="7" name="テキスト ボックス 6">
            <a:extLst>
              <a:ext uri="{FF2B5EF4-FFF2-40B4-BE49-F238E27FC236}">
                <a16:creationId xmlns:a16="http://schemas.microsoft.com/office/drawing/2014/main" id="{8B9DB275-9D22-9BA1-1262-CF140BD4660E}"/>
              </a:ext>
            </a:extLst>
          </p:cNvPr>
          <p:cNvSpPr txBox="1"/>
          <p:nvPr/>
        </p:nvSpPr>
        <p:spPr>
          <a:xfrm>
            <a:off x="1305839" y="4440675"/>
            <a:ext cx="7321462" cy="523220"/>
          </a:xfrm>
          <a:prstGeom prst="rect">
            <a:avLst/>
          </a:prstGeom>
          <a:noFill/>
        </p:spPr>
        <p:txBody>
          <a:bodyPr wrap="square">
            <a:spAutoFit/>
          </a:bodyPr>
          <a:lstStyle/>
          <a:p>
            <a:pPr marL="285750" indent="-285750">
              <a:buFont typeface="Wingdings" panose="05000000000000000000" pitchFamily="2" charset="2"/>
              <a:buChar char="u"/>
            </a:pPr>
            <a:r>
              <a:rPr lang="ja-JP" altLang="en-US" dirty="0"/>
              <a:t> </a:t>
            </a:r>
            <a:r>
              <a:rPr lang="ja-JP" altLang="en-US" sz="2800" dirty="0"/>
              <a:t>腰痛</a:t>
            </a:r>
          </a:p>
        </p:txBody>
      </p:sp>
      <p:sp>
        <p:nvSpPr>
          <p:cNvPr id="8" name="テキスト ボックス 7">
            <a:extLst>
              <a:ext uri="{FF2B5EF4-FFF2-40B4-BE49-F238E27FC236}">
                <a16:creationId xmlns:a16="http://schemas.microsoft.com/office/drawing/2014/main" id="{D0EAACCF-BF6F-8600-9563-C75E231CE33C}"/>
              </a:ext>
            </a:extLst>
          </p:cNvPr>
          <p:cNvSpPr txBox="1"/>
          <p:nvPr/>
        </p:nvSpPr>
        <p:spPr>
          <a:xfrm>
            <a:off x="1756776" y="5112742"/>
            <a:ext cx="9090764" cy="1200329"/>
          </a:xfrm>
          <a:prstGeom prst="rect">
            <a:avLst/>
          </a:prstGeom>
          <a:noFill/>
        </p:spPr>
        <p:txBody>
          <a:bodyPr wrap="square">
            <a:spAutoFit/>
          </a:bodyPr>
          <a:lstStyle/>
          <a:p>
            <a:r>
              <a:rPr lang="ja-JP" altLang="en-US" sz="2400" dirty="0"/>
              <a:t>急性の腰痛や慢性の腰痛は</a:t>
            </a:r>
            <a:r>
              <a:rPr lang="en-US" altLang="ja-JP" sz="2400" dirty="0"/>
              <a:t>77</a:t>
            </a:r>
            <a:r>
              <a:rPr lang="ja-JP" altLang="en-US" sz="2400" dirty="0"/>
              <a:t>％の特発性側弯症遺残例で 急性や慢性の腰痛があり，コントロールの</a:t>
            </a:r>
            <a:r>
              <a:rPr lang="en-US" altLang="ja-JP" sz="2400" dirty="0"/>
              <a:t>35</a:t>
            </a:r>
            <a:r>
              <a:rPr lang="ja-JP" altLang="en-US" sz="2400" dirty="0"/>
              <a:t>％と 比較して有意に多かった。</a:t>
            </a:r>
          </a:p>
        </p:txBody>
      </p:sp>
      <p:pic>
        <p:nvPicPr>
          <p:cNvPr id="9" name="図 8">
            <a:extLst>
              <a:ext uri="{FF2B5EF4-FFF2-40B4-BE49-F238E27FC236}">
                <a16:creationId xmlns:a16="http://schemas.microsoft.com/office/drawing/2014/main" id="{DA703124-F83B-1996-DB7C-52A77D71F4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628" r="31472" b="16861"/>
          <a:stretch/>
        </p:blipFill>
        <p:spPr>
          <a:xfrm flipH="1">
            <a:off x="9886858" y="1664222"/>
            <a:ext cx="2986766" cy="6076125"/>
          </a:xfrm>
          <a:prstGeom prst="rect">
            <a:avLst/>
          </a:prstGeom>
        </p:spPr>
      </p:pic>
      <p:sp>
        <p:nvSpPr>
          <p:cNvPr id="10" name="楕円 9">
            <a:extLst>
              <a:ext uri="{FF2B5EF4-FFF2-40B4-BE49-F238E27FC236}">
                <a16:creationId xmlns:a16="http://schemas.microsoft.com/office/drawing/2014/main" id="{62F4660D-66E8-F032-79DB-C0176C5A95C5}"/>
              </a:ext>
            </a:extLst>
          </p:cNvPr>
          <p:cNvSpPr/>
          <p:nvPr/>
        </p:nvSpPr>
        <p:spPr>
          <a:xfrm>
            <a:off x="10565703" y="4585024"/>
            <a:ext cx="1929009" cy="120032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6172BFA6-1367-DA0F-559B-AAC118F5B476}"/>
              </a:ext>
            </a:extLst>
          </p:cNvPr>
          <p:cNvSpPr txBox="1"/>
          <p:nvPr/>
        </p:nvSpPr>
        <p:spPr>
          <a:xfrm>
            <a:off x="3930040" y="3441867"/>
            <a:ext cx="8119997" cy="646331"/>
          </a:xfrm>
          <a:prstGeom prst="rect">
            <a:avLst/>
          </a:prstGeom>
          <a:noFill/>
        </p:spPr>
        <p:txBody>
          <a:bodyPr wrap="square">
            <a:spAutoFit/>
          </a:bodyPr>
          <a:lstStyle/>
          <a:p>
            <a:r>
              <a:rPr lang="en-US" altLang="ja-JP" i="1" dirty="0"/>
              <a:t>Weinstein SL, Zavala DC, Ponseti IV. Idiopathic scoliosis</a:t>
            </a:r>
            <a:r>
              <a:rPr lang="ja-JP" altLang="en-US" i="1" dirty="0"/>
              <a:t>：</a:t>
            </a:r>
            <a:r>
              <a:rPr lang="en-US" altLang="ja-JP" i="1" dirty="0"/>
              <a:t>long term follow-up and prognosis in untreated patients. J Bone Joint Surg Am 1981</a:t>
            </a:r>
            <a:endParaRPr lang="ja-JP" altLang="en-US" dirty="0"/>
          </a:p>
        </p:txBody>
      </p:sp>
      <p:sp>
        <p:nvSpPr>
          <p:cNvPr id="14" name="テキスト ボックス 13">
            <a:extLst>
              <a:ext uri="{FF2B5EF4-FFF2-40B4-BE49-F238E27FC236}">
                <a16:creationId xmlns:a16="http://schemas.microsoft.com/office/drawing/2014/main" id="{8014FFCC-465B-B275-0FA7-10F79712B7FF}"/>
              </a:ext>
            </a:extLst>
          </p:cNvPr>
          <p:cNvSpPr txBox="1"/>
          <p:nvPr/>
        </p:nvSpPr>
        <p:spPr>
          <a:xfrm>
            <a:off x="3932216" y="6148898"/>
            <a:ext cx="7860082" cy="923330"/>
          </a:xfrm>
          <a:prstGeom prst="rect">
            <a:avLst/>
          </a:prstGeom>
          <a:noFill/>
        </p:spPr>
        <p:txBody>
          <a:bodyPr wrap="square">
            <a:spAutoFit/>
          </a:bodyPr>
          <a:lstStyle/>
          <a:p>
            <a:r>
              <a:rPr lang="en-US" altLang="ja-JP" i="1" dirty="0"/>
              <a:t>Weinstein SL, Dolan LA, Spratt KF, et al. Health and function of patients with untreated idiopathic scoliosis</a:t>
            </a:r>
            <a:r>
              <a:rPr lang="ja-JP" altLang="en-US" i="1" dirty="0"/>
              <a:t>：</a:t>
            </a:r>
            <a:r>
              <a:rPr lang="en-US" altLang="ja-JP" i="1" dirty="0"/>
              <a:t>a 50-year natural history study. </a:t>
            </a:r>
          </a:p>
          <a:p>
            <a:r>
              <a:rPr lang="en-US" altLang="ja-JP" i="1" dirty="0"/>
              <a:t>Jama 2003</a:t>
            </a:r>
            <a:endParaRPr lang="ja-JP" altLang="en-US" i="1" dirty="0"/>
          </a:p>
        </p:txBody>
      </p:sp>
    </p:spTree>
    <p:extLst>
      <p:ext uri="{BB962C8B-B14F-4D97-AF65-F5344CB8AC3E}">
        <p14:creationId xmlns:p14="http://schemas.microsoft.com/office/powerpoint/2010/main" val="75246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E14A3CB-EE41-2151-87DE-1BAE1936978D}"/>
              </a:ext>
            </a:extLst>
          </p:cNvPr>
          <p:cNvSpPr txBox="1"/>
          <p:nvPr/>
        </p:nvSpPr>
        <p:spPr>
          <a:xfrm>
            <a:off x="590810" y="727162"/>
            <a:ext cx="8166969" cy="707886"/>
          </a:xfrm>
          <a:prstGeom prst="rect">
            <a:avLst/>
          </a:prstGeom>
          <a:noFill/>
        </p:spPr>
        <p:txBody>
          <a:bodyPr wrap="square">
            <a:spAutoFit/>
          </a:bodyPr>
          <a:lstStyle/>
          <a:p>
            <a:r>
              <a:rPr lang="ja-JP" altLang="en-US" sz="4000" b="1" dirty="0"/>
              <a:t>自然経過</a:t>
            </a:r>
          </a:p>
        </p:txBody>
      </p:sp>
      <p:sp>
        <p:nvSpPr>
          <p:cNvPr id="4" name="テキスト ボックス 3">
            <a:extLst>
              <a:ext uri="{FF2B5EF4-FFF2-40B4-BE49-F238E27FC236}">
                <a16:creationId xmlns:a16="http://schemas.microsoft.com/office/drawing/2014/main" id="{0B5AA1CB-C384-AD95-CC13-E9926182832A}"/>
              </a:ext>
            </a:extLst>
          </p:cNvPr>
          <p:cNvSpPr txBox="1"/>
          <p:nvPr/>
        </p:nvSpPr>
        <p:spPr>
          <a:xfrm>
            <a:off x="864296" y="2737071"/>
            <a:ext cx="10146081" cy="1708160"/>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ja-JP" altLang="en-US" sz="2400" dirty="0"/>
              <a:t>特発性側側弯症遺残例の婚姻率はコントロール群と同等であった</a:t>
            </a:r>
            <a:endParaRPr lang="en-US" altLang="ja-JP" sz="2400" dirty="0"/>
          </a:p>
          <a:p>
            <a:pPr marL="285750" indent="-285750">
              <a:lnSpc>
                <a:spcPct val="150000"/>
              </a:lnSpc>
              <a:buFont typeface="Wingdings" panose="05000000000000000000" pitchFamily="2" charset="2"/>
              <a:buChar char="ü"/>
            </a:pPr>
            <a:r>
              <a:rPr lang="ja-JP" altLang="en-US" sz="2400" dirty="0"/>
              <a:t>出産経験もコントロール群と同等 であった</a:t>
            </a:r>
            <a:endParaRPr lang="en-US" altLang="ja-JP" sz="2400" dirty="0"/>
          </a:p>
          <a:p>
            <a:pPr marL="285750" indent="-285750">
              <a:lnSpc>
                <a:spcPct val="150000"/>
              </a:lnSpc>
              <a:buFont typeface="Wingdings" panose="05000000000000000000" pitchFamily="2" charset="2"/>
              <a:buChar char="ü"/>
            </a:pPr>
            <a:r>
              <a:rPr lang="ja-JP" altLang="en-US" sz="2400" dirty="0"/>
              <a:t>妊娠とカーブの進行の関連は なく，帝王切開との関連もなかった</a:t>
            </a:r>
          </a:p>
        </p:txBody>
      </p:sp>
      <p:sp>
        <p:nvSpPr>
          <p:cNvPr id="7" name="テキスト ボックス 6">
            <a:extLst>
              <a:ext uri="{FF2B5EF4-FFF2-40B4-BE49-F238E27FC236}">
                <a16:creationId xmlns:a16="http://schemas.microsoft.com/office/drawing/2014/main" id="{662E4A3F-5C28-483E-4C38-9190C6F1B7F7}"/>
              </a:ext>
            </a:extLst>
          </p:cNvPr>
          <p:cNvSpPr txBox="1"/>
          <p:nvPr/>
        </p:nvSpPr>
        <p:spPr>
          <a:xfrm>
            <a:off x="864296" y="1891308"/>
            <a:ext cx="7321462" cy="584775"/>
          </a:xfrm>
          <a:prstGeom prst="rect">
            <a:avLst/>
          </a:prstGeom>
          <a:noFill/>
        </p:spPr>
        <p:txBody>
          <a:bodyPr wrap="square">
            <a:spAutoFit/>
          </a:bodyPr>
          <a:lstStyle/>
          <a:p>
            <a:pPr marL="285750" indent="-285750">
              <a:buFont typeface="Wingdings" panose="05000000000000000000" pitchFamily="2" charset="2"/>
              <a:buChar char="u"/>
            </a:pPr>
            <a:r>
              <a:rPr lang="ja-JP" altLang="en-US" dirty="0"/>
              <a:t> </a:t>
            </a:r>
            <a:r>
              <a:rPr lang="ja-JP" altLang="en-US" sz="2800" dirty="0"/>
              <a:t> </a:t>
            </a:r>
            <a:r>
              <a:rPr lang="ja-JP" altLang="en-US" sz="3200" dirty="0"/>
              <a:t>婚姻率と生殖経験</a:t>
            </a:r>
          </a:p>
        </p:txBody>
      </p:sp>
      <p:sp>
        <p:nvSpPr>
          <p:cNvPr id="8" name="テキスト ボックス 7">
            <a:extLst>
              <a:ext uri="{FF2B5EF4-FFF2-40B4-BE49-F238E27FC236}">
                <a16:creationId xmlns:a16="http://schemas.microsoft.com/office/drawing/2014/main" id="{ADC4946D-1D17-1E75-CF96-4229B2B0D41B}"/>
              </a:ext>
            </a:extLst>
          </p:cNvPr>
          <p:cNvSpPr txBox="1"/>
          <p:nvPr/>
        </p:nvSpPr>
        <p:spPr>
          <a:xfrm>
            <a:off x="3844534" y="5046608"/>
            <a:ext cx="7860082" cy="923330"/>
          </a:xfrm>
          <a:prstGeom prst="rect">
            <a:avLst/>
          </a:prstGeom>
          <a:noFill/>
        </p:spPr>
        <p:txBody>
          <a:bodyPr wrap="square">
            <a:spAutoFit/>
          </a:bodyPr>
          <a:lstStyle/>
          <a:p>
            <a:r>
              <a:rPr lang="en-US" altLang="ja-JP" i="1" dirty="0"/>
              <a:t>Weinstein SL, Dolan LA, Spratt KF, et al. Health and function of patients with untreated idiopathic scoliosis</a:t>
            </a:r>
            <a:r>
              <a:rPr lang="ja-JP" altLang="en-US" i="1" dirty="0"/>
              <a:t>：</a:t>
            </a:r>
            <a:r>
              <a:rPr lang="en-US" altLang="ja-JP" i="1" dirty="0"/>
              <a:t>a 50-year natural history study. </a:t>
            </a:r>
          </a:p>
          <a:p>
            <a:r>
              <a:rPr lang="en-US" altLang="ja-JP" i="1" dirty="0"/>
              <a:t>Jama 2003</a:t>
            </a:r>
            <a:endParaRPr lang="ja-JP" altLang="en-US" i="1" dirty="0"/>
          </a:p>
        </p:txBody>
      </p:sp>
    </p:spTree>
    <p:extLst>
      <p:ext uri="{BB962C8B-B14F-4D97-AF65-F5344CB8AC3E}">
        <p14:creationId xmlns:p14="http://schemas.microsoft.com/office/powerpoint/2010/main" val="1865323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013590-6A65-A2C6-0B22-67BFFC84AD2A}"/>
              </a:ext>
            </a:extLst>
          </p:cNvPr>
          <p:cNvSpPr>
            <a:spLocks noGrp="1"/>
          </p:cNvSpPr>
          <p:nvPr>
            <p:ph type="title"/>
          </p:nvPr>
        </p:nvSpPr>
        <p:spPr>
          <a:xfrm>
            <a:off x="2583180" y="2601322"/>
            <a:ext cx="9464040" cy="1193006"/>
          </a:xfrm>
        </p:spPr>
        <p:txBody>
          <a:bodyPr>
            <a:normAutofit/>
          </a:bodyPr>
          <a:lstStyle/>
          <a:p>
            <a:pPr algn="ctr"/>
            <a:r>
              <a:rPr kumimoji="1" lang="en-US" altLang="ja-JP" sz="4400" b="1" dirty="0">
                <a:solidFill>
                  <a:schemeClr val="tx1"/>
                </a:solidFill>
              </a:rPr>
              <a:t>COI</a:t>
            </a:r>
            <a:r>
              <a:rPr kumimoji="1" lang="ja-JP" altLang="en-US" sz="4400" b="1" dirty="0">
                <a:solidFill>
                  <a:schemeClr val="tx1"/>
                </a:solidFill>
              </a:rPr>
              <a:t>開示</a:t>
            </a:r>
          </a:p>
        </p:txBody>
      </p:sp>
      <p:sp>
        <p:nvSpPr>
          <p:cNvPr id="3" name="コンテンツ プレースホルダー 2">
            <a:extLst>
              <a:ext uri="{FF2B5EF4-FFF2-40B4-BE49-F238E27FC236}">
                <a16:creationId xmlns:a16="http://schemas.microsoft.com/office/drawing/2014/main" id="{E27901D8-8922-9A85-1690-67457F627800}"/>
              </a:ext>
            </a:extLst>
          </p:cNvPr>
          <p:cNvSpPr>
            <a:spLocks noGrp="1"/>
          </p:cNvSpPr>
          <p:nvPr>
            <p:ph idx="1"/>
          </p:nvPr>
        </p:nvSpPr>
        <p:spPr>
          <a:xfrm>
            <a:off x="2583180" y="4355962"/>
            <a:ext cx="9464040" cy="1093758"/>
          </a:xfrm>
        </p:spPr>
        <p:txBody>
          <a:bodyPr>
            <a:normAutofit/>
          </a:bodyPr>
          <a:lstStyle/>
          <a:p>
            <a:pPr marL="0" indent="0" algn="ctr">
              <a:buNone/>
            </a:pPr>
            <a:r>
              <a:rPr kumimoji="1" lang="ja-JP" altLang="en-US" sz="2400" dirty="0"/>
              <a:t>本発表に際して、発表者に開示すべき</a:t>
            </a:r>
            <a:endParaRPr kumimoji="1" lang="en-US" altLang="ja-JP" sz="2400" dirty="0"/>
          </a:p>
          <a:p>
            <a:pPr marL="0" indent="0" algn="ctr">
              <a:buNone/>
            </a:pPr>
            <a:r>
              <a:rPr kumimoji="1" lang="en-US" altLang="ja-JP" sz="2400" dirty="0"/>
              <a:t>COI</a:t>
            </a:r>
            <a:r>
              <a:rPr kumimoji="1" lang="ja-JP" altLang="en-US" sz="2400" dirty="0"/>
              <a:t>関係にある企業などはありません</a:t>
            </a:r>
          </a:p>
        </p:txBody>
      </p:sp>
    </p:spTree>
    <p:extLst>
      <p:ext uri="{BB962C8B-B14F-4D97-AF65-F5344CB8AC3E}">
        <p14:creationId xmlns:p14="http://schemas.microsoft.com/office/powerpoint/2010/main" val="1532143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9F17851-C4F2-E2E1-1A54-4989A143C7A1}"/>
              </a:ext>
            </a:extLst>
          </p:cNvPr>
          <p:cNvPicPr>
            <a:picLocks noChangeAspect="1"/>
          </p:cNvPicPr>
          <p:nvPr/>
        </p:nvPicPr>
        <p:blipFill>
          <a:blip r:embed="rId2"/>
          <a:stretch>
            <a:fillRect/>
          </a:stretch>
        </p:blipFill>
        <p:spPr>
          <a:xfrm>
            <a:off x="540568" y="674937"/>
            <a:ext cx="13877229" cy="4163170"/>
          </a:xfrm>
          <a:prstGeom prst="rect">
            <a:avLst/>
          </a:prstGeom>
          <a:ln>
            <a:noFill/>
          </a:ln>
        </p:spPr>
      </p:pic>
      <p:sp>
        <p:nvSpPr>
          <p:cNvPr id="11" name="テキスト ボックス 10">
            <a:extLst>
              <a:ext uri="{FF2B5EF4-FFF2-40B4-BE49-F238E27FC236}">
                <a16:creationId xmlns:a16="http://schemas.microsoft.com/office/drawing/2014/main" id="{C64C67C5-64B9-C851-7537-29777F59F008}"/>
              </a:ext>
            </a:extLst>
          </p:cNvPr>
          <p:cNvSpPr txBox="1"/>
          <p:nvPr/>
        </p:nvSpPr>
        <p:spPr>
          <a:xfrm>
            <a:off x="1043830" y="6086409"/>
            <a:ext cx="7322024" cy="1433919"/>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ja-JP" altLang="en-US" sz="2000" dirty="0"/>
              <a:t>精度，対象学年，費用と いった検診システム由来の問題</a:t>
            </a:r>
            <a:endParaRPr lang="en-US" altLang="ja-JP" sz="2000" dirty="0"/>
          </a:p>
          <a:p>
            <a:pPr marL="285750" indent="-285750">
              <a:lnSpc>
                <a:spcPct val="150000"/>
              </a:lnSpc>
              <a:buFont typeface="Wingdings" panose="05000000000000000000" pitchFamily="2" charset="2"/>
              <a:buChar char="ü"/>
            </a:pPr>
            <a:r>
              <a:rPr lang="ja-JP" altLang="en-US" sz="2000" dirty="0"/>
              <a:t> 検診未受検な ど受検者由来の問題</a:t>
            </a:r>
            <a:endParaRPr lang="en-US" altLang="ja-JP" sz="2000" dirty="0"/>
          </a:p>
          <a:p>
            <a:pPr marL="285750" indent="-285750">
              <a:lnSpc>
                <a:spcPct val="150000"/>
              </a:lnSpc>
              <a:buFont typeface="Wingdings" panose="05000000000000000000" pitchFamily="2" charset="2"/>
              <a:buChar char="ü"/>
            </a:pPr>
            <a:r>
              <a:rPr lang="ja-JP" altLang="en-US" sz="2000" dirty="0"/>
              <a:t> 受検者への精神的負担など検診自体の問題</a:t>
            </a:r>
          </a:p>
        </p:txBody>
      </p:sp>
      <p:sp>
        <p:nvSpPr>
          <p:cNvPr id="15" name="テキスト ボックス 14">
            <a:extLst>
              <a:ext uri="{FF2B5EF4-FFF2-40B4-BE49-F238E27FC236}">
                <a16:creationId xmlns:a16="http://schemas.microsoft.com/office/drawing/2014/main" id="{B57C2134-71C1-9C90-E884-A2C23EBC3983}"/>
              </a:ext>
            </a:extLst>
          </p:cNvPr>
          <p:cNvSpPr txBox="1"/>
          <p:nvPr/>
        </p:nvSpPr>
        <p:spPr>
          <a:xfrm>
            <a:off x="909577" y="5418275"/>
            <a:ext cx="7321462"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342900" indent="-342900">
              <a:buFont typeface="Wingdings" panose="05000000000000000000" pitchFamily="2" charset="2"/>
              <a:buChar char="p"/>
            </a:pPr>
            <a:r>
              <a:rPr lang="ja-JP" altLang="en-US" sz="2400" b="1" dirty="0"/>
              <a:t>学校検診の問 題点</a:t>
            </a:r>
            <a:endParaRPr lang="en-US" altLang="ja-JP" sz="2400" b="1" dirty="0"/>
          </a:p>
        </p:txBody>
      </p:sp>
      <p:sp>
        <p:nvSpPr>
          <p:cNvPr id="17" name="テキスト ボックス 16">
            <a:extLst>
              <a:ext uri="{FF2B5EF4-FFF2-40B4-BE49-F238E27FC236}">
                <a16:creationId xmlns:a16="http://schemas.microsoft.com/office/drawing/2014/main" id="{3CF6094B-34EF-166F-BFD5-65C0D9C51146}"/>
              </a:ext>
            </a:extLst>
          </p:cNvPr>
          <p:cNvSpPr txBox="1"/>
          <p:nvPr/>
        </p:nvSpPr>
        <p:spPr>
          <a:xfrm>
            <a:off x="4704842" y="4838107"/>
            <a:ext cx="835074" cy="369332"/>
          </a:xfrm>
          <a:prstGeom prst="rect">
            <a:avLst/>
          </a:prstGeom>
          <a:noFill/>
        </p:spPr>
        <p:txBody>
          <a:bodyPr wrap="square" rtlCol="0">
            <a:spAutoFit/>
          </a:bodyPr>
          <a:lstStyle/>
          <a:p>
            <a:r>
              <a:rPr kumimoji="1" lang="ja-JP" altLang="en-US" dirty="0"/>
              <a:t>検査</a:t>
            </a:r>
          </a:p>
        </p:txBody>
      </p:sp>
      <p:sp>
        <p:nvSpPr>
          <p:cNvPr id="19" name="テキスト ボックス 18">
            <a:extLst>
              <a:ext uri="{FF2B5EF4-FFF2-40B4-BE49-F238E27FC236}">
                <a16:creationId xmlns:a16="http://schemas.microsoft.com/office/drawing/2014/main" id="{C77BFA7C-A57A-C519-4DFD-8B043AB1DC66}"/>
              </a:ext>
            </a:extLst>
          </p:cNvPr>
          <p:cNvSpPr txBox="1"/>
          <p:nvPr/>
        </p:nvSpPr>
        <p:spPr>
          <a:xfrm>
            <a:off x="6092634" y="4859910"/>
            <a:ext cx="1386548" cy="369332"/>
          </a:xfrm>
          <a:prstGeom prst="rect">
            <a:avLst/>
          </a:prstGeom>
          <a:noFill/>
        </p:spPr>
        <p:txBody>
          <a:bodyPr wrap="square" rtlCol="0">
            <a:spAutoFit/>
          </a:bodyPr>
          <a:lstStyle/>
          <a:p>
            <a:r>
              <a:rPr kumimoji="1" lang="ja-JP" altLang="en-US" dirty="0"/>
              <a:t>専門医紹介</a:t>
            </a:r>
          </a:p>
        </p:txBody>
      </p:sp>
    </p:spTree>
    <p:extLst>
      <p:ext uri="{BB962C8B-B14F-4D97-AF65-F5344CB8AC3E}">
        <p14:creationId xmlns:p14="http://schemas.microsoft.com/office/powerpoint/2010/main" val="2310656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621779E-24D6-D10E-398F-88087B39E9DB}"/>
              </a:ext>
            </a:extLst>
          </p:cNvPr>
          <p:cNvSpPr txBox="1"/>
          <p:nvPr/>
        </p:nvSpPr>
        <p:spPr>
          <a:xfrm>
            <a:off x="3009657" y="373625"/>
            <a:ext cx="8789859" cy="584775"/>
          </a:xfrm>
          <a:prstGeom prst="rect">
            <a:avLst/>
          </a:prstGeom>
          <a:noFill/>
        </p:spPr>
        <p:txBody>
          <a:bodyPr wrap="square">
            <a:spAutoFit/>
          </a:bodyPr>
          <a:lstStyle/>
          <a:p>
            <a:pPr algn="l">
              <a:spcAft>
                <a:spcPts val="3375"/>
              </a:spcAft>
            </a:pPr>
            <a:r>
              <a:rPr lang="ja-JP" altLang="en-US" sz="3200" b="1" dirty="0">
                <a:solidFill>
                  <a:srgbClr val="003854"/>
                </a:solidFill>
                <a:latin typeface="Inter" panose="020B0502030000000004" pitchFamily="34" charset="0"/>
              </a:rPr>
              <a:t>東京都医学予防会　</a:t>
            </a:r>
            <a:r>
              <a:rPr lang="ja-JP" altLang="en-US" sz="3200" b="1" i="0" dirty="0">
                <a:solidFill>
                  <a:srgbClr val="003854"/>
                </a:solidFill>
                <a:effectLst/>
                <a:latin typeface="Inter" panose="020B0502030000000004" pitchFamily="34" charset="0"/>
              </a:rPr>
              <a:t>脊柱側弯症検診システム</a:t>
            </a:r>
          </a:p>
        </p:txBody>
      </p:sp>
      <p:pic>
        <p:nvPicPr>
          <p:cNvPr id="4098" name="Picture 2" descr="イメージ図">
            <a:extLst>
              <a:ext uri="{FF2B5EF4-FFF2-40B4-BE49-F238E27FC236}">
                <a16:creationId xmlns:a16="http://schemas.microsoft.com/office/drawing/2014/main" id="{D884B4FC-2881-BFB1-AAA8-CDB2385A3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488" y="958400"/>
            <a:ext cx="11579966" cy="707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792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991EAB-A29B-56EC-16D0-91D6BF205A75}"/>
              </a:ext>
            </a:extLst>
          </p:cNvPr>
          <p:cNvPicPr>
            <a:picLocks noChangeAspect="1"/>
          </p:cNvPicPr>
          <p:nvPr/>
        </p:nvPicPr>
        <p:blipFill>
          <a:blip r:embed="rId2"/>
          <a:stretch>
            <a:fillRect/>
          </a:stretch>
        </p:blipFill>
        <p:spPr>
          <a:xfrm>
            <a:off x="9562281" y="2026093"/>
            <a:ext cx="3248349" cy="4589411"/>
          </a:xfrm>
          <a:prstGeom prst="rect">
            <a:avLst/>
          </a:prstGeom>
        </p:spPr>
      </p:pic>
      <p:sp>
        <p:nvSpPr>
          <p:cNvPr id="4" name="テキスト ボックス 3">
            <a:extLst>
              <a:ext uri="{FF2B5EF4-FFF2-40B4-BE49-F238E27FC236}">
                <a16:creationId xmlns:a16="http://schemas.microsoft.com/office/drawing/2014/main" id="{90405AE3-BD41-8331-97B1-53C73EEBF4DE}"/>
              </a:ext>
            </a:extLst>
          </p:cNvPr>
          <p:cNvSpPr txBox="1"/>
          <p:nvPr/>
        </p:nvSpPr>
        <p:spPr>
          <a:xfrm>
            <a:off x="470651" y="434678"/>
            <a:ext cx="2523070"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kumimoji="1" lang="ja-JP" altLang="en-US" sz="3600" dirty="0"/>
              <a:t>モアレ検査</a:t>
            </a:r>
          </a:p>
        </p:txBody>
      </p:sp>
      <p:pic>
        <p:nvPicPr>
          <p:cNvPr id="6146" name="Picture 2" descr="脊柱側弯症検診">
            <a:extLst>
              <a:ext uri="{FF2B5EF4-FFF2-40B4-BE49-F238E27FC236}">
                <a16:creationId xmlns:a16="http://schemas.microsoft.com/office/drawing/2014/main" id="{699373FB-D1DD-9A05-166A-81137BF9D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46" y="2026093"/>
            <a:ext cx="4210677" cy="47728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脊柱側弯症検診">
            <a:extLst>
              <a:ext uri="{FF2B5EF4-FFF2-40B4-BE49-F238E27FC236}">
                <a16:creationId xmlns:a16="http://schemas.microsoft.com/office/drawing/2014/main" id="{34FBF216-AFAA-16B9-6692-EB04C2A71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923" y="2028825"/>
            <a:ext cx="4869942" cy="440055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21E307D2-641E-28D8-7703-C3D3867C06EC}"/>
              </a:ext>
            </a:extLst>
          </p:cNvPr>
          <p:cNvPicPr>
            <a:picLocks noChangeAspect="1"/>
          </p:cNvPicPr>
          <p:nvPr/>
        </p:nvPicPr>
        <p:blipFill>
          <a:blip r:embed="rId5"/>
          <a:stretch>
            <a:fillRect/>
          </a:stretch>
        </p:blipFill>
        <p:spPr>
          <a:xfrm>
            <a:off x="5210827" y="1081009"/>
            <a:ext cx="3248349" cy="6715197"/>
          </a:xfrm>
          <a:prstGeom prst="rect">
            <a:avLst/>
          </a:prstGeom>
        </p:spPr>
      </p:pic>
    </p:spTree>
    <p:extLst>
      <p:ext uri="{BB962C8B-B14F-4D97-AF65-F5344CB8AC3E}">
        <p14:creationId xmlns:p14="http://schemas.microsoft.com/office/powerpoint/2010/main" val="134393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3D9169-888D-7025-1EED-BE377FF9B89B}"/>
              </a:ext>
            </a:extLst>
          </p:cNvPr>
          <p:cNvPicPr>
            <a:picLocks noChangeAspect="1"/>
          </p:cNvPicPr>
          <p:nvPr/>
        </p:nvPicPr>
        <p:blipFill>
          <a:blip r:embed="rId2"/>
          <a:srcRect r="7936"/>
          <a:stretch/>
        </p:blipFill>
        <p:spPr>
          <a:xfrm>
            <a:off x="38100" y="272956"/>
            <a:ext cx="13014021" cy="7401010"/>
          </a:xfrm>
          <a:prstGeom prst="rect">
            <a:avLst/>
          </a:prstGeom>
        </p:spPr>
      </p:pic>
      <p:pic>
        <p:nvPicPr>
          <p:cNvPr id="5" name="Picture 3" descr="04b7d20d-b8fe-4bfe-b6ab-72d82be4275b.png">
            <a:extLst>
              <a:ext uri="{FF2B5EF4-FFF2-40B4-BE49-F238E27FC236}">
                <a16:creationId xmlns:a16="http://schemas.microsoft.com/office/drawing/2014/main" id="{415881B8-5CB0-8382-FF7A-EC38B82FB3AD}"/>
              </a:ext>
            </a:extLst>
          </p:cNvPr>
          <p:cNvPicPr>
            <a:picLocks noChangeAspect="1"/>
          </p:cNvPicPr>
          <p:nvPr/>
        </p:nvPicPr>
        <p:blipFill>
          <a:blip r:embed="rId3"/>
          <a:srcRect l="1384" t="12954" r="70968"/>
          <a:stretch/>
        </p:blipFill>
        <p:spPr>
          <a:xfrm>
            <a:off x="5936393" y="1290181"/>
            <a:ext cx="3508980" cy="6250768"/>
          </a:xfrm>
          <a:prstGeom prst="rect">
            <a:avLst/>
          </a:prstGeom>
        </p:spPr>
      </p:pic>
      <p:pic>
        <p:nvPicPr>
          <p:cNvPr id="6" name="Picture 3" descr="04b7d20d-b8fe-4bfe-b6ab-72d82be4275b.png">
            <a:extLst>
              <a:ext uri="{FF2B5EF4-FFF2-40B4-BE49-F238E27FC236}">
                <a16:creationId xmlns:a16="http://schemas.microsoft.com/office/drawing/2014/main" id="{7636B9DD-F31F-2A6A-15AB-9144EC00CFE9}"/>
              </a:ext>
            </a:extLst>
          </p:cNvPr>
          <p:cNvPicPr>
            <a:picLocks noChangeAspect="1"/>
          </p:cNvPicPr>
          <p:nvPr/>
        </p:nvPicPr>
        <p:blipFill>
          <a:blip r:embed="rId3"/>
          <a:srcRect l="54220" t="13194" r="19418"/>
          <a:stretch/>
        </p:blipFill>
        <p:spPr>
          <a:xfrm>
            <a:off x="9467985" y="1290181"/>
            <a:ext cx="3508980" cy="6215900"/>
          </a:xfrm>
          <a:prstGeom prst="rect">
            <a:avLst/>
          </a:prstGeom>
        </p:spPr>
      </p:pic>
      <p:cxnSp>
        <p:nvCxnSpPr>
          <p:cNvPr id="8" name="直線コネクタ 7">
            <a:extLst>
              <a:ext uri="{FF2B5EF4-FFF2-40B4-BE49-F238E27FC236}">
                <a16:creationId xmlns:a16="http://schemas.microsoft.com/office/drawing/2014/main" id="{93AE6734-9B36-A66C-C34D-B880CE084549}"/>
              </a:ext>
            </a:extLst>
          </p:cNvPr>
          <p:cNvCxnSpPr>
            <a:cxnSpLocks/>
          </p:cNvCxnSpPr>
          <p:nvPr/>
        </p:nvCxnSpPr>
        <p:spPr>
          <a:xfrm flipV="1">
            <a:off x="10809962" y="3244241"/>
            <a:ext cx="914400" cy="38830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682C734-5F2F-EED6-8A4C-938D09C9FC32}"/>
              </a:ext>
            </a:extLst>
          </p:cNvPr>
          <p:cNvCxnSpPr>
            <a:cxnSpLocks/>
          </p:cNvCxnSpPr>
          <p:nvPr/>
        </p:nvCxnSpPr>
        <p:spPr>
          <a:xfrm>
            <a:off x="10791547" y="4747364"/>
            <a:ext cx="932815" cy="56367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338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226BEDF-3C83-A28B-21CA-BBFE140B45C6}"/>
              </a:ext>
            </a:extLst>
          </p:cNvPr>
          <p:cNvSpPr txBox="1"/>
          <p:nvPr/>
        </p:nvSpPr>
        <p:spPr>
          <a:xfrm>
            <a:off x="934630" y="212482"/>
            <a:ext cx="7321462"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571500" indent="-571500">
              <a:buFont typeface="Wingdings" panose="05000000000000000000" pitchFamily="2" charset="2"/>
              <a:buChar char="u"/>
            </a:pPr>
            <a:r>
              <a:rPr lang="ja-JP" altLang="en-US" sz="4000" b="1" dirty="0"/>
              <a:t>学校検診</a:t>
            </a:r>
            <a:endParaRPr lang="en-US" altLang="ja-JP" sz="4000" b="1" dirty="0"/>
          </a:p>
        </p:txBody>
      </p:sp>
      <p:sp>
        <p:nvSpPr>
          <p:cNvPr id="6" name="テキスト ボックス 5">
            <a:extLst>
              <a:ext uri="{FF2B5EF4-FFF2-40B4-BE49-F238E27FC236}">
                <a16:creationId xmlns:a16="http://schemas.microsoft.com/office/drawing/2014/main" id="{95D1418A-CCCF-8713-F43B-276D61E1E678}"/>
              </a:ext>
            </a:extLst>
          </p:cNvPr>
          <p:cNvSpPr txBox="1"/>
          <p:nvPr/>
        </p:nvSpPr>
        <p:spPr>
          <a:xfrm>
            <a:off x="470651" y="1237991"/>
            <a:ext cx="2548122"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sz="2800" dirty="0"/>
              <a:t>精度に関して</a:t>
            </a:r>
          </a:p>
        </p:txBody>
      </p:sp>
      <p:sp>
        <p:nvSpPr>
          <p:cNvPr id="9" name="テキスト ボックス 8">
            <a:extLst>
              <a:ext uri="{FF2B5EF4-FFF2-40B4-BE49-F238E27FC236}">
                <a16:creationId xmlns:a16="http://schemas.microsoft.com/office/drawing/2014/main" id="{A5B5F076-9603-9755-AF0A-451CBE6CE4D9}"/>
              </a:ext>
            </a:extLst>
          </p:cNvPr>
          <p:cNvSpPr txBox="1"/>
          <p:nvPr/>
        </p:nvSpPr>
        <p:spPr>
          <a:xfrm>
            <a:off x="2229633" y="2197005"/>
            <a:ext cx="9294312"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ja-JP" altLang="en-US" sz="2400" dirty="0"/>
              <a:t>前屈テスト，モアレ，ハンプメーター，スコリオメーター を比較</a:t>
            </a:r>
          </a:p>
        </p:txBody>
      </p:sp>
      <p:sp>
        <p:nvSpPr>
          <p:cNvPr id="11" name="テキスト ボックス 10">
            <a:extLst>
              <a:ext uri="{FF2B5EF4-FFF2-40B4-BE49-F238E27FC236}">
                <a16:creationId xmlns:a16="http://schemas.microsoft.com/office/drawing/2014/main" id="{4E40B8CA-7D04-1CFB-85D5-516BEF6F5474}"/>
              </a:ext>
            </a:extLst>
          </p:cNvPr>
          <p:cNvSpPr txBox="1"/>
          <p:nvPr/>
        </p:nvSpPr>
        <p:spPr>
          <a:xfrm>
            <a:off x="1718477" y="2922448"/>
            <a:ext cx="11736888" cy="2585323"/>
          </a:xfrm>
          <a:prstGeom prst="rect">
            <a:avLst/>
          </a:prstGeom>
          <a:noFill/>
        </p:spPr>
        <p:txBody>
          <a:bodyPr wrap="square">
            <a:spAutoFit/>
          </a:bodyPr>
          <a:lstStyle/>
          <a:p>
            <a:pPr marL="285750" indent="-285750">
              <a:lnSpc>
                <a:spcPct val="150000"/>
              </a:lnSpc>
              <a:buFont typeface="Wingdings" panose="05000000000000000000" pitchFamily="2" charset="2"/>
              <a:buChar char="l"/>
            </a:pPr>
            <a:r>
              <a:rPr lang="ja-JP" altLang="en-US" sz="2400" dirty="0"/>
              <a:t>前屈テストでは偽陰性率が高く，見落 としの原因になること</a:t>
            </a:r>
            <a:endParaRPr lang="en-US" altLang="ja-JP" sz="2400" dirty="0"/>
          </a:p>
          <a:p>
            <a:pPr marL="285750" indent="-285750">
              <a:lnSpc>
                <a:spcPct val="150000"/>
              </a:lnSpc>
              <a:buFont typeface="Wingdings" panose="05000000000000000000" pitchFamily="2" charset="2"/>
              <a:buChar char="l"/>
            </a:pPr>
            <a:r>
              <a:rPr lang="ja-JP" altLang="en-US" sz="2400" dirty="0"/>
              <a:t>モアレでの偽陰性率は </a:t>
            </a:r>
            <a:r>
              <a:rPr lang="en-US" altLang="ja-JP" sz="2400" dirty="0"/>
              <a:t>0.0</a:t>
            </a:r>
            <a:r>
              <a:rPr lang="ja-JP" altLang="en-US" sz="2400" dirty="0"/>
              <a:t>％で見落としの可能性はほぼないことを報告している</a:t>
            </a:r>
            <a:endParaRPr lang="en-US" altLang="ja-JP" sz="2400" dirty="0"/>
          </a:p>
          <a:p>
            <a:pPr marL="285750" indent="-285750">
              <a:lnSpc>
                <a:spcPct val="150000"/>
              </a:lnSpc>
              <a:buFont typeface="Wingdings" panose="05000000000000000000" pitchFamily="2" charset="2"/>
              <a:buChar char="l"/>
            </a:pPr>
            <a:r>
              <a:rPr lang="ja-JP" altLang="en-US" sz="2400" dirty="0"/>
              <a:t>前屈テスト単独では， 側弯症の単純</a:t>
            </a:r>
            <a:r>
              <a:rPr lang="en-US" altLang="ja-JP" sz="2400" dirty="0"/>
              <a:t>X</a:t>
            </a:r>
            <a:r>
              <a:rPr lang="ja-JP" altLang="en-US" sz="2400" dirty="0"/>
              <a:t>線評価に紹介される確率が高く</a:t>
            </a:r>
            <a:r>
              <a:rPr lang="en-US" altLang="ja-JP" sz="2400" dirty="0"/>
              <a:t>,</a:t>
            </a:r>
            <a:r>
              <a:rPr lang="ja-JP" altLang="en-US" sz="2400" dirty="0"/>
              <a:t> </a:t>
            </a:r>
            <a:r>
              <a:rPr lang="en-US" altLang="ja-JP" sz="2400" dirty="0"/>
              <a:t>Cobb </a:t>
            </a:r>
            <a:r>
              <a:rPr lang="ja-JP" altLang="en-US" sz="2400" dirty="0"/>
              <a:t>角が</a:t>
            </a:r>
            <a:r>
              <a:rPr lang="en-US" altLang="ja-JP" sz="2400" dirty="0"/>
              <a:t>10°</a:t>
            </a:r>
            <a:r>
              <a:rPr lang="ja-JP" altLang="en-US" sz="2400" dirty="0"/>
              <a:t>より，あるいは</a:t>
            </a:r>
            <a:r>
              <a:rPr lang="en-US" altLang="ja-JP" sz="2400" dirty="0"/>
              <a:t>20°</a:t>
            </a:r>
            <a:r>
              <a:rPr lang="ja-JP" altLang="en-US" sz="2400" dirty="0"/>
              <a:t>より大きい側弯 症の陽性適中率が低いことを指摘</a:t>
            </a:r>
            <a:endParaRPr lang="en-US" altLang="ja-JP" sz="2400" dirty="0"/>
          </a:p>
          <a:p>
            <a:pPr marL="285750" indent="-285750">
              <a:buFont typeface="Wingdings" panose="05000000000000000000" pitchFamily="2" charset="2"/>
              <a:buChar char="l"/>
            </a:pPr>
            <a:endParaRPr lang="ja-JP" altLang="en-US" dirty="0"/>
          </a:p>
        </p:txBody>
      </p:sp>
      <p:sp>
        <p:nvSpPr>
          <p:cNvPr id="13" name="テキスト ボックス 12">
            <a:extLst>
              <a:ext uri="{FF2B5EF4-FFF2-40B4-BE49-F238E27FC236}">
                <a16:creationId xmlns:a16="http://schemas.microsoft.com/office/drawing/2014/main" id="{F7A1E2FB-114F-A6ED-7237-F492E7E24446}"/>
              </a:ext>
            </a:extLst>
          </p:cNvPr>
          <p:cNvSpPr txBox="1"/>
          <p:nvPr/>
        </p:nvSpPr>
        <p:spPr>
          <a:xfrm>
            <a:off x="2229633" y="6593928"/>
            <a:ext cx="10183660" cy="5232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ja-JP" altLang="en-US" sz="2800" dirty="0"/>
              <a:t>精度向上のためには機器の利用が望ましいと考 えられる？</a:t>
            </a:r>
          </a:p>
        </p:txBody>
      </p:sp>
      <p:sp>
        <p:nvSpPr>
          <p:cNvPr id="14" name="矢印: 下 13">
            <a:extLst>
              <a:ext uri="{FF2B5EF4-FFF2-40B4-BE49-F238E27FC236}">
                <a16:creationId xmlns:a16="http://schemas.microsoft.com/office/drawing/2014/main" id="{F10EF28E-3E17-34B9-DEB6-4DAB10AB273F}"/>
              </a:ext>
            </a:extLst>
          </p:cNvPr>
          <p:cNvSpPr/>
          <p:nvPr/>
        </p:nvSpPr>
        <p:spPr>
          <a:xfrm>
            <a:off x="6663846" y="5363435"/>
            <a:ext cx="1089765" cy="909801"/>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80C5B521-7575-3784-BCF4-A13298B15BD4}"/>
              </a:ext>
            </a:extLst>
          </p:cNvPr>
          <p:cNvSpPr txBox="1"/>
          <p:nvPr/>
        </p:nvSpPr>
        <p:spPr>
          <a:xfrm>
            <a:off x="1528175" y="7302427"/>
            <a:ext cx="12457133" cy="646331"/>
          </a:xfrm>
          <a:prstGeom prst="rect">
            <a:avLst/>
          </a:prstGeom>
          <a:noFill/>
        </p:spPr>
        <p:txBody>
          <a:bodyPr wrap="square">
            <a:spAutoFit/>
          </a:bodyPr>
          <a:lstStyle/>
          <a:p>
            <a:r>
              <a:rPr lang="en-US" altLang="ja-JP" i="1" dirty="0"/>
              <a:t>Ten-year follow-up evaluation of a school screening program for scoliosis</a:t>
            </a:r>
            <a:r>
              <a:rPr lang="ja-JP" altLang="en-US" i="1" dirty="0"/>
              <a:t>：</a:t>
            </a:r>
            <a:r>
              <a:rPr lang="en-US" altLang="ja-JP" i="1" dirty="0"/>
              <a:t>is the forward-bending test an accurate diagnostic criterion for the screening of scoliosis? (Karachalios T, et al. Spine 1999)</a:t>
            </a:r>
            <a:endParaRPr lang="ja-JP" altLang="en-US" i="1" dirty="0"/>
          </a:p>
        </p:txBody>
      </p:sp>
    </p:spTree>
    <p:extLst>
      <p:ext uri="{BB962C8B-B14F-4D97-AF65-F5344CB8AC3E}">
        <p14:creationId xmlns:p14="http://schemas.microsoft.com/office/powerpoint/2010/main" val="14686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CA266-7F06-716E-CA1D-6F445DCE559D}"/>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45BEBA-9679-9C51-283E-E20F4F17DB78}"/>
              </a:ext>
            </a:extLst>
          </p:cNvPr>
          <p:cNvSpPr txBox="1"/>
          <p:nvPr/>
        </p:nvSpPr>
        <p:spPr>
          <a:xfrm>
            <a:off x="934630" y="212482"/>
            <a:ext cx="7321462"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571500" indent="-571500">
              <a:buFont typeface="Wingdings" panose="05000000000000000000" pitchFamily="2" charset="2"/>
              <a:buChar char="u"/>
            </a:pPr>
            <a:r>
              <a:rPr lang="ja-JP" altLang="en-US" sz="4000" b="1" dirty="0"/>
              <a:t>学校検診</a:t>
            </a:r>
            <a:endParaRPr lang="en-US" altLang="ja-JP" sz="4000" b="1" dirty="0"/>
          </a:p>
        </p:txBody>
      </p:sp>
      <p:pic>
        <p:nvPicPr>
          <p:cNvPr id="5" name="図 4">
            <a:extLst>
              <a:ext uri="{FF2B5EF4-FFF2-40B4-BE49-F238E27FC236}">
                <a16:creationId xmlns:a16="http://schemas.microsoft.com/office/drawing/2014/main" id="{0B080A03-79A5-2974-8153-5C504B0B6439}"/>
              </a:ext>
            </a:extLst>
          </p:cNvPr>
          <p:cNvPicPr>
            <a:picLocks noChangeAspect="1"/>
          </p:cNvPicPr>
          <p:nvPr/>
        </p:nvPicPr>
        <p:blipFill>
          <a:blip r:embed="rId2"/>
          <a:srcRect t="5145"/>
          <a:stretch/>
        </p:blipFill>
        <p:spPr>
          <a:xfrm>
            <a:off x="1588722" y="1570256"/>
            <a:ext cx="9297102" cy="5888949"/>
          </a:xfrm>
          <a:prstGeom prst="rect">
            <a:avLst/>
          </a:prstGeom>
        </p:spPr>
      </p:pic>
      <p:sp>
        <p:nvSpPr>
          <p:cNvPr id="6" name="テキスト ボックス 5">
            <a:extLst>
              <a:ext uri="{FF2B5EF4-FFF2-40B4-BE49-F238E27FC236}">
                <a16:creationId xmlns:a16="http://schemas.microsoft.com/office/drawing/2014/main" id="{019C3B0D-1F44-39A5-CF8A-F7E7A9A3FD73}"/>
              </a:ext>
            </a:extLst>
          </p:cNvPr>
          <p:cNvSpPr txBox="1"/>
          <p:nvPr/>
        </p:nvSpPr>
        <p:spPr>
          <a:xfrm>
            <a:off x="320338" y="957897"/>
            <a:ext cx="3747541"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ja-JP" altLang="en-US" sz="2800" dirty="0"/>
              <a:t>機器を用いた自治体</a:t>
            </a:r>
            <a:endParaRPr kumimoji="1" lang="ja-JP" altLang="en-US" sz="2800" dirty="0"/>
          </a:p>
        </p:txBody>
      </p:sp>
    </p:spTree>
    <p:extLst>
      <p:ext uri="{BB962C8B-B14F-4D97-AF65-F5344CB8AC3E}">
        <p14:creationId xmlns:p14="http://schemas.microsoft.com/office/powerpoint/2010/main" val="196938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9574F1-F771-D02D-6360-6DDAB31D7B43}"/>
              </a:ext>
            </a:extLst>
          </p:cNvPr>
          <p:cNvPicPr>
            <a:picLocks noChangeAspect="1"/>
          </p:cNvPicPr>
          <p:nvPr/>
        </p:nvPicPr>
        <p:blipFill>
          <a:blip r:embed="rId2"/>
          <a:srcRect r="24115" b="8479"/>
          <a:stretch/>
        </p:blipFill>
        <p:spPr>
          <a:xfrm>
            <a:off x="0" y="49385"/>
            <a:ext cx="10534389" cy="1015327"/>
          </a:xfrm>
          <a:prstGeom prst="rect">
            <a:avLst/>
          </a:prstGeom>
        </p:spPr>
      </p:pic>
      <p:pic>
        <p:nvPicPr>
          <p:cNvPr id="5" name="図 4">
            <a:extLst>
              <a:ext uri="{FF2B5EF4-FFF2-40B4-BE49-F238E27FC236}">
                <a16:creationId xmlns:a16="http://schemas.microsoft.com/office/drawing/2014/main" id="{F743235C-1BC1-4881-A673-06985B2119E5}"/>
              </a:ext>
            </a:extLst>
          </p:cNvPr>
          <p:cNvPicPr>
            <a:picLocks noChangeAspect="1"/>
          </p:cNvPicPr>
          <p:nvPr/>
        </p:nvPicPr>
        <p:blipFill>
          <a:blip r:embed="rId3"/>
          <a:stretch>
            <a:fillRect/>
          </a:stretch>
        </p:blipFill>
        <p:spPr>
          <a:xfrm>
            <a:off x="600075" y="1229514"/>
            <a:ext cx="5344123" cy="6921524"/>
          </a:xfrm>
          <a:prstGeom prst="rect">
            <a:avLst/>
          </a:prstGeom>
        </p:spPr>
      </p:pic>
      <p:pic>
        <p:nvPicPr>
          <p:cNvPr id="6" name="Picture 3" descr="04b7d20d-b8fe-4bfe-b6ab-72d82be4275b.png">
            <a:extLst>
              <a:ext uri="{FF2B5EF4-FFF2-40B4-BE49-F238E27FC236}">
                <a16:creationId xmlns:a16="http://schemas.microsoft.com/office/drawing/2014/main" id="{58EFAA41-E2FD-26B4-290E-7A51684DB810}"/>
              </a:ext>
            </a:extLst>
          </p:cNvPr>
          <p:cNvPicPr>
            <a:picLocks noChangeAspect="1"/>
          </p:cNvPicPr>
          <p:nvPr/>
        </p:nvPicPr>
        <p:blipFill>
          <a:blip r:embed="rId4"/>
          <a:srcRect l="28416" t="58521" r="46181"/>
          <a:stretch/>
        </p:blipFill>
        <p:spPr>
          <a:xfrm>
            <a:off x="6814258" y="1728592"/>
            <a:ext cx="4844583" cy="4383128"/>
          </a:xfrm>
          <a:prstGeom prst="rect">
            <a:avLst/>
          </a:prstGeom>
        </p:spPr>
      </p:pic>
      <p:pic>
        <p:nvPicPr>
          <p:cNvPr id="7" name="Picture 2" descr="Amazon.co.jp: 脊柱側弯症テストメーター 医療評価 大人と子供の脊柱側弯症検査 測定メーター スコリオメーター : DIY・工具・ガーデン">
            <a:extLst>
              <a:ext uri="{FF2B5EF4-FFF2-40B4-BE49-F238E27FC236}">
                <a16:creationId xmlns:a16="http://schemas.microsoft.com/office/drawing/2014/main" id="{1F889519-EEE1-25B5-FF24-5B5302D05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1337" y="2900362"/>
            <a:ext cx="6848475"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7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DC7358-4A5D-49B9-84BC-E3B5F7A5FDBF}"/>
              </a:ext>
            </a:extLst>
          </p:cNvPr>
          <p:cNvPicPr>
            <a:picLocks noChangeAspect="1"/>
          </p:cNvPicPr>
          <p:nvPr/>
        </p:nvPicPr>
        <p:blipFill>
          <a:blip r:embed="rId2"/>
          <a:srcRect l="594" t="-20755" r="23700" b="20755"/>
          <a:stretch/>
        </p:blipFill>
        <p:spPr>
          <a:xfrm>
            <a:off x="50104" y="-125260"/>
            <a:ext cx="11185743" cy="1327759"/>
          </a:xfrm>
          <a:prstGeom prst="rect">
            <a:avLst/>
          </a:prstGeom>
        </p:spPr>
      </p:pic>
      <p:pic>
        <p:nvPicPr>
          <p:cNvPr id="5" name="図 4">
            <a:extLst>
              <a:ext uri="{FF2B5EF4-FFF2-40B4-BE49-F238E27FC236}">
                <a16:creationId xmlns:a16="http://schemas.microsoft.com/office/drawing/2014/main" id="{6128186E-AB03-37E4-2838-5B0AF9905495}"/>
              </a:ext>
            </a:extLst>
          </p:cNvPr>
          <p:cNvPicPr>
            <a:picLocks noChangeAspect="1"/>
          </p:cNvPicPr>
          <p:nvPr/>
        </p:nvPicPr>
        <p:blipFill>
          <a:blip r:embed="rId3"/>
          <a:stretch>
            <a:fillRect/>
          </a:stretch>
        </p:blipFill>
        <p:spPr>
          <a:xfrm>
            <a:off x="197480" y="1603332"/>
            <a:ext cx="13909624" cy="3169084"/>
          </a:xfrm>
          <a:prstGeom prst="rect">
            <a:avLst/>
          </a:prstGeom>
        </p:spPr>
      </p:pic>
      <p:pic>
        <p:nvPicPr>
          <p:cNvPr id="7" name="図 6">
            <a:extLst>
              <a:ext uri="{FF2B5EF4-FFF2-40B4-BE49-F238E27FC236}">
                <a16:creationId xmlns:a16="http://schemas.microsoft.com/office/drawing/2014/main" id="{B279868E-D341-AE2D-9143-2B3E80FA2D5D}"/>
              </a:ext>
            </a:extLst>
          </p:cNvPr>
          <p:cNvPicPr>
            <a:picLocks noChangeAspect="1"/>
          </p:cNvPicPr>
          <p:nvPr/>
        </p:nvPicPr>
        <p:blipFill>
          <a:blip r:embed="rId4"/>
          <a:stretch>
            <a:fillRect/>
          </a:stretch>
        </p:blipFill>
        <p:spPr>
          <a:xfrm>
            <a:off x="3634212" y="4772416"/>
            <a:ext cx="6762737" cy="3457184"/>
          </a:xfrm>
          <a:prstGeom prst="rect">
            <a:avLst/>
          </a:prstGeom>
        </p:spPr>
      </p:pic>
    </p:spTree>
    <p:extLst>
      <p:ext uri="{BB962C8B-B14F-4D97-AF65-F5344CB8AC3E}">
        <p14:creationId xmlns:p14="http://schemas.microsoft.com/office/powerpoint/2010/main" val="1482828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84DDC9-D5B0-1D8B-E1A0-669A2766E2BB}"/>
              </a:ext>
            </a:extLst>
          </p:cNvPr>
          <p:cNvPicPr>
            <a:picLocks noChangeAspect="1"/>
          </p:cNvPicPr>
          <p:nvPr/>
        </p:nvPicPr>
        <p:blipFill>
          <a:blip r:embed="rId2"/>
          <a:srcRect l="1" r="36638" b="24167"/>
          <a:stretch/>
        </p:blipFill>
        <p:spPr>
          <a:xfrm>
            <a:off x="0" y="25052"/>
            <a:ext cx="9494213" cy="1139869"/>
          </a:xfrm>
          <a:prstGeom prst="rect">
            <a:avLst/>
          </a:prstGeom>
        </p:spPr>
      </p:pic>
      <p:pic>
        <p:nvPicPr>
          <p:cNvPr id="5" name="図 4">
            <a:extLst>
              <a:ext uri="{FF2B5EF4-FFF2-40B4-BE49-F238E27FC236}">
                <a16:creationId xmlns:a16="http://schemas.microsoft.com/office/drawing/2014/main" id="{FCAE1323-CED0-86F3-CC93-F8F820658FA8}"/>
              </a:ext>
            </a:extLst>
          </p:cNvPr>
          <p:cNvPicPr>
            <a:picLocks noChangeAspect="1"/>
          </p:cNvPicPr>
          <p:nvPr/>
        </p:nvPicPr>
        <p:blipFill>
          <a:blip r:embed="rId3"/>
          <a:stretch>
            <a:fillRect/>
          </a:stretch>
        </p:blipFill>
        <p:spPr>
          <a:xfrm>
            <a:off x="948404" y="1164921"/>
            <a:ext cx="3795660" cy="6887489"/>
          </a:xfrm>
          <a:prstGeom prst="rect">
            <a:avLst/>
          </a:prstGeom>
        </p:spPr>
      </p:pic>
      <p:pic>
        <p:nvPicPr>
          <p:cNvPr id="7" name="図 6">
            <a:extLst>
              <a:ext uri="{FF2B5EF4-FFF2-40B4-BE49-F238E27FC236}">
                <a16:creationId xmlns:a16="http://schemas.microsoft.com/office/drawing/2014/main" id="{4921C7BB-BC88-2974-0B3C-DFE94FCE5B67}"/>
              </a:ext>
            </a:extLst>
          </p:cNvPr>
          <p:cNvPicPr>
            <a:picLocks noChangeAspect="1"/>
          </p:cNvPicPr>
          <p:nvPr/>
        </p:nvPicPr>
        <p:blipFill>
          <a:blip r:embed="rId4"/>
          <a:stretch>
            <a:fillRect/>
          </a:stretch>
        </p:blipFill>
        <p:spPr>
          <a:xfrm>
            <a:off x="4972274" y="1317057"/>
            <a:ext cx="5223062" cy="6655673"/>
          </a:xfrm>
          <a:prstGeom prst="rect">
            <a:avLst/>
          </a:prstGeom>
        </p:spPr>
      </p:pic>
      <p:pic>
        <p:nvPicPr>
          <p:cNvPr id="8" name="図 7">
            <a:extLst>
              <a:ext uri="{FF2B5EF4-FFF2-40B4-BE49-F238E27FC236}">
                <a16:creationId xmlns:a16="http://schemas.microsoft.com/office/drawing/2014/main" id="{68D2AE51-E509-24C7-DADB-A159EFFAB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692" r="29015" b="18604"/>
          <a:stretch/>
        </p:blipFill>
        <p:spPr>
          <a:xfrm>
            <a:off x="10218138" y="1317058"/>
            <a:ext cx="3811760" cy="6655671"/>
          </a:xfrm>
          <a:prstGeom prst="rect">
            <a:avLst/>
          </a:prstGeom>
        </p:spPr>
      </p:pic>
    </p:spTree>
    <p:extLst>
      <p:ext uri="{BB962C8B-B14F-4D97-AF65-F5344CB8AC3E}">
        <p14:creationId xmlns:p14="http://schemas.microsoft.com/office/powerpoint/2010/main" val="51421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B271031-E202-7AEE-7277-F328D85510C1}"/>
              </a:ext>
            </a:extLst>
          </p:cNvPr>
          <p:cNvPicPr>
            <a:picLocks noChangeAspect="1"/>
          </p:cNvPicPr>
          <p:nvPr/>
        </p:nvPicPr>
        <p:blipFill>
          <a:blip r:embed="rId2"/>
          <a:srcRect l="4393" r="25738"/>
          <a:stretch/>
        </p:blipFill>
        <p:spPr>
          <a:xfrm>
            <a:off x="0" y="68239"/>
            <a:ext cx="6176266" cy="1342527"/>
          </a:xfrm>
          <a:prstGeom prst="rect">
            <a:avLst/>
          </a:prstGeom>
        </p:spPr>
      </p:pic>
      <p:pic>
        <p:nvPicPr>
          <p:cNvPr id="11" name="図 10">
            <a:extLst>
              <a:ext uri="{FF2B5EF4-FFF2-40B4-BE49-F238E27FC236}">
                <a16:creationId xmlns:a16="http://schemas.microsoft.com/office/drawing/2014/main" id="{224AB3A5-8EEA-E19F-E57B-D69F0B2417F5}"/>
              </a:ext>
            </a:extLst>
          </p:cNvPr>
          <p:cNvPicPr>
            <a:picLocks noChangeAspect="1"/>
          </p:cNvPicPr>
          <p:nvPr/>
        </p:nvPicPr>
        <p:blipFill>
          <a:blip r:embed="rId3"/>
          <a:srcRect l="2061" t="19471" r="59862" b="63674"/>
          <a:stretch/>
        </p:blipFill>
        <p:spPr>
          <a:xfrm>
            <a:off x="269713" y="1812094"/>
            <a:ext cx="2680571" cy="646331"/>
          </a:xfrm>
          <a:prstGeom prst="rect">
            <a:avLst/>
          </a:prstGeom>
        </p:spPr>
      </p:pic>
      <p:sp>
        <p:nvSpPr>
          <p:cNvPr id="13" name="テキスト ボックス 12">
            <a:extLst>
              <a:ext uri="{FF2B5EF4-FFF2-40B4-BE49-F238E27FC236}">
                <a16:creationId xmlns:a16="http://schemas.microsoft.com/office/drawing/2014/main" id="{4FA9B47A-29D0-C8F6-BDAD-9CFC60533765}"/>
              </a:ext>
            </a:extLst>
          </p:cNvPr>
          <p:cNvSpPr txBox="1"/>
          <p:nvPr/>
        </p:nvSpPr>
        <p:spPr>
          <a:xfrm>
            <a:off x="279840" y="3043016"/>
            <a:ext cx="12569465" cy="523220"/>
          </a:xfrm>
          <a:prstGeom prst="rect">
            <a:avLst/>
          </a:prstGeom>
          <a:noFill/>
        </p:spPr>
        <p:txBody>
          <a:bodyPr wrap="square">
            <a:spAutoFit/>
          </a:bodyPr>
          <a:lstStyle/>
          <a:p>
            <a:r>
              <a:rPr lang="ja-JP" altLang="en-US" sz="2800" b="1" dirty="0"/>
              <a:t>装具療法の目的は側弯カーブの矯正と進行防止および手術移行の抑制である</a:t>
            </a:r>
          </a:p>
        </p:txBody>
      </p:sp>
      <p:sp>
        <p:nvSpPr>
          <p:cNvPr id="15" name="テキスト ボックス 14">
            <a:extLst>
              <a:ext uri="{FF2B5EF4-FFF2-40B4-BE49-F238E27FC236}">
                <a16:creationId xmlns:a16="http://schemas.microsoft.com/office/drawing/2014/main" id="{5D7F7939-34A7-1CFA-FA2A-23889F771C9F}"/>
              </a:ext>
            </a:extLst>
          </p:cNvPr>
          <p:cNvSpPr txBox="1"/>
          <p:nvPr/>
        </p:nvSpPr>
        <p:spPr>
          <a:xfrm>
            <a:off x="156314" y="3850202"/>
            <a:ext cx="13139731" cy="1200329"/>
          </a:xfrm>
          <a:prstGeom prst="rect">
            <a:avLst/>
          </a:prstGeom>
          <a:noFill/>
        </p:spPr>
        <p:txBody>
          <a:bodyPr wrap="square">
            <a:spAutoFit/>
          </a:bodyPr>
          <a:lstStyle/>
          <a:p>
            <a:pPr marL="342900" indent="-342900">
              <a:buFont typeface="Wingdings" panose="05000000000000000000" pitchFamily="2" charset="2"/>
              <a:buChar char="ü"/>
            </a:pPr>
            <a:r>
              <a:rPr lang="ja-JP" altLang="en-US" sz="2400" dirty="0"/>
              <a:t>無作為化比較試験（</a:t>
            </a:r>
            <a:r>
              <a:rPr lang="en-US" altLang="ja-JP" sz="2400" dirty="0"/>
              <a:t>randomized controlled trial</a:t>
            </a:r>
            <a:r>
              <a:rPr lang="ja-JP" altLang="en-US" sz="2400" dirty="0"/>
              <a:t>： </a:t>
            </a:r>
            <a:r>
              <a:rPr lang="en-US" altLang="ja-JP" sz="2400" dirty="0"/>
              <a:t>RCT</a:t>
            </a:r>
            <a:r>
              <a:rPr lang="ja-JP" altLang="en-US" sz="2400" dirty="0"/>
              <a:t>）により装具療法，経過観察，夜間表面電気刺 激療法の</a:t>
            </a:r>
            <a:r>
              <a:rPr lang="en-US" altLang="ja-JP" sz="2400" dirty="0"/>
              <a:t>3</a:t>
            </a:r>
            <a:r>
              <a:rPr lang="ja-JP" altLang="en-US" sz="2400" dirty="0"/>
              <a:t>群に分け，</a:t>
            </a:r>
            <a:r>
              <a:rPr lang="en-US" altLang="ja-JP" sz="2400" dirty="0"/>
              <a:t>prospective</a:t>
            </a:r>
            <a:r>
              <a:rPr lang="ja-JP" altLang="en-US" sz="2400" dirty="0"/>
              <a:t>に評価し，統計学的に装具療法のみが有効であった</a:t>
            </a:r>
          </a:p>
        </p:txBody>
      </p:sp>
      <p:sp>
        <p:nvSpPr>
          <p:cNvPr id="17" name="テキスト ボックス 16">
            <a:extLst>
              <a:ext uri="{FF2B5EF4-FFF2-40B4-BE49-F238E27FC236}">
                <a16:creationId xmlns:a16="http://schemas.microsoft.com/office/drawing/2014/main" id="{6F7B61D5-574D-7005-CED7-537173B3DB60}"/>
              </a:ext>
            </a:extLst>
          </p:cNvPr>
          <p:cNvSpPr txBox="1"/>
          <p:nvPr/>
        </p:nvSpPr>
        <p:spPr>
          <a:xfrm>
            <a:off x="156314" y="6005672"/>
            <a:ext cx="13139731" cy="1200329"/>
          </a:xfrm>
          <a:prstGeom prst="rect">
            <a:avLst/>
          </a:prstGeom>
          <a:noFill/>
        </p:spPr>
        <p:txBody>
          <a:bodyPr wrap="square">
            <a:spAutoFit/>
          </a:bodyPr>
          <a:lstStyle/>
          <a:p>
            <a:pPr marL="342900" indent="-342900">
              <a:buFont typeface="Wingdings" panose="05000000000000000000" pitchFamily="2" charset="2"/>
              <a:buChar char="ü"/>
            </a:pPr>
            <a:r>
              <a:rPr lang="ja-JP" altLang="en-US" sz="2400" dirty="0"/>
              <a:t>装具療法の効果を得るために は</a:t>
            </a:r>
            <a:r>
              <a:rPr lang="en-US" altLang="ja-JP" sz="2400" dirty="0"/>
              <a:t>1</a:t>
            </a:r>
            <a:r>
              <a:rPr lang="ja-JP" altLang="en-US" sz="2400" dirty="0"/>
              <a:t>日</a:t>
            </a:r>
            <a:r>
              <a:rPr lang="en-US" altLang="ja-JP" sz="2400" dirty="0"/>
              <a:t>16</a:t>
            </a:r>
            <a:r>
              <a:rPr lang="ja-JP" altLang="en-US" sz="2400" dirty="0"/>
              <a:t>～</a:t>
            </a:r>
            <a:r>
              <a:rPr lang="en-US" altLang="ja-JP" sz="2400" dirty="0"/>
              <a:t>18</a:t>
            </a:r>
            <a:r>
              <a:rPr lang="ja-JP" altLang="en-US" sz="2400" dirty="0"/>
              <a:t>時間以上装着することが必須であ り，装具療法は「</a:t>
            </a:r>
            <a:r>
              <a:rPr lang="en-US" altLang="ja-JP" sz="2400" dirty="0"/>
              <a:t>Cobb</a:t>
            </a:r>
            <a:r>
              <a:rPr lang="ja-JP" altLang="en-US" sz="2400" dirty="0"/>
              <a:t>角</a:t>
            </a:r>
            <a:r>
              <a:rPr lang="en-US" altLang="ja-JP" sz="2400" dirty="0"/>
              <a:t>20</a:t>
            </a:r>
            <a:r>
              <a:rPr lang="ja-JP" altLang="en-US" sz="2400" dirty="0"/>
              <a:t>～</a:t>
            </a:r>
            <a:r>
              <a:rPr lang="en-US" altLang="ja-JP" sz="2400" dirty="0"/>
              <a:t>40°</a:t>
            </a:r>
            <a:r>
              <a:rPr lang="ja-JP" altLang="en-US" sz="2400" dirty="0"/>
              <a:t>，</a:t>
            </a:r>
            <a:r>
              <a:rPr lang="en-US" altLang="ja-JP" sz="2400" dirty="0"/>
              <a:t>Risser sign 0</a:t>
            </a:r>
            <a:r>
              <a:rPr lang="ja-JP" altLang="en-US" sz="2400" dirty="0"/>
              <a:t>～ </a:t>
            </a:r>
            <a:r>
              <a:rPr lang="en-US" altLang="ja-JP" sz="2400" dirty="0"/>
              <a:t>1</a:t>
            </a:r>
            <a:r>
              <a:rPr lang="ja-JP" altLang="en-US" sz="2400" dirty="0"/>
              <a:t>」は強く推奨され，「</a:t>
            </a:r>
            <a:r>
              <a:rPr lang="en-US" altLang="ja-JP" sz="2400" dirty="0"/>
              <a:t>Cobb</a:t>
            </a:r>
            <a:r>
              <a:rPr lang="ja-JP" altLang="en-US" sz="2400" dirty="0"/>
              <a:t>角</a:t>
            </a:r>
            <a:r>
              <a:rPr lang="en-US" altLang="ja-JP" sz="2400" dirty="0"/>
              <a:t>30</a:t>
            </a:r>
            <a:r>
              <a:rPr lang="ja-JP" altLang="en-US" sz="2400" dirty="0"/>
              <a:t>～</a:t>
            </a:r>
            <a:r>
              <a:rPr lang="en-US" altLang="ja-JP" sz="2400" dirty="0"/>
              <a:t>40°</a:t>
            </a:r>
            <a:r>
              <a:rPr lang="ja-JP" altLang="en-US" sz="2400" dirty="0"/>
              <a:t>，</a:t>
            </a:r>
            <a:r>
              <a:rPr lang="en-US" altLang="ja-JP" sz="2400" dirty="0"/>
              <a:t>Risser sign 2</a:t>
            </a:r>
            <a:r>
              <a:rPr lang="ja-JP" altLang="en-US" sz="2400" dirty="0"/>
              <a:t>～</a:t>
            </a:r>
            <a:r>
              <a:rPr lang="en-US" altLang="ja-JP" sz="2400" dirty="0"/>
              <a:t>3</a:t>
            </a:r>
            <a:r>
              <a:rPr lang="ja-JP" altLang="en-US" sz="2400" dirty="0"/>
              <a:t>」は推奨され，「</a:t>
            </a:r>
            <a:r>
              <a:rPr lang="en-US" altLang="ja-JP" sz="2400" dirty="0"/>
              <a:t>Risser sign 4</a:t>
            </a:r>
            <a:r>
              <a:rPr lang="ja-JP" altLang="en-US" sz="2400" dirty="0"/>
              <a:t>～</a:t>
            </a:r>
            <a:r>
              <a:rPr lang="en-US" altLang="ja-JP" sz="2400" dirty="0"/>
              <a:t>5</a:t>
            </a:r>
            <a:r>
              <a:rPr lang="ja-JP" altLang="en-US" sz="2400" dirty="0"/>
              <a:t>」は推奨され ないことを報告</a:t>
            </a:r>
          </a:p>
        </p:txBody>
      </p:sp>
      <p:sp>
        <p:nvSpPr>
          <p:cNvPr id="19" name="テキスト ボックス 18">
            <a:extLst>
              <a:ext uri="{FF2B5EF4-FFF2-40B4-BE49-F238E27FC236}">
                <a16:creationId xmlns:a16="http://schemas.microsoft.com/office/drawing/2014/main" id="{2DD6E754-E8CE-CD28-70CC-D17E253699A9}"/>
              </a:ext>
            </a:extLst>
          </p:cNvPr>
          <p:cNvSpPr txBox="1"/>
          <p:nvPr/>
        </p:nvSpPr>
        <p:spPr>
          <a:xfrm>
            <a:off x="6062265" y="7375576"/>
            <a:ext cx="7321462" cy="707886"/>
          </a:xfrm>
          <a:prstGeom prst="rect">
            <a:avLst/>
          </a:prstGeom>
          <a:noFill/>
        </p:spPr>
        <p:txBody>
          <a:bodyPr wrap="square">
            <a:spAutoFit/>
          </a:bodyPr>
          <a:lstStyle/>
          <a:p>
            <a:r>
              <a:rPr lang="en-US" altLang="ja-JP" sz="2000" i="1" dirty="0"/>
              <a:t>Weinstein SL, et al. Effect of bracing in adolescent with scoliosis. N Engl J Med 2013</a:t>
            </a:r>
            <a:endParaRPr lang="ja-JP" altLang="en-US" sz="2000" i="1" dirty="0"/>
          </a:p>
        </p:txBody>
      </p:sp>
      <p:sp>
        <p:nvSpPr>
          <p:cNvPr id="21" name="テキスト ボックス 20">
            <a:extLst>
              <a:ext uri="{FF2B5EF4-FFF2-40B4-BE49-F238E27FC236}">
                <a16:creationId xmlns:a16="http://schemas.microsoft.com/office/drawing/2014/main" id="{95E92DAB-F0CA-AFCC-D805-EFF316684FB9}"/>
              </a:ext>
            </a:extLst>
          </p:cNvPr>
          <p:cNvSpPr txBox="1"/>
          <p:nvPr/>
        </p:nvSpPr>
        <p:spPr>
          <a:xfrm>
            <a:off x="1835466" y="4875320"/>
            <a:ext cx="13026332" cy="646331"/>
          </a:xfrm>
          <a:prstGeom prst="rect">
            <a:avLst/>
          </a:prstGeom>
          <a:noFill/>
        </p:spPr>
        <p:txBody>
          <a:bodyPr wrap="square">
            <a:spAutoFit/>
          </a:bodyPr>
          <a:lstStyle/>
          <a:p>
            <a:r>
              <a:rPr lang="ja-JP" altLang="en-US" dirty="0"/>
              <a:t> </a:t>
            </a:r>
            <a:r>
              <a:rPr lang="en-US" altLang="ja-JP" dirty="0" err="1"/>
              <a:t>Nachemson</a:t>
            </a:r>
            <a:r>
              <a:rPr lang="en-US" altLang="ja-JP" dirty="0"/>
              <a:t> AL,</a:t>
            </a:r>
            <a:r>
              <a:rPr lang="en-US" altLang="ja-JP" sz="1800" i="1" dirty="0"/>
              <a:t> et al</a:t>
            </a:r>
            <a:r>
              <a:rPr lang="en-US" altLang="ja-JP" dirty="0"/>
              <a:t>. Effectiveness of treatment with a brace in girls who have adolescent idiopathic scoliosis. A pro </a:t>
            </a:r>
            <a:r>
              <a:rPr lang="en-US" altLang="ja-JP" dirty="0" err="1"/>
              <a:t>spective</a:t>
            </a:r>
            <a:r>
              <a:rPr lang="en-US" altLang="ja-JP" dirty="0"/>
              <a:t>, controlled study based on data from the brace study of the scoliosis research society. J Bone Joint Surg Am 1995</a:t>
            </a:r>
            <a:endParaRPr lang="ja-JP" altLang="en-US" dirty="0"/>
          </a:p>
        </p:txBody>
      </p:sp>
    </p:spTree>
    <p:extLst>
      <p:ext uri="{BB962C8B-B14F-4D97-AF65-F5344CB8AC3E}">
        <p14:creationId xmlns:p14="http://schemas.microsoft.com/office/powerpoint/2010/main" val="115966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32C509F-1FAF-85AC-6452-64F9546D8AB9}"/>
              </a:ext>
            </a:extLst>
          </p:cNvPr>
          <p:cNvGrpSpPr/>
          <p:nvPr/>
        </p:nvGrpSpPr>
        <p:grpSpPr>
          <a:xfrm>
            <a:off x="445725" y="2211994"/>
            <a:ext cx="7630897" cy="5175185"/>
            <a:chOff x="371437" y="1288047"/>
            <a:chExt cx="6359081" cy="4312654"/>
          </a:xfrm>
        </p:grpSpPr>
        <p:pic>
          <p:nvPicPr>
            <p:cNvPr id="2" name="図 1">
              <a:extLst>
                <a:ext uri="{FF2B5EF4-FFF2-40B4-BE49-F238E27FC236}">
                  <a16:creationId xmlns:a16="http://schemas.microsoft.com/office/drawing/2014/main" id="{22B6B99C-43EB-F7EC-E4B9-789057827894}"/>
                </a:ext>
              </a:extLst>
            </p:cNvPr>
            <p:cNvPicPr>
              <a:picLocks noChangeAspect="1"/>
            </p:cNvPicPr>
            <p:nvPr/>
          </p:nvPicPr>
          <p:blipFill>
            <a:blip r:embed="rId2"/>
            <a:stretch>
              <a:fillRect/>
            </a:stretch>
          </p:blipFill>
          <p:spPr>
            <a:xfrm>
              <a:off x="371437" y="1288047"/>
              <a:ext cx="6359081" cy="4312654"/>
            </a:xfrm>
            <a:prstGeom prst="rect">
              <a:avLst/>
            </a:prstGeom>
          </p:spPr>
        </p:pic>
        <p:sp>
          <p:nvSpPr>
            <p:cNvPr id="13" name="テキスト ボックス 12">
              <a:extLst>
                <a:ext uri="{FF2B5EF4-FFF2-40B4-BE49-F238E27FC236}">
                  <a16:creationId xmlns:a16="http://schemas.microsoft.com/office/drawing/2014/main" id="{46AB83C5-8B7F-D005-9BD0-6D5E830FA65F}"/>
                </a:ext>
              </a:extLst>
            </p:cNvPr>
            <p:cNvSpPr txBox="1"/>
            <p:nvPr/>
          </p:nvSpPr>
          <p:spPr>
            <a:xfrm>
              <a:off x="2781391" y="3557131"/>
              <a:ext cx="1075615" cy="446276"/>
            </a:xfrm>
            <a:prstGeom prst="rect">
              <a:avLst/>
            </a:prstGeom>
            <a:solidFill>
              <a:schemeClr val="accent2">
                <a:lumMod val="60000"/>
                <a:lumOff val="40000"/>
              </a:schemeClr>
            </a:solidFill>
          </p:spPr>
          <p:txBody>
            <a:bodyPr wrap="none" rtlCol="0">
              <a:spAutoFit/>
            </a:bodyPr>
            <a:lstStyle/>
            <a:p>
              <a:r>
                <a:rPr kumimoji="1" lang="ja-JP" altLang="en-US" sz="2880"/>
                <a:t>新宿区</a:t>
              </a:r>
            </a:p>
          </p:txBody>
        </p:sp>
        <p:sp>
          <p:nvSpPr>
            <p:cNvPr id="14" name="テキスト ボックス 13">
              <a:extLst>
                <a:ext uri="{FF2B5EF4-FFF2-40B4-BE49-F238E27FC236}">
                  <a16:creationId xmlns:a16="http://schemas.microsoft.com/office/drawing/2014/main" id="{7CC8F4B0-3797-DC98-BF25-49D71F6EC898}"/>
                </a:ext>
              </a:extLst>
            </p:cNvPr>
            <p:cNvSpPr txBox="1"/>
            <p:nvPr/>
          </p:nvSpPr>
          <p:spPr>
            <a:xfrm>
              <a:off x="3631930" y="2056913"/>
              <a:ext cx="1075615" cy="446276"/>
            </a:xfrm>
            <a:prstGeom prst="rect">
              <a:avLst/>
            </a:prstGeom>
            <a:solidFill>
              <a:schemeClr val="accent6">
                <a:lumMod val="40000"/>
                <a:lumOff val="60000"/>
              </a:schemeClr>
            </a:solidFill>
          </p:spPr>
          <p:txBody>
            <a:bodyPr wrap="none" rtlCol="0">
              <a:spAutoFit/>
            </a:bodyPr>
            <a:lstStyle/>
            <a:p>
              <a:r>
                <a:rPr kumimoji="1" lang="ja-JP" altLang="en-US" sz="2880"/>
                <a:t>文京区</a:t>
              </a:r>
            </a:p>
          </p:txBody>
        </p:sp>
        <p:sp>
          <p:nvSpPr>
            <p:cNvPr id="15" name="テキスト ボックス 14">
              <a:extLst>
                <a:ext uri="{FF2B5EF4-FFF2-40B4-BE49-F238E27FC236}">
                  <a16:creationId xmlns:a16="http://schemas.microsoft.com/office/drawing/2014/main" id="{D7ECB615-E1CD-656B-FA85-3FD8E4424278}"/>
                </a:ext>
              </a:extLst>
            </p:cNvPr>
            <p:cNvSpPr txBox="1"/>
            <p:nvPr/>
          </p:nvSpPr>
          <p:spPr>
            <a:xfrm>
              <a:off x="4983856" y="4521087"/>
              <a:ext cx="1382858" cy="446276"/>
            </a:xfrm>
            <a:prstGeom prst="rect">
              <a:avLst/>
            </a:prstGeom>
            <a:solidFill>
              <a:schemeClr val="accent4">
                <a:lumMod val="40000"/>
                <a:lumOff val="60000"/>
              </a:schemeClr>
            </a:solidFill>
          </p:spPr>
          <p:txBody>
            <a:bodyPr wrap="none" rtlCol="0">
              <a:spAutoFit/>
            </a:bodyPr>
            <a:lstStyle/>
            <a:p>
              <a:r>
                <a:rPr lang="ja-JP" altLang="en-US" sz="2880"/>
                <a:t>千代田</a:t>
              </a:r>
              <a:r>
                <a:rPr kumimoji="1" lang="ja-JP" altLang="en-US" sz="2880"/>
                <a:t>区</a:t>
              </a:r>
            </a:p>
          </p:txBody>
        </p:sp>
        <p:sp>
          <p:nvSpPr>
            <p:cNvPr id="16" name="テキスト ボックス 15">
              <a:extLst>
                <a:ext uri="{FF2B5EF4-FFF2-40B4-BE49-F238E27FC236}">
                  <a16:creationId xmlns:a16="http://schemas.microsoft.com/office/drawing/2014/main" id="{13FFA6F6-1242-67F7-CE61-ACA05936A276}"/>
                </a:ext>
              </a:extLst>
            </p:cNvPr>
            <p:cNvSpPr txBox="1"/>
            <p:nvPr/>
          </p:nvSpPr>
          <p:spPr>
            <a:xfrm>
              <a:off x="567548" y="3444374"/>
              <a:ext cx="1075615" cy="446276"/>
            </a:xfrm>
            <a:prstGeom prst="rect">
              <a:avLst/>
            </a:prstGeom>
            <a:solidFill>
              <a:schemeClr val="accent5">
                <a:lumMod val="40000"/>
                <a:lumOff val="60000"/>
              </a:schemeClr>
            </a:solidFill>
          </p:spPr>
          <p:txBody>
            <a:bodyPr wrap="none" rtlCol="0">
              <a:spAutoFit/>
            </a:bodyPr>
            <a:lstStyle/>
            <a:p>
              <a:r>
                <a:rPr kumimoji="1" lang="ja-JP" altLang="en-US" sz="2880"/>
                <a:t>中野区</a:t>
              </a:r>
            </a:p>
          </p:txBody>
        </p:sp>
      </p:grpSp>
      <p:grpSp>
        <p:nvGrpSpPr>
          <p:cNvPr id="9" name="グループ化 8">
            <a:extLst>
              <a:ext uri="{FF2B5EF4-FFF2-40B4-BE49-F238E27FC236}">
                <a16:creationId xmlns:a16="http://schemas.microsoft.com/office/drawing/2014/main" id="{52238A76-87A3-97F6-BB7E-40F14BF8BD21}"/>
              </a:ext>
            </a:extLst>
          </p:cNvPr>
          <p:cNvGrpSpPr/>
          <p:nvPr/>
        </p:nvGrpSpPr>
        <p:grpSpPr>
          <a:xfrm>
            <a:off x="5687912" y="306970"/>
            <a:ext cx="8695169" cy="7757288"/>
            <a:chOff x="4739926" y="255808"/>
            <a:chExt cx="7245974" cy="6464407"/>
          </a:xfrm>
        </p:grpSpPr>
        <p:pic>
          <p:nvPicPr>
            <p:cNvPr id="23" name="図 22" descr="建物の前の飛行機&#10;&#10;AI によって生成されたコンテンツは間違っている可能性があります。">
              <a:extLst>
                <a:ext uri="{FF2B5EF4-FFF2-40B4-BE49-F238E27FC236}">
                  <a16:creationId xmlns:a16="http://schemas.microsoft.com/office/drawing/2014/main" id="{8FE8040C-7016-11A7-A0E0-6BC7379A6F2B}"/>
                </a:ext>
              </a:extLst>
            </p:cNvPr>
            <p:cNvPicPr>
              <a:picLocks noChangeAspect="1"/>
            </p:cNvPicPr>
            <p:nvPr/>
          </p:nvPicPr>
          <p:blipFill>
            <a:blip r:embed="rId3"/>
            <a:srcRect l="40695" r="10335"/>
            <a:stretch/>
          </p:blipFill>
          <p:spPr>
            <a:xfrm>
              <a:off x="7481825" y="3636918"/>
              <a:ext cx="4338738" cy="3083297"/>
            </a:xfrm>
            <a:prstGeom prst="rect">
              <a:avLst/>
            </a:prstGeom>
          </p:spPr>
        </p:pic>
        <p:grpSp>
          <p:nvGrpSpPr>
            <p:cNvPr id="7" name="グループ化 6">
              <a:extLst>
                <a:ext uri="{FF2B5EF4-FFF2-40B4-BE49-F238E27FC236}">
                  <a16:creationId xmlns:a16="http://schemas.microsoft.com/office/drawing/2014/main" id="{FD3FB787-0601-5F57-937C-30CAAAEAF57B}"/>
                </a:ext>
              </a:extLst>
            </p:cNvPr>
            <p:cNvGrpSpPr/>
            <p:nvPr/>
          </p:nvGrpSpPr>
          <p:grpSpPr>
            <a:xfrm>
              <a:off x="4739926" y="255808"/>
              <a:ext cx="7245974" cy="4027893"/>
              <a:chOff x="4739926" y="255808"/>
              <a:chExt cx="7245974" cy="4027893"/>
            </a:xfrm>
          </p:grpSpPr>
          <p:grpSp>
            <p:nvGrpSpPr>
              <p:cNvPr id="5" name="グループ化 4">
                <a:extLst>
                  <a:ext uri="{FF2B5EF4-FFF2-40B4-BE49-F238E27FC236}">
                    <a16:creationId xmlns:a16="http://schemas.microsoft.com/office/drawing/2014/main" id="{D1E6A781-8FF3-6ECB-373F-F1A0BF3890FE}"/>
                  </a:ext>
                </a:extLst>
              </p:cNvPr>
              <p:cNvGrpSpPr/>
              <p:nvPr/>
            </p:nvGrpSpPr>
            <p:grpSpPr>
              <a:xfrm>
                <a:off x="4739926" y="255808"/>
                <a:ext cx="7245974" cy="4027893"/>
                <a:chOff x="4739926" y="255808"/>
                <a:chExt cx="7245974" cy="4027893"/>
              </a:xfrm>
            </p:grpSpPr>
            <p:pic>
              <p:nvPicPr>
                <p:cNvPr id="3" name="図 2">
                  <a:extLst>
                    <a:ext uri="{FF2B5EF4-FFF2-40B4-BE49-F238E27FC236}">
                      <a16:creationId xmlns:a16="http://schemas.microsoft.com/office/drawing/2014/main" id="{B282B1DA-A335-9680-E105-DEF25A1B228F}"/>
                    </a:ext>
                  </a:extLst>
                </p:cNvPr>
                <p:cNvPicPr>
                  <a:picLocks noChangeAspect="1"/>
                </p:cNvPicPr>
                <p:nvPr/>
              </p:nvPicPr>
              <p:blipFill>
                <a:blip r:embed="rId4"/>
                <a:stretch>
                  <a:fillRect/>
                </a:stretch>
              </p:blipFill>
              <p:spPr>
                <a:xfrm>
                  <a:off x="5626819" y="255808"/>
                  <a:ext cx="6359081" cy="4027893"/>
                </a:xfrm>
                <a:prstGeom prst="rect">
                  <a:avLst/>
                </a:prstGeom>
              </p:spPr>
            </p:pic>
            <p:sp>
              <p:nvSpPr>
                <p:cNvPr id="4" name="正方形/長方形 3">
                  <a:extLst>
                    <a:ext uri="{FF2B5EF4-FFF2-40B4-BE49-F238E27FC236}">
                      <a16:creationId xmlns:a16="http://schemas.microsoft.com/office/drawing/2014/main" id="{025CC144-0063-EE76-B98F-98BB942F880B}"/>
                    </a:ext>
                  </a:extLst>
                </p:cNvPr>
                <p:cNvSpPr/>
                <p:nvPr/>
              </p:nvSpPr>
              <p:spPr>
                <a:xfrm>
                  <a:off x="4739926" y="3957871"/>
                  <a:ext cx="442364" cy="27261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160"/>
                </a:p>
              </p:txBody>
            </p:sp>
            <p:cxnSp>
              <p:nvCxnSpPr>
                <p:cNvPr id="6" name="直線コネクタ 5">
                  <a:extLst>
                    <a:ext uri="{FF2B5EF4-FFF2-40B4-BE49-F238E27FC236}">
                      <a16:creationId xmlns:a16="http://schemas.microsoft.com/office/drawing/2014/main" id="{6E6AEFEA-8B6F-B812-8BD0-1DA3A68CF27E}"/>
                    </a:ext>
                  </a:extLst>
                </p:cNvPr>
                <p:cNvCxnSpPr>
                  <a:cxnSpLocks/>
                </p:cNvCxnSpPr>
                <p:nvPr/>
              </p:nvCxnSpPr>
              <p:spPr>
                <a:xfrm flipV="1">
                  <a:off x="4765259" y="326269"/>
                  <a:ext cx="861560" cy="363160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982BE147-5603-CD24-6976-6C49DE566BB7}"/>
                    </a:ext>
                  </a:extLst>
                </p:cNvPr>
                <p:cNvCxnSpPr>
                  <a:cxnSpLocks/>
                </p:cNvCxnSpPr>
                <p:nvPr/>
              </p:nvCxnSpPr>
              <p:spPr>
                <a:xfrm>
                  <a:off x="5083073" y="4229391"/>
                  <a:ext cx="543746" cy="5431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0" name="星 5 19">
                <a:extLst>
                  <a:ext uri="{FF2B5EF4-FFF2-40B4-BE49-F238E27FC236}">
                    <a16:creationId xmlns:a16="http://schemas.microsoft.com/office/drawing/2014/main" id="{ED001FC7-3709-CD1D-1C9C-E70725AAE6F3}"/>
                  </a:ext>
                </a:extLst>
              </p:cNvPr>
              <p:cNvSpPr/>
              <p:nvPr/>
            </p:nvSpPr>
            <p:spPr>
              <a:xfrm>
                <a:off x="9551470" y="1512727"/>
                <a:ext cx="717176" cy="70995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160"/>
              </a:p>
            </p:txBody>
          </p:sp>
          <p:sp>
            <p:nvSpPr>
              <p:cNvPr id="25" name="テキスト ボックス 24">
                <a:extLst>
                  <a:ext uri="{FF2B5EF4-FFF2-40B4-BE49-F238E27FC236}">
                    <a16:creationId xmlns:a16="http://schemas.microsoft.com/office/drawing/2014/main" id="{88F4D9A0-F832-6318-B8DB-2D2777BFE880}"/>
                  </a:ext>
                </a:extLst>
              </p:cNvPr>
              <p:cNvSpPr txBox="1"/>
              <p:nvPr/>
            </p:nvSpPr>
            <p:spPr>
              <a:xfrm>
                <a:off x="10712567" y="2514089"/>
                <a:ext cx="1075615" cy="446276"/>
              </a:xfrm>
              <a:prstGeom prst="rect">
                <a:avLst/>
              </a:prstGeom>
              <a:solidFill>
                <a:schemeClr val="accent6">
                  <a:lumMod val="60000"/>
                  <a:lumOff val="40000"/>
                </a:schemeClr>
              </a:solidFill>
            </p:spPr>
            <p:txBody>
              <a:bodyPr wrap="none" rtlCol="0">
                <a:spAutoFit/>
              </a:bodyPr>
              <a:lstStyle/>
              <a:p>
                <a:r>
                  <a:rPr lang="ja-JP" altLang="en-US" sz="2880"/>
                  <a:t>飯田橋</a:t>
                </a:r>
                <a:endParaRPr kumimoji="1" lang="ja-JP" altLang="en-US" sz="2880"/>
              </a:p>
            </p:txBody>
          </p:sp>
          <p:sp>
            <p:nvSpPr>
              <p:cNvPr id="26" name="テキスト ボックス 25">
                <a:extLst>
                  <a:ext uri="{FF2B5EF4-FFF2-40B4-BE49-F238E27FC236}">
                    <a16:creationId xmlns:a16="http://schemas.microsoft.com/office/drawing/2014/main" id="{142C1742-9AC3-97A0-CE59-200E051DDBCE}"/>
                  </a:ext>
                </a:extLst>
              </p:cNvPr>
              <p:cNvSpPr txBox="1"/>
              <p:nvPr/>
            </p:nvSpPr>
            <p:spPr>
              <a:xfrm>
                <a:off x="5845630" y="1279271"/>
                <a:ext cx="1075615" cy="446276"/>
              </a:xfrm>
              <a:prstGeom prst="rect">
                <a:avLst/>
              </a:prstGeom>
              <a:solidFill>
                <a:schemeClr val="accent6">
                  <a:lumMod val="60000"/>
                  <a:lumOff val="40000"/>
                </a:schemeClr>
              </a:solidFill>
            </p:spPr>
            <p:txBody>
              <a:bodyPr wrap="none" rtlCol="0">
                <a:spAutoFit/>
              </a:bodyPr>
              <a:lstStyle/>
              <a:p>
                <a:r>
                  <a:rPr lang="ja-JP" altLang="en-US" sz="2880"/>
                  <a:t>神楽坂</a:t>
                </a:r>
                <a:endParaRPr kumimoji="1" lang="ja-JP" altLang="en-US" sz="2880"/>
              </a:p>
            </p:txBody>
          </p:sp>
        </p:grpSp>
      </p:grpSp>
      <p:sp>
        <p:nvSpPr>
          <p:cNvPr id="10" name="テキスト ボックス 9">
            <a:extLst>
              <a:ext uri="{FF2B5EF4-FFF2-40B4-BE49-F238E27FC236}">
                <a16:creationId xmlns:a16="http://schemas.microsoft.com/office/drawing/2014/main" id="{CE7B74B2-6300-DEC5-0DD4-AB3B53DB653C}"/>
              </a:ext>
            </a:extLst>
          </p:cNvPr>
          <p:cNvSpPr txBox="1"/>
          <p:nvPr/>
        </p:nvSpPr>
        <p:spPr>
          <a:xfrm>
            <a:off x="445725" y="496187"/>
            <a:ext cx="5176417" cy="1421928"/>
          </a:xfrm>
          <a:prstGeom prst="rect">
            <a:avLst/>
          </a:prstGeom>
          <a:noFill/>
        </p:spPr>
        <p:txBody>
          <a:bodyPr wrap="none" rtlCol="0">
            <a:spAutoFit/>
          </a:bodyPr>
          <a:lstStyle/>
          <a:p>
            <a:r>
              <a:rPr lang="en-US" altLang="ja-JP" sz="4320" dirty="0"/>
              <a:t>JCHO</a:t>
            </a:r>
            <a:r>
              <a:rPr lang="ja-JP" altLang="en-US" sz="4320"/>
              <a:t>東京新宿</a:t>
            </a:r>
            <a:endParaRPr lang="en-US" altLang="ja-JP" sz="4320" dirty="0"/>
          </a:p>
          <a:p>
            <a:r>
              <a:rPr lang="ja-JP" altLang="en-US" sz="4320"/>
              <a:t>メディカルセンター</a:t>
            </a:r>
            <a:endParaRPr kumimoji="1" lang="ja-JP" altLang="en-US" sz="4320"/>
          </a:p>
        </p:txBody>
      </p:sp>
    </p:spTree>
    <p:extLst>
      <p:ext uri="{BB962C8B-B14F-4D97-AF65-F5344CB8AC3E}">
        <p14:creationId xmlns:p14="http://schemas.microsoft.com/office/powerpoint/2010/main" val="1908869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1BAEA1-1D8F-FB05-41FB-2D0E37A7675E}"/>
              </a:ext>
            </a:extLst>
          </p:cNvPr>
          <p:cNvPicPr>
            <a:picLocks noChangeAspect="1"/>
          </p:cNvPicPr>
          <p:nvPr/>
        </p:nvPicPr>
        <p:blipFill>
          <a:blip r:embed="rId2"/>
          <a:srcRect t="5607"/>
          <a:stretch/>
        </p:blipFill>
        <p:spPr>
          <a:xfrm>
            <a:off x="538243" y="2154478"/>
            <a:ext cx="8355611" cy="5548910"/>
          </a:xfrm>
          <a:prstGeom prst="rect">
            <a:avLst/>
          </a:prstGeom>
        </p:spPr>
      </p:pic>
      <p:sp>
        <p:nvSpPr>
          <p:cNvPr id="4" name="テキスト ボックス 3">
            <a:extLst>
              <a:ext uri="{FF2B5EF4-FFF2-40B4-BE49-F238E27FC236}">
                <a16:creationId xmlns:a16="http://schemas.microsoft.com/office/drawing/2014/main" id="{AB88C828-40E7-5B42-3422-3F6A17A655C2}"/>
              </a:ext>
            </a:extLst>
          </p:cNvPr>
          <p:cNvSpPr txBox="1"/>
          <p:nvPr/>
        </p:nvSpPr>
        <p:spPr>
          <a:xfrm>
            <a:off x="1055318" y="566301"/>
            <a:ext cx="7321462" cy="646331"/>
          </a:xfrm>
          <a:prstGeom prst="rect">
            <a:avLst/>
          </a:prstGeom>
          <a:noFill/>
        </p:spPr>
        <p:txBody>
          <a:bodyPr wrap="square">
            <a:spAutoFit/>
          </a:bodyPr>
          <a:lstStyle/>
          <a:p>
            <a:r>
              <a:rPr lang="ja-JP" altLang="en-US" sz="3600" dirty="0"/>
              <a:t>装具療法の適応</a:t>
            </a:r>
          </a:p>
        </p:txBody>
      </p:sp>
      <p:sp>
        <p:nvSpPr>
          <p:cNvPr id="6" name="テキスト ボックス 5">
            <a:extLst>
              <a:ext uri="{FF2B5EF4-FFF2-40B4-BE49-F238E27FC236}">
                <a16:creationId xmlns:a16="http://schemas.microsoft.com/office/drawing/2014/main" id="{D1D07870-79D2-431E-E182-4FB1921D9F83}"/>
              </a:ext>
            </a:extLst>
          </p:cNvPr>
          <p:cNvSpPr txBox="1"/>
          <p:nvPr/>
        </p:nvSpPr>
        <p:spPr>
          <a:xfrm>
            <a:off x="6128360" y="1831313"/>
            <a:ext cx="7321462" cy="646331"/>
          </a:xfrm>
          <a:prstGeom prst="rect">
            <a:avLst/>
          </a:prstGeom>
          <a:noFill/>
        </p:spPr>
        <p:txBody>
          <a:bodyPr wrap="square">
            <a:spAutoFit/>
          </a:bodyPr>
          <a:lstStyle/>
          <a:p>
            <a:pPr marL="285750" indent="-285750">
              <a:buFont typeface="Wingdings" panose="05000000000000000000" pitchFamily="2" charset="2"/>
              <a:buChar char="l"/>
            </a:pPr>
            <a:r>
              <a:rPr lang="ja-JP" altLang="en-US" dirty="0"/>
              <a:t>実臨床の装具装着は個々の症例の身体的状況， 骨年齢，骨成熟度，初潮年齢などを総合的に判断</a:t>
            </a:r>
          </a:p>
        </p:txBody>
      </p:sp>
      <p:sp>
        <p:nvSpPr>
          <p:cNvPr id="8" name="テキスト ボックス 7">
            <a:extLst>
              <a:ext uri="{FF2B5EF4-FFF2-40B4-BE49-F238E27FC236}">
                <a16:creationId xmlns:a16="http://schemas.microsoft.com/office/drawing/2014/main" id="{E149D7DB-0321-EC80-53AD-D85741FEE30F}"/>
              </a:ext>
            </a:extLst>
          </p:cNvPr>
          <p:cNvSpPr txBox="1"/>
          <p:nvPr/>
        </p:nvSpPr>
        <p:spPr>
          <a:xfrm>
            <a:off x="6128360" y="2733069"/>
            <a:ext cx="7462380" cy="646331"/>
          </a:xfrm>
          <a:prstGeom prst="rect">
            <a:avLst/>
          </a:prstGeom>
          <a:noFill/>
        </p:spPr>
        <p:txBody>
          <a:bodyPr wrap="square">
            <a:spAutoFit/>
          </a:bodyPr>
          <a:lstStyle/>
          <a:p>
            <a:pPr marL="285750" indent="-285750">
              <a:buFont typeface="Wingdings" panose="05000000000000000000" pitchFamily="2" charset="2"/>
              <a:buChar char="l"/>
            </a:pPr>
            <a:r>
              <a:rPr lang="ja-JP" altLang="en-US" dirty="0"/>
              <a:t>初診時</a:t>
            </a:r>
            <a:r>
              <a:rPr lang="en-US" altLang="ja-JP" dirty="0"/>
              <a:t>Cobb </a:t>
            </a:r>
            <a:r>
              <a:rPr lang="ja-JP" altLang="en-US" dirty="0"/>
              <a:t>角</a:t>
            </a:r>
            <a:r>
              <a:rPr lang="en-US" altLang="ja-JP" dirty="0"/>
              <a:t>40°</a:t>
            </a:r>
            <a:r>
              <a:rPr lang="ja-JP" altLang="en-US" dirty="0"/>
              <a:t>以上であっても骨年齢が低く，脊柱可撓牲の高い症例には装具療法を試みられてもよい</a:t>
            </a:r>
          </a:p>
        </p:txBody>
      </p:sp>
      <p:sp>
        <p:nvSpPr>
          <p:cNvPr id="10" name="テキスト ボックス 9">
            <a:extLst>
              <a:ext uri="{FF2B5EF4-FFF2-40B4-BE49-F238E27FC236}">
                <a16:creationId xmlns:a16="http://schemas.microsoft.com/office/drawing/2014/main" id="{3AF71295-994D-8846-1611-54BA8E01DD8C}"/>
              </a:ext>
            </a:extLst>
          </p:cNvPr>
          <p:cNvSpPr txBox="1"/>
          <p:nvPr/>
        </p:nvSpPr>
        <p:spPr>
          <a:xfrm>
            <a:off x="6128360" y="3634825"/>
            <a:ext cx="7321462" cy="646331"/>
          </a:xfrm>
          <a:prstGeom prst="rect">
            <a:avLst/>
          </a:prstGeom>
          <a:noFill/>
        </p:spPr>
        <p:txBody>
          <a:bodyPr wrap="square">
            <a:spAutoFit/>
          </a:bodyPr>
          <a:lstStyle/>
          <a:p>
            <a:pPr marL="285750" indent="-285750">
              <a:buFont typeface="Wingdings" panose="05000000000000000000" pitchFamily="2" charset="2"/>
              <a:buChar char="l"/>
            </a:pPr>
            <a:r>
              <a:rPr lang="en-US" altLang="ja-JP" dirty="0"/>
              <a:t>Cobb</a:t>
            </a:r>
            <a:r>
              <a:rPr lang="ja-JP" altLang="en-US" dirty="0"/>
              <a:t>角</a:t>
            </a:r>
            <a:r>
              <a:rPr lang="en-US" altLang="ja-JP" dirty="0"/>
              <a:t>25°</a:t>
            </a:r>
            <a:r>
              <a:rPr lang="ja-JP" altLang="en-US" dirty="0"/>
              <a:t>以下の症例であっても 急速に進行し</a:t>
            </a:r>
            <a:r>
              <a:rPr lang="en-US" altLang="ja-JP" dirty="0"/>
              <a:t>Cobb</a:t>
            </a:r>
            <a:r>
              <a:rPr lang="ja-JP" altLang="en-US" dirty="0"/>
              <a:t>角</a:t>
            </a:r>
            <a:r>
              <a:rPr lang="en-US" altLang="ja-JP" dirty="0"/>
              <a:t>20°</a:t>
            </a:r>
            <a:r>
              <a:rPr lang="ja-JP" altLang="en-US" dirty="0"/>
              <a:t>（</a:t>
            </a:r>
            <a:r>
              <a:rPr lang="en-US" altLang="ja-JP" dirty="0"/>
              <a:t>20°</a:t>
            </a:r>
            <a:r>
              <a:rPr lang="ja-JP" altLang="en-US" dirty="0"/>
              <a:t>以下でも）を超える症例にも早期に装具療法が開始されるべき</a:t>
            </a:r>
          </a:p>
        </p:txBody>
      </p:sp>
    </p:spTree>
    <p:extLst>
      <p:ext uri="{BB962C8B-B14F-4D97-AF65-F5344CB8AC3E}">
        <p14:creationId xmlns:p14="http://schemas.microsoft.com/office/powerpoint/2010/main" val="1195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ｼｪﾉｰﾌﾞﾚｲｽ – Cheneau brace – ｜ 株式会社 佐々木義肢製作所">
            <a:extLst>
              <a:ext uri="{FF2B5EF4-FFF2-40B4-BE49-F238E27FC236}">
                <a16:creationId xmlns:a16="http://schemas.microsoft.com/office/drawing/2014/main" id="{CDECA279-63B2-BB33-8930-AFD813F9A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920621"/>
            <a:ext cx="3641340" cy="4660915"/>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部屋の中に立っている女性&#10;&#10;AI によって生成されたコンテンツは間違っている可能性があります。">
            <a:extLst>
              <a:ext uri="{FF2B5EF4-FFF2-40B4-BE49-F238E27FC236}">
                <a16:creationId xmlns:a16="http://schemas.microsoft.com/office/drawing/2014/main" id="{22253B05-4792-8CDE-3A80-0E25267F020B}"/>
              </a:ext>
            </a:extLst>
          </p:cNvPr>
          <p:cNvPicPr>
            <a:picLocks noChangeAspect="1"/>
          </p:cNvPicPr>
          <p:nvPr/>
        </p:nvPicPr>
        <p:blipFill>
          <a:blip r:embed="rId3"/>
          <a:srcRect l="11807" t="8849" r="22743" b="4975"/>
          <a:stretch/>
        </p:blipFill>
        <p:spPr>
          <a:xfrm>
            <a:off x="1762473" y="2920621"/>
            <a:ext cx="4655419" cy="4598251"/>
          </a:xfrm>
          <a:prstGeom prst="rect">
            <a:avLst/>
          </a:prstGeom>
        </p:spPr>
      </p:pic>
      <p:pic>
        <p:nvPicPr>
          <p:cNvPr id="5" name="図 4">
            <a:extLst>
              <a:ext uri="{FF2B5EF4-FFF2-40B4-BE49-F238E27FC236}">
                <a16:creationId xmlns:a16="http://schemas.microsoft.com/office/drawing/2014/main" id="{7B05CD89-AB91-5530-2159-77B7FBD4D658}"/>
              </a:ext>
            </a:extLst>
          </p:cNvPr>
          <p:cNvPicPr>
            <a:picLocks noChangeAspect="1"/>
          </p:cNvPicPr>
          <p:nvPr/>
        </p:nvPicPr>
        <p:blipFill>
          <a:blip r:embed="rId4"/>
          <a:stretch>
            <a:fillRect/>
          </a:stretch>
        </p:blipFill>
        <p:spPr>
          <a:xfrm>
            <a:off x="-1" y="18125"/>
            <a:ext cx="7386871" cy="1565015"/>
          </a:xfrm>
          <a:prstGeom prst="rect">
            <a:avLst/>
          </a:prstGeom>
        </p:spPr>
      </p:pic>
      <p:sp>
        <p:nvSpPr>
          <p:cNvPr id="9" name="テキスト ボックス 8">
            <a:extLst>
              <a:ext uri="{FF2B5EF4-FFF2-40B4-BE49-F238E27FC236}">
                <a16:creationId xmlns:a16="http://schemas.microsoft.com/office/drawing/2014/main" id="{BB66AD81-A826-8D49-1613-4E2F330CBC82}"/>
              </a:ext>
            </a:extLst>
          </p:cNvPr>
          <p:cNvSpPr txBox="1"/>
          <p:nvPr/>
        </p:nvSpPr>
        <p:spPr>
          <a:xfrm>
            <a:off x="819379" y="2048387"/>
            <a:ext cx="11722914" cy="461665"/>
          </a:xfrm>
          <a:prstGeom prst="rect">
            <a:avLst/>
          </a:prstGeom>
          <a:noFill/>
        </p:spPr>
        <p:txBody>
          <a:bodyPr wrap="square">
            <a:spAutoFit/>
          </a:bodyPr>
          <a:lstStyle/>
          <a:p>
            <a:pPr marL="285750" indent="-285750">
              <a:buFont typeface="Wingdings" panose="05000000000000000000" pitchFamily="2" charset="2"/>
              <a:buChar char="l"/>
            </a:pPr>
            <a:r>
              <a:rPr lang="ja-JP" altLang="en-US" sz="2400" b="1" dirty="0"/>
              <a:t>フランスの</a:t>
            </a:r>
            <a:r>
              <a:rPr lang="en-US" altLang="ja-JP" sz="2400" b="1" dirty="0"/>
              <a:t>Jacques Cheneau</a:t>
            </a:r>
            <a:r>
              <a:rPr lang="ja-JP" altLang="en-US" sz="2400" b="1" dirty="0"/>
              <a:t>博士により開発された、</a:t>
            </a:r>
            <a:r>
              <a:rPr lang="en-US" altLang="ja-JP" sz="2400" b="1" dirty="0"/>
              <a:t>3</a:t>
            </a:r>
            <a:r>
              <a:rPr lang="ja-JP" altLang="en-US" sz="2400" b="1" dirty="0"/>
              <a:t>次元矯正を目的とした装具</a:t>
            </a:r>
          </a:p>
        </p:txBody>
      </p:sp>
    </p:spTree>
    <p:extLst>
      <p:ext uri="{BB962C8B-B14F-4D97-AF65-F5344CB8AC3E}">
        <p14:creationId xmlns:p14="http://schemas.microsoft.com/office/powerpoint/2010/main" val="1539774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2601A-3E14-CF6D-99D4-B09B4D8D7033}"/>
            </a:ext>
          </a:extLst>
        </p:cNvPr>
        <p:cNvGrpSpPr/>
        <p:nvPr/>
      </p:nvGrpSpPr>
      <p:grpSpPr>
        <a:xfrm>
          <a:off x="0" y="0"/>
          <a:ext cx="0" cy="0"/>
          <a:chOff x="0" y="0"/>
          <a:chExt cx="0" cy="0"/>
        </a:xfrm>
      </p:grpSpPr>
      <p:pic>
        <p:nvPicPr>
          <p:cNvPr id="8194" name="Picture 2" descr="ｼｪﾉｰﾌﾞﾚｲｽ – Cheneau brace – ｜ 株式会社 佐々木義肢製作所">
            <a:extLst>
              <a:ext uri="{FF2B5EF4-FFF2-40B4-BE49-F238E27FC236}">
                <a16:creationId xmlns:a16="http://schemas.microsoft.com/office/drawing/2014/main" id="{76016E5C-8C59-6763-752E-0AD2384C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68" r="7679"/>
          <a:stretch/>
        </p:blipFill>
        <p:spPr bwMode="auto">
          <a:xfrm>
            <a:off x="245659" y="1715596"/>
            <a:ext cx="3835021" cy="5778258"/>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94539B17-D755-DF6C-91C9-FBC666DD80E1}"/>
              </a:ext>
            </a:extLst>
          </p:cNvPr>
          <p:cNvPicPr>
            <a:picLocks noChangeAspect="1"/>
          </p:cNvPicPr>
          <p:nvPr/>
        </p:nvPicPr>
        <p:blipFill>
          <a:blip r:embed="rId3"/>
          <a:stretch>
            <a:fillRect/>
          </a:stretch>
        </p:blipFill>
        <p:spPr>
          <a:xfrm>
            <a:off x="-1" y="18125"/>
            <a:ext cx="7386871" cy="1565015"/>
          </a:xfrm>
          <a:prstGeom prst="rect">
            <a:avLst/>
          </a:prstGeom>
        </p:spPr>
      </p:pic>
      <p:pic>
        <p:nvPicPr>
          <p:cNvPr id="4" name="図 3">
            <a:extLst>
              <a:ext uri="{FF2B5EF4-FFF2-40B4-BE49-F238E27FC236}">
                <a16:creationId xmlns:a16="http://schemas.microsoft.com/office/drawing/2014/main" id="{15C90246-5829-E6B0-E09B-67BD59DB693D}"/>
              </a:ext>
            </a:extLst>
          </p:cNvPr>
          <p:cNvPicPr>
            <a:picLocks noChangeAspect="1"/>
          </p:cNvPicPr>
          <p:nvPr/>
        </p:nvPicPr>
        <p:blipFill>
          <a:blip r:embed="rId4"/>
          <a:srcRect b="2367"/>
          <a:stretch/>
        </p:blipFill>
        <p:spPr>
          <a:xfrm>
            <a:off x="4080680" y="1424796"/>
            <a:ext cx="3314344" cy="6359857"/>
          </a:xfrm>
          <a:prstGeom prst="rect">
            <a:avLst/>
          </a:prstGeom>
        </p:spPr>
      </p:pic>
      <p:pic>
        <p:nvPicPr>
          <p:cNvPr id="6" name="図 5">
            <a:extLst>
              <a:ext uri="{FF2B5EF4-FFF2-40B4-BE49-F238E27FC236}">
                <a16:creationId xmlns:a16="http://schemas.microsoft.com/office/drawing/2014/main" id="{DD965FE4-F6F4-B6C6-3171-27D246D160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85" r="21706"/>
          <a:stretch/>
        </p:blipFill>
        <p:spPr>
          <a:xfrm>
            <a:off x="7521809" y="1583140"/>
            <a:ext cx="3349914" cy="5063320"/>
          </a:xfrm>
          <a:prstGeom prst="rect">
            <a:avLst/>
          </a:prstGeom>
        </p:spPr>
      </p:pic>
      <p:pic>
        <p:nvPicPr>
          <p:cNvPr id="7" name="図 6">
            <a:extLst>
              <a:ext uri="{FF2B5EF4-FFF2-40B4-BE49-F238E27FC236}">
                <a16:creationId xmlns:a16="http://schemas.microsoft.com/office/drawing/2014/main" id="{1D25CFC9-08C8-FBB1-A517-279235033F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839" r="24347" b="10851"/>
          <a:stretch/>
        </p:blipFill>
        <p:spPr>
          <a:xfrm>
            <a:off x="10998508" y="1583141"/>
            <a:ext cx="2894913" cy="5067760"/>
          </a:xfrm>
          <a:prstGeom prst="rect">
            <a:avLst/>
          </a:prstGeom>
        </p:spPr>
      </p:pic>
    </p:spTree>
    <p:extLst>
      <p:ext uri="{BB962C8B-B14F-4D97-AF65-F5344CB8AC3E}">
        <p14:creationId xmlns:p14="http://schemas.microsoft.com/office/powerpoint/2010/main" val="1906796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23E5653-3D68-BB85-926D-B5406C8964DB}"/>
              </a:ext>
            </a:extLst>
          </p:cNvPr>
          <p:cNvPicPr>
            <a:picLocks noChangeAspect="1"/>
          </p:cNvPicPr>
          <p:nvPr/>
        </p:nvPicPr>
        <p:blipFill>
          <a:blip r:embed="rId2"/>
          <a:srcRect l="7141"/>
          <a:stretch/>
        </p:blipFill>
        <p:spPr>
          <a:xfrm>
            <a:off x="0" y="0"/>
            <a:ext cx="5211910" cy="1153113"/>
          </a:xfrm>
          <a:prstGeom prst="rect">
            <a:avLst/>
          </a:prstGeom>
        </p:spPr>
      </p:pic>
      <p:pic>
        <p:nvPicPr>
          <p:cNvPr id="5" name="図 4">
            <a:extLst>
              <a:ext uri="{FF2B5EF4-FFF2-40B4-BE49-F238E27FC236}">
                <a16:creationId xmlns:a16="http://schemas.microsoft.com/office/drawing/2014/main" id="{8B1EC40C-CA43-4B6A-7808-AD63CC6BAE7C}"/>
              </a:ext>
            </a:extLst>
          </p:cNvPr>
          <p:cNvPicPr>
            <a:picLocks noChangeAspect="1"/>
          </p:cNvPicPr>
          <p:nvPr/>
        </p:nvPicPr>
        <p:blipFill>
          <a:blip r:embed="rId3"/>
          <a:srcRect r="32349" b="13607"/>
          <a:stretch/>
        </p:blipFill>
        <p:spPr>
          <a:xfrm>
            <a:off x="1115711" y="1153113"/>
            <a:ext cx="7209423" cy="6990459"/>
          </a:xfrm>
          <a:prstGeom prst="rect">
            <a:avLst/>
          </a:prstGeom>
        </p:spPr>
      </p:pic>
      <p:pic>
        <p:nvPicPr>
          <p:cNvPr id="6" name="図 5">
            <a:extLst>
              <a:ext uri="{FF2B5EF4-FFF2-40B4-BE49-F238E27FC236}">
                <a16:creationId xmlns:a16="http://schemas.microsoft.com/office/drawing/2014/main" id="{0D1CB08D-AAE9-812D-1377-9044816856DE}"/>
              </a:ext>
            </a:extLst>
          </p:cNvPr>
          <p:cNvPicPr>
            <a:picLocks noChangeAspect="1"/>
          </p:cNvPicPr>
          <p:nvPr/>
        </p:nvPicPr>
        <p:blipFill>
          <a:blip r:embed="rId3"/>
          <a:srcRect l="67626" b="9008"/>
          <a:stretch/>
        </p:blipFill>
        <p:spPr>
          <a:xfrm>
            <a:off x="8952932" y="179259"/>
            <a:ext cx="3688236" cy="7871082"/>
          </a:xfrm>
          <a:prstGeom prst="rect">
            <a:avLst/>
          </a:prstGeom>
        </p:spPr>
      </p:pic>
      <p:sp>
        <p:nvSpPr>
          <p:cNvPr id="7" name="テキスト ボックス 6">
            <a:extLst>
              <a:ext uri="{FF2B5EF4-FFF2-40B4-BE49-F238E27FC236}">
                <a16:creationId xmlns:a16="http://schemas.microsoft.com/office/drawing/2014/main" id="{F4E20B7A-1AEB-091C-B39E-F99F4AA9F446}"/>
              </a:ext>
            </a:extLst>
          </p:cNvPr>
          <p:cNvSpPr txBox="1"/>
          <p:nvPr/>
        </p:nvSpPr>
        <p:spPr>
          <a:xfrm>
            <a:off x="6901841" y="3507288"/>
            <a:ext cx="97703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en-US" altLang="ja-JP" dirty="0"/>
              <a:t>16</a:t>
            </a:r>
            <a:r>
              <a:rPr kumimoji="1" lang="ja-JP" altLang="en-US" dirty="0"/>
              <a:t>時間</a:t>
            </a:r>
          </a:p>
        </p:txBody>
      </p:sp>
    </p:spTree>
    <p:extLst>
      <p:ext uri="{BB962C8B-B14F-4D97-AF65-F5344CB8AC3E}">
        <p14:creationId xmlns:p14="http://schemas.microsoft.com/office/powerpoint/2010/main" val="4197775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B124234-7877-7E01-AFD5-5BA2EF64CE00}"/>
              </a:ext>
            </a:extLst>
          </p:cNvPr>
          <p:cNvPicPr>
            <a:picLocks noChangeAspect="1"/>
          </p:cNvPicPr>
          <p:nvPr/>
        </p:nvPicPr>
        <p:blipFill>
          <a:blip r:embed="rId2"/>
          <a:stretch>
            <a:fillRect/>
          </a:stretch>
        </p:blipFill>
        <p:spPr>
          <a:xfrm>
            <a:off x="0" y="12526"/>
            <a:ext cx="5466970" cy="1157353"/>
          </a:xfrm>
          <a:prstGeom prst="rect">
            <a:avLst/>
          </a:prstGeom>
        </p:spPr>
      </p:pic>
      <p:pic>
        <p:nvPicPr>
          <p:cNvPr id="5" name="図 4">
            <a:extLst>
              <a:ext uri="{FF2B5EF4-FFF2-40B4-BE49-F238E27FC236}">
                <a16:creationId xmlns:a16="http://schemas.microsoft.com/office/drawing/2014/main" id="{EDBEB432-C854-04CD-7064-7E3DECC825EF}"/>
              </a:ext>
            </a:extLst>
          </p:cNvPr>
          <p:cNvPicPr>
            <a:picLocks noChangeAspect="1"/>
          </p:cNvPicPr>
          <p:nvPr/>
        </p:nvPicPr>
        <p:blipFill>
          <a:blip r:embed="rId3"/>
          <a:stretch>
            <a:fillRect/>
          </a:stretch>
        </p:blipFill>
        <p:spPr>
          <a:xfrm>
            <a:off x="1514901" y="1125919"/>
            <a:ext cx="5606826" cy="7072921"/>
          </a:xfrm>
          <a:prstGeom prst="rect">
            <a:avLst/>
          </a:prstGeom>
        </p:spPr>
      </p:pic>
      <p:pic>
        <p:nvPicPr>
          <p:cNvPr id="7" name="図 6">
            <a:extLst>
              <a:ext uri="{FF2B5EF4-FFF2-40B4-BE49-F238E27FC236}">
                <a16:creationId xmlns:a16="http://schemas.microsoft.com/office/drawing/2014/main" id="{F705B7F1-7065-05AB-F773-9041E68AF18E}"/>
              </a:ext>
            </a:extLst>
          </p:cNvPr>
          <p:cNvPicPr>
            <a:picLocks noChangeAspect="1"/>
          </p:cNvPicPr>
          <p:nvPr/>
        </p:nvPicPr>
        <p:blipFill>
          <a:blip r:embed="rId4"/>
          <a:stretch>
            <a:fillRect/>
          </a:stretch>
        </p:blipFill>
        <p:spPr>
          <a:xfrm>
            <a:off x="8148850" y="511953"/>
            <a:ext cx="5466970" cy="4120327"/>
          </a:xfrm>
          <a:prstGeom prst="rect">
            <a:avLst/>
          </a:prstGeom>
        </p:spPr>
      </p:pic>
      <p:pic>
        <p:nvPicPr>
          <p:cNvPr id="10" name="図 9">
            <a:extLst>
              <a:ext uri="{FF2B5EF4-FFF2-40B4-BE49-F238E27FC236}">
                <a16:creationId xmlns:a16="http://schemas.microsoft.com/office/drawing/2014/main" id="{85A005C9-28CC-8F03-95D2-AA82EE6E1226}"/>
              </a:ext>
            </a:extLst>
          </p:cNvPr>
          <p:cNvPicPr>
            <a:picLocks noChangeAspect="1"/>
          </p:cNvPicPr>
          <p:nvPr/>
        </p:nvPicPr>
        <p:blipFill>
          <a:blip r:embed="rId5"/>
          <a:srcRect t="57372"/>
          <a:stretch/>
        </p:blipFill>
        <p:spPr>
          <a:xfrm>
            <a:off x="8148850" y="4751646"/>
            <a:ext cx="5508399" cy="3447194"/>
          </a:xfrm>
          <a:prstGeom prst="rect">
            <a:avLst/>
          </a:prstGeom>
        </p:spPr>
      </p:pic>
    </p:spTree>
    <p:extLst>
      <p:ext uri="{BB962C8B-B14F-4D97-AF65-F5344CB8AC3E}">
        <p14:creationId xmlns:p14="http://schemas.microsoft.com/office/powerpoint/2010/main" val="549162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5DAF98-E866-F650-7433-4560B9216EEE}"/>
              </a:ext>
            </a:extLst>
          </p:cNvPr>
          <p:cNvSpPr txBox="1"/>
          <p:nvPr/>
        </p:nvSpPr>
        <p:spPr>
          <a:xfrm>
            <a:off x="1055318" y="566301"/>
            <a:ext cx="7321462" cy="646331"/>
          </a:xfrm>
          <a:prstGeom prst="rect">
            <a:avLst/>
          </a:prstGeom>
          <a:noFill/>
        </p:spPr>
        <p:txBody>
          <a:bodyPr wrap="square">
            <a:spAutoFit/>
          </a:bodyPr>
          <a:lstStyle/>
          <a:p>
            <a:r>
              <a:rPr lang="ja-JP" altLang="en-US" sz="3600" dirty="0"/>
              <a:t>装具終了時期に関して</a:t>
            </a:r>
          </a:p>
        </p:txBody>
      </p:sp>
      <p:sp>
        <p:nvSpPr>
          <p:cNvPr id="4" name="テキスト ボックス 3">
            <a:extLst>
              <a:ext uri="{FF2B5EF4-FFF2-40B4-BE49-F238E27FC236}">
                <a16:creationId xmlns:a16="http://schemas.microsoft.com/office/drawing/2014/main" id="{0D47C539-6739-FDEE-0680-06A6D2BB203F}"/>
              </a:ext>
            </a:extLst>
          </p:cNvPr>
          <p:cNvSpPr txBox="1"/>
          <p:nvPr/>
        </p:nvSpPr>
        <p:spPr>
          <a:xfrm>
            <a:off x="1406047" y="2161961"/>
            <a:ext cx="9654436" cy="170816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altLang="ja-JP" sz="2400" dirty="0"/>
              <a:t>Risser 4</a:t>
            </a:r>
            <a:r>
              <a:rPr lang="ja-JP" altLang="en-US" sz="2400" dirty="0"/>
              <a:t>以上，</a:t>
            </a:r>
            <a:endParaRPr lang="en-US" altLang="ja-JP" sz="2400" dirty="0"/>
          </a:p>
          <a:p>
            <a:pPr marL="285750" indent="-285750">
              <a:lnSpc>
                <a:spcPct val="150000"/>
              </a:lnSpc>
              <a:buFont typeface="Wingdings" panose="05000000000000000000" pitchFamily="2" charset="2"/>
              <a:buChar char="Ø"/>
            </a:pPr>
            <a:r>
              <a:rPr lang="ja-JP" altLang="en-US" sz="2400" dirty="0"/>
              <a:t>初潮後</a:t>
            </a:r>
            <a:r>
              <a:rPr lang="en-US" altLang="ja-JP" sz="2400" dirty="0"/>
              <a:t>2</a:t>
            </a:r>
            <a:r>
              <a:rPr lang="ja-JP" altLang="en-US" sz="2400" dirty="0"/>
              <a:t>年以上，</a:t>
            </a:r>
            <a:endParaRPr lang="en-US" altLang="ja-JP" sz="2400" dirty="0"/>
          </a:p>
          <a:p>
            <a:pPr marL="285750" indent="-285750">
              <a:lnSpc>
                <a:spcPct val="150000"/>
              </a:lnSpc>
              <a:buFont typeface="Wingdings" panose="05000000000000000000" pitchFamily="2" charset="2"/>
              <a:buChar char="Ø"/>
            </a:pPr>
            <a:r>
              <a:rPr lang="en-US" altLang="ja-JP" sz="2400" dirty="0"/>
              <a:t>6 </a:t>
            </a:r>
            <a:r>
              <a:rPr lang="ja-JP" altLang="en-US" sz="2400" dirty="0"/>
              <a:t>カ月以上間隔が開いた</a:t>
            </a:r>
            <a:r>
              <a:rPr lang="en-US" altLang="ja-JP" sz="2400" dirty="0"/>
              <a:t>2</a:t>
            </a:r>
            <a:r>
              <a:rPr lang="ja-JP" altLang="en-US" sz="2400" dirty="0"/>
              <a:t>回の定期検診で身長の伸 びが</a:t>
            </a:r>
            <a:r>
              <a:rPr lang="en-US" altLang="ja-JP" sz="2400" dirty="0"/>
              <a:t>1cm</a:t>
            </a:r>
            <a:r>
              <a:rPr lang="ja-JP" altLang="en-US" sz="2400" dirty="0"/>
              <a:t>未満</a:t>
            </a:r>
          </a:p>
        </p:txBody>
      </p:sp>
      <p:sp>
        <p:nvSpPr>
          <p:cNvPr id="6" name="テキスト ボックス 5">
            <a:extLst>
              <a:ext uri="{FF2B5EF4-FFF2-40B4-BE49-F238E27FC236}">
                <a16:creationId xmlns:a16="http://schemas.microsoft.com/office/drawing/2014/main" id="{417E7160-81E0-525F-B5DA-CF43100EFD8A}"/>
              </a:ext>
            </a:extLst>
          </p:cNvPr>
          <p:cNvSpPr txBox="1"/>
          <p:nvPr/>
        </p:nvSpPr>
        <p:spPr>
          <a:xfrm>
            <a:off x="1055318" y="1644134"/>
            <a:ext cx="7321462" cy="523220"/>
          </a:xfrm>
          <a:prstGeom prst="rect">
            <a:avLst/>
          </a:prstGeom>
          <a:noFill/>
        </p:spPr>
        <p:txBody>
          <a:bodyPr wrap="square">
            <a:spAutoFit/>
          </a:bodyPr>
          <a:lstStyle/>
          <a:p>
            <a:r>
              <a:rPr lang="en-US" altLang="ja-JP" sz="2800" u="sng" dirty="0"/>
              <a:t>1</a:t>
            </a:r>
            <a:r>
              <a:rPr lang="ja-JP" altLang="en-US" sz="2800" u="sng" dirty="0"/>
              <a:t>つの目安として</a:t>
            </a:r>
            <a:endParaRPr lang="en-US" altLang="ja-JP" u="sng" dirty="0"/>
          </a:p>
        </p:txBody>
      </p:sp>
      <p:sp>
        <p:nvSpPr>
          <p:cNvPr id="7" name="テキスト ボックス 6">
            <a:extLst>
              <a:ext uri="{FF2B5EF4-FFF2-40B4-BE49-F238E27FC236}">
                <a16:creationId xmlns:a16="http://schemas.microsoft.com/office/drawing/2014/main" id="{9665558D-B87A-EDED-4010-AE2BCFDF8796}"/>
              </a:ext>
            </a:extLst>
          </p:cNvPr>
          <p:cNvSpPr txBox="1"/>
          <p:nvPr/>
        </p:nvSpPr>
        <p:spPr>
          <a:xfrm>
            <a:off x="2834015" y="4262111"/>
            <a:ext cx="7374698" cy="1331134"/>
          </a:xfrm>
          <a:prstGeom prst="rect">
            <a:avLst/>
          </a:prstGeom>
          <a:noFill/>
        </p:spPr>
        <p:txBody>
          <a:bodyPr wrap="square">
            <a:spAutoFit/>
          </a:bodyPr>
          <a:lstStyle/>
          <a:p>
            <a:pPr>
              <a:lnSpc>
                <a:spcPct val="150000"/>
              </a:lnSpc>
            </a:pPr>
            <a:r>
              <a:rPr lang="ja-JP" altLang="en-US" sz="2800" dirty="0">
                <a:solidFill>
                  <a:srgbClr val="0070C0"/>
                </a:solidFill>
              </a:rPr>
              <a:t>実際には時期を決定することは難しい！</a:t>
            </a:r>
            <a:endParaRPr lang="en-US" altLang="ja-JP" sz="2800" dirty="0">
              <a:solidFill>
                <a:srgbClr val="0070C0"/>
              </a:solidFill>
            </a:endParaRPr>
          </a:p>
          <a:p>
            <a:pPr>
              <a:lnSpc>
                <a:spcPct val="150000"/>
              </a:lnSpc>
            </a:pPr>
            <a:r>
              <a:rPr lang="en-US" altLang="ja-JP" sz="2800" dirty="0">
                <a:solidFill>
                  <a:srgbClr val="0070C0"/>
                </a:solidFill>
              </a:rPr>
              <a:t>Risser 4</a:t>
            </a:r>
            <a:r>
              <a:rPr lang="ja-JP" altLang="en-US" sz="2800" dirty="0">
                <a:solidFill>
                  <a:srgbClr val="0070C0"/>
                </a:solidFill>
              </a:rPr>
              <a:t>の時期はかなり長い</a:t>
            </a:r>
            <a:endParaRPr lang="en-US" altLang="ja-JP" sz="2800" dirty="0">
              <a:solidFill>
                <a:srgbClr val="0070C0"/>
              </a:solidFill>
            </a:endParaRPr>
          </a:p>
        </p:txBody>
      </p:sp>
      <p:sp>
        <p:nvSpPr>
          <p:cNvPr id="8" name="矢印: 下 7">
            <a:extLst>
              <a:ext uri="{FF2B5EF4-FFF2-40B4-BE49-F238E27FC236}">
                <a16:creationId xmlns:a16="http://schemas.microsoft.com/office/drawing/2014/main" id="{80BD6370-D834-203B-77CD-184400A8A1C8}"/>
              </a:ext>
            </a:extLst>
          </p:cNvPr>
          <p:cNvSpPr/>
          <p:nvPr/>
        </p:nvSpPr>
        <p:spPr>
          <a:xfrm>
            <a:off x="5600700" y="5888626"/>
            <a:ext cx="1039661" cy="9269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3A29244-EFDB-F7C0-9B87-85954C0FAC15}"/>
              </a:ext>
            </a:extLst>
          </p:cNvPr>
          <p:cNvSpPr txBox="1"/>
          <p:nvPr/>
        </p:nvSpPr>
        <p:spPr>
          <a:xfrm>
            <a:off x="2530259" y="3360480"/>
            <a:ext cx="8220203" cy="233397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514350" indent="-514350">
              <a:lnSpc>
                <a:spcPct val="150000"/>
              </a:lnSpc>
              <a:buFont typeface="+mj-lt"/>
              <a:buAutoNum type="arabicPeriod"/>
            </a:pPr>
            <a:r>
              <a:rPr lang="ja-JP" altLang="en-US" sz="3200" dirty="0">
                <a:solidFill>
                  <a:schemeClr val="bg1"/>
                </a:solidFill>
              </a:rPr>
              <a:t>徐々に装具時間を短縮（パートタイム）</a:t>
            </a:r>
            <a:endParaRPr lang="en-US" altLang="ja-JP" sz="3200" dirty="0">
              <a:solidFill>
                <a:schemeClr val="bg1"/>
              </a:solidFill>
            </a:endParaRPr>
          </a:p>
          <a:p>
            <a:pPr marL="514350" indent="-514350">
              <a:lnSpc>
                <a:spcPct val="150000"/>
              </a:lnSpc>
              <a:buFont typeface="+mj-lt"/>
              <a:buAutoNum type="arabicPeriod"/>
            </a:pPr>
            <a:r>
              <a:rPr lang="ja-JP" altLang="en-US" sz="3200" dirty="0">
                <a:solidFill>
                  <a:schemeClr val="bg1"/>
                </a:solidFill>
              </a:rPr>
              <a:t>都度画像評価で悪化していないか確認</a:t>
            </a:r>
            <a:endParaRPr lang="en-US" altLang="ja-JP" sz="3200" dirty="0">
              <a:solidFill>
                <a:schemeClr val="bg1"/>
              </a:solidFill>
            </a:endParaRPr>
          </a:p>
          <a:p>
            <a:pPr marL="514350" indent="-514350">
              <a:lnSpc>
                <a:spcPct val="150000"/>
              </a:lnSpc>
              <a:buFont typeface="+mj-lt"/>
              <a:buAutoNum type="arabicPeriod"/>
            </a:pPr>
            <a:r>
              <a:rPr lang="ja-JP" altLang="en-US" sz="3200" dirty="0">
                <a:solidFill>
                  <a:schemeClr val="bg1"/>
                </a:solidFill>
              </a:rPr>
              <a:t>最終的に除去</a:t>
            </a:r>
            <a:endParaRPr lang="en-US" altLang="ja-JP" sz="3200" dirty="0">
              <a:solidFill>
                <a:srgbClr val="0070C0"/>
              </a:solidFill>
            </a:endParaRPr>
          </a:p>
        </p:txBody>
      </p:sp>
      <p:sp>
        <p:nvSpPr>
          <p:cNvPr id="11" name="テキスト ボックス 10">
            <a:extLst>
              <a:ext uri="{FF2B5EF4-FFF2-40B4-BE49-F238E27FC236}">
                <a16:creationId xmlns:a16="http://schemas.microsoft.com/office/drawing/2014/main" id="{B377BB19-221A-08AC-7133-6EC101F47AFE}"/>
              </a:ext>
            </a:extLst>
          </p:cNvPr>
          <p:cNvSpPr txBox="1"/>
          <p:nvPr/>
        </p:nvSpPr>
        <p:spPr>
          <a:xfrm>
            <a:off x="2700924" y="6815552"/>
            <a:ext cx="8472291" cy="769441"/>
          </a:xfrm>
          <a:prstGeom prst="rect">
            <a:avLst/>
          </a:prstGeom>
          <a:noFill/>
        </p:spPr>
        <p:txBody>
          <a:bodyPr wrap="square">
            <a:spAutoFit/>
          </a:bodyPr>
          <a:lstStyle/>
          <a:p>
            <a:pPr>
              <a:lnSpc>
                <a:spcPct val="150000"/>
              </a:lnSpc>
            </a:pPr>
            <a:r>
              <a:rPr lang="ja-JP" altLang="en-US" sz="3200" dirty="0"/>
              <a:t>問題は装具からどのように離脱していくか？</a:t>
            </a:r>
            <a:endParaRPr lang="en-US" altLang="ja-JP" sz="3200" dirty="0"/>
          </a:p>
        </p:txBody>
      </p:sp>
    </p:spTree>
    <p:extLst>
      <p:ext uri="{BB962C8B-B14F-4D97-AF65-F5344CB8AC3E}">
        <p14:creationId xmlns:p14="http://schemas.microsoft.com/office/powerpoint/2010/main" val="54726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160"/>
            <a:ext cx="14630401" cy="8239760"/>
            <a:chOff x="0" y="-8467"/>
            <a:chExt cx="12192000" cy="6866467"/>
          </a:xfrm>
        </p:grpSpPr>
        <p:cxnSp>
          <p:nvCxnSpPr>
            <p:cNvPr id="9" name="Straight Connector 8">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2"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Isosceles Triangle 12">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Isosceles Triangle 16">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Isosceles Triangle 17">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0" name="Rectangle 19">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160"/>
            <a:ext cx="14630401" cy="8239760"/>
            <a:chOff x="0" y="-8467"/>
            <a:chExt cx="12192000" cy="6866467"/>
          </a:xfrm>
        </p:grpSpPr>
        <p:cxnSp>
          <p:nvCxnSpPr>
            <p:cNvPr id="23" name="Straight Connector 22">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5"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6" name="Isosceles Triangle 25">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0" name="Isosceles Triangle 29">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Isosceles Triangle 30">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33" name="Rectangle 32">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FF57B447-56BD-F0CA-9B0D-CD3725B24557}"/>
              </a:ext>
            </a:extLst>
          </p:cNvPr>
          <p:cNvPicPr>
            <a:picLocks noChangeAspect="1"/>
          </p:cNvPicPr>
          <p:nvPr/>
        </p:nvPicPr>
        <p:blipFill>
          <a:blip r:embed="rId2"/>
          <a:stretch>
            <a:fillRect/>
          </a:stretch>
        </p:blipFill>
        <p:spPr>
          <a:xfrm>
            <a:off x="1351570" y="2263550"/>
            <a:ext cx="11929511" cy="3698148"/>
          </a:xfrm>
          <a:prstGeom prst="rect">
            <a:avLst/>
          </a:prstGeom>
        </p:spPr>
      </p:pic>
    </p:spTree>
    <p:extLst>
      <p:ext uri="{BB962C8B-B14F-4D97-AF65-F5344CB8AC3E}">
        <p14:creationId xmlns:p14="http://schemas.microsoft.com/office/powerpoint/2010/main" val="2118598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5F14FFD-D068-37A9-AC58-D53F829731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715" r="26905" b="17828"/>
          <a:stretch/>
        </p:blipFill>
        <p:spPr>
          <a:xfrm flipH="1">
            <a:off x="1149912" y="1824627"/>
            <a:ext cx="2889826" cy="5476925"/>
          </a:xfrm>
          <a:prstGeom prst="rect">
            <a:avLst/>
          </a:prstGeom>
        </p:spPr>
      </p:pic>
      <p:pic>
        <p:nvPicPr>
          <p:cNvPr id="3" name="図 2">
            <a:extLst>
              <a:ext uri="{FF2B5EF4-FFF2-40B4-BE49-F238E27FC236}">
                <a16:creationId xmlns:a16="http://schemas.microsoft.com/office/drawing/2014/main" id="{9EA8DB6E-CDD1-F153-78ED-E6FBD3D59E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96" r="28652" b="21712"/>
          <a:stretch/>
        </p:blipFill>
        <p:spPr>
          <a:xfrm flipH="1">
            <a:off x="4344926" y="1824627"/>
            <a:ext cx="2451659" cy="5450210"/>
          </a:xfrm>
          <a:prstGeom prst="rect">
            <a:avLst/>
          </a:prstGeom>
        </p:spPr>
      </p:pic>
      <p:sp>
        <p:nvSpPr>
          <p:cNvPr id="4" name="テキスト ボックス 3">
            <a:extLst>
              <a:ext uri="{FF2B5EF4-FFF2-40B4-BE49-F238E27FC236}">
                <a16:creationId xmlns:a16="http://schemas.microsoft.com/office/drawing/2014/main" id="{E60324F4-1105-0025-A9A4-D501094CF312}"/>
              </a:ext>
            </a:extLst>
          </p:cNvPr>
          <p:cNvSpPr txBox="1"/>
          <p:nvPr/>
        </p:nvSpPr>
        <p:spPr>
          <a:xfrm>
            <a:off x="1473957" y="777922"/>
            <a:ext cx="4667535" cy="646331"/>
          </a:xfrm>
          <a:prstGeom prst="rect">
            <a:avLst/>
          </a:prstGeom>
          <a:noFill/>
        </p:spPr>
        <p:txBody>
          <a:bodyPr wrap="square" rtlCol="0">
            <a:spAutoFit/>
          </a:bodyPr>
          <a:lstStyle/>
          <a:p>
            <a:r>
              <a:rPr kumimoji="1" lang="ja-JP" altLang="en-US" sz="3600" dirty="0"/>
              <a:t>手術方法の実際</a:t>
            </a:r>
          </a:p>
        </p:txBody>
      </p:sp>
      <p:pic>
        <p:nvPicPr>
          <p:cNvPr id="7" name="図 6">
            <a:extLst>
              <a:ext uri="{FF2B5EF4-FFF2-40B4-BE49-F238E27FC236}">
                <a16:creationId xmlns:a16="http://schemas.microsoft.com/office/drawing/2014/main" id="{9098B881-7468-0911-27AA-3D527A84AEEA}"/>
              </a:ext>
            </a:extLst>
          </p:cNvPr>
          <p:cNvPicPr>
            <a:picLocks noChangeAspect="1"/>
          </p:cNvPicPr>
          <p:nvPr/>
        </p:nvPicPr>
        <p:blipFill>
          <a:blip r:embed="rId4"/>
          <a:stretch>
            <a:fillRect/>
          </a:stretch>
        </p:blipFill>
        <p:spPr>
          <a:xfrm>
            <a:off x="6829112" y="1245218"/>
            <a:ext cx="7489917" cy="6029619"/>
          </a:xfrm>
          <a:prstGeom prst="rect">
            <a:avLst/>
          </a:prstGeom>
        </p:spPr>
      </p:pic>
    </p:spTree>
    <p:extLst>
      <p:ext uri="{BB962C8B-B14F-4D97-AF65-F5344CB8AC3E}">
        <p14:creationId xmlns:p14="http://schemas.microsoft.com/office/powerpoint/2010/main" val="2434225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160"/>
            <a:ext cx="14630401" cy="8239760"/>
            <a:chOff x="0" y="-8467"/>
            <a:chExt cx="12192000" cy="6866467"/>
          </a:xfrm>
        </p:grpSpPr>
        <p:cxnSp>
          <p:nvCxnSpPr>
            <p:cNvPr id="9" name="Straight Connector 8">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2"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Isosceles Triangle 12">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Isosceles Triangle 16">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Isosceles Triangle 17">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0" name="Rectangle 19">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160"/>
            <a:ext cx="14630401" cy="8239760"/>
            <a:chOff x="0" y="-8467"/>
            <a:chExt cx="12192000" cy="6866467"/>
          </a:xfrm>
        </p:grpSpPr>
        <p:cxnSp>
          <p:nvCxnSpPr>
            <p:cNvPr id="23" name="Straight Connector 22">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5"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6" name="Isosceles Triangle 25">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0" name="Isosceles Triangle 29">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Isosceles Triangle 30">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33" name="Rectangle 32">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テキスト ボックス 3">
            <a:extLst>
              <a:ext uri="{FF2B5EF4-FFF2-40B4-BE49-F238E27FC236}">
                <a16:creationId xmlns:a16="http://schemas.microsoft.com/office/drawing/2014/main" id="{9F5C17E5-9BAD-2B12-5069-4EBF92B878CF}"/>
              </a:ext>
            </a:extLst>
          </p:cNvPr>
          <p:cNvSpPr txBox="1"/>
          <p:nvPr/>
        </p:nvSpPr>
        <p:spPr>
          <a:xfrm>
            <a:off x="841351" y="596991"/>
            <a:ext cx="4667535" cy="646331"/>
          </a:xfrm>
          <a:prstGeom prst="rect">
            <a:avLst/>
          </a:prstGeom>
          <a:noFill/>
        </p:spPr>
        <p:txBody>
          <a:bodyPr wrap="square" rtlCol="0">
            <a:spAutoFit/>
          </a:bodyPr>
          <a:lstStyle/>
          <a:p>
            <a:r>
              <a:rPr kumimoji="1" lang="ja-JP" altLang="en-US" sz="3600" dirty="0"/>
              <a:t>手術方法の実際</a:t>
            </a:r>
          </a:p>
        </p:txBody>
      </p:sp>
      <p:pic>
        <p:nvPicPr>
          <p:cNvPr id="5" name="図 4" descr="レントゲン, 抽象, 動物, 海洋生物 が含まれている画像&#10;&#10;自動的に生成された説明">
            <a:extLst>
              <a:ext uri="{FF2B5EF4-FFF2-40B4-BE49-F238E27FC236}">
                <a16:creationId xmlns:a16="http://schemas.microsoft.com/office/drawing/2014/main" id="{736CE9D2-F1A8-E2B1-C8AD-F452D869A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6028" y="1243322"/>
            <a:ext cx="3012904" cy="5388192"/>
          </a:xfrm>
          <a:prstGeom prst="rect">
            <a:avLst/>
          </a:prstGeom>
        </p:spPr>
      </p:pic>
      <p:pic>
        <p:nvPicPr>
          <p:cNvPr id="6" name="図 5" descr="屋内, レントゲン, 座る, テーブル が含まれている画像&#10;&#10;自動的に生成された説明">
            <a:extLst>
              <a:ext uri="{FF2B5EF4-FFF2-40B4-BE49-F238E27FC236}">
                <a16:creationId xmlns:a16="http://schemas.microsoft.com/office/drawing/2014/main" id="{9E942249-F06E-07D3-6919-1D38B6632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128" y="1215372"/>
            <a:ext cx="3521737" cy="5393328"/>
          </a:xfrm>
          <a:prstGeom prst="rect">
            <a:avLst/>
          </a:prstGeom>
        </p:spPr>
      </p:pic>
      <p:sp>
        <p:nvSpPr>
          <p:cNvPr id="7" name="テキスト ボックス 6">
            <a:extLst>
              <a:ext uri="{FF2B5EF4-FFF2-40B4-BE49-F238E27FC236}">
                <a16:creationId xmlns:a16="http://schemas.microsoft.com/office/drawing/2014/main" id="{EE432783-7B9A-0715-6B5B-B8F46A8D2EB0}"/>
              </a:ext>
            </a:extLst>
          </p:cNvPr>
          <p:cNvSpPr txBox="1"/>
          <p:nvPr/>
        </p:nvSpPr>
        <p:spPr>
          <a:xfrm>
            <a:off x="5749875" y="2717865"/>
            <a:ext cx="687505" cy="369332"/>
          </a:xfrm>
          <a:prstGeom prst="rect">
            <a:avLst/>
          </a:prstGeom>
          <a:noFill/>
        </p:spPr>
        <p:txBody>
          <a:bodyPr wrap="square" rtlCol="0">
            <a:spAutoFit/>
          </a:bodyPr>
          <a:lstStyle/>
          <a:p>
            <a:r>
              <a:rPr lang="en-US" altLang="ja-JP" dirty="0">
                <a:solidFill>
                  <a:schemeClr val="bg1"/>
                </a:solidFill>
              </a:rPr>
              <a:t>50°</a:t>
            </a:r>
            <a:endParaRPr kumimoji="1" lang="ja-JP" altLang="en-US" dirty="0"/>
          </a:p>
        </p:txBody>
      </p:sp>
      <p:pic>
        <p:nvPicPr>
          <p:cNvPr id="19" name="図 18" descr="人, 衣料, 屋内, 女性 が含まれている画像&#10;&#10;自動的に生成された説明">
            <a:extLst>
              <a:ext uri="{FF2B5EF4-FFF2-40B4-BE49-F238E27FC236}">
                <a16:creationId xmlns:a16="http://schemas.microsoft.com/office/drawing/2014/main" id="{A06B3675-2643-099E-502C-31B8BF4B3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851" y="1250987"/>
            <a:ext cx="3845691" cy="5388192"/>
          </a:xfrm>
          <a:prstGeom prst="rect">
            <a:avLst/>
          </a:prstGeom>
        </p:spPr>
      </p:pic>
      <p:pic>
        <p:nvPicPr>
          <p:cNvPr id="21" name="図 20">
            <a:extLst>
              <a:ext uri="{FF2B5EF4-FFF2-40B4-BE49-F238E27FC236}">
                <a16:creationId xmlns:a16="http://schemas.microsoft.com/office/drawing/2014/main" id="{BA200C68-634E-E0BF-BAAB-1A4DA98A90D9}"/>
              </a:ext>
            </a:extLst>
          </p:cNvPr>
          <p:cNvPicPr>
            <a:picLocks noChangeAspect="1"/>
          </p:cNvPicPr>
          <p:nvPr/>
        </p:nvPicPr>
        <p:blipFill>
          <a:blip r:embed="rId5"/>
          <a:stretch>
            <a:fillRect/>
          </a:stretch>
        </p:blipFill>
        <p:spPr>
          <a:xfrm>
            <a:off x="1629756" y="3782561"/>
            <a:ext cx="11706838" cy="2604770"/>
          </a:xfrm>
          <a:prstGeom prst="rect">
            <a:avLst/>
          </a:prstGeom>
        </p:spPr>
      </p:pic>
    </p:spTree>
    <p:extLst>
      <p:ext uri="{BB962C8B-B14F-4D97-AF65-F5344CB8AC3E}">
        <p14:creationId xmlns:p14="http://schemas.microsoft.com/office/powerpoint/2010/main" val="282531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AD5A32-0BA3-BF08-6287-C2D780F71769}"/>
              </a:ext>
            </a:extLst>
          </p:cNvPr>
          <p:cNvPicPr>
            <a:picLocks noChangeAspect="1"/>
          </p:cNvPicPr>
          <p:nvPr/>
        </p:nvPicPr>
        <p:blipFill>
          <a:blip r:embed="rId2"/>
          <a:stretch>
            <a:fillRect/>
          </a:stretch>
        </p:blipFill>
        <p:spPr>
          <a:xfrm>
            <a:off x="240840" y="363254"/>
            <a:ext cx="14148719" cy="2192055"/>
          </a:xfrm>
          <a:prstGeom prst="rect">
            <a:avLst/>
          </a:prstGeom>
        </p:spPr>
      </p:pic>
      <p:sp>
        <p:nvSpPr>
          <p:cNvPr id="8" name="テキスト ボックス 7">
            <a:extLst>
              <a:ext uri="{FF2B5EF4-FFF2-40B4-BE49-F238E27FC236}">
                <a16:creationId xmlns:a16="http://schemas.microsoft.com/office/drawing/2014/main" id="{0CC56E49-5016-0C92-D010-E6E0EAB5EBC9}"/>
              </a:ext>
            </a:extLst>
          </p:cNvPr>
          <p:cNvSpPr txBox="1"/>
          <p:nvPr/>
        </p:nvSpPr>
        <p:spPr>
          <a:xfrm>
            <a:off x="1125254" y="4495296"/>
            <a:ext cx="5275546" cy="1900520"/>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kumimoji="1" lang="ja-JP" altLang="en-US" sz="2000" dirty="0"/>
              <a:t>術後</a:t>
            </a:r>
            <a:r>
              <a:rPr kumimoji="1" lang="en-US" altLang="ja-JP" sz="2000" dirty="0"/>
              <a:t>2</a:t>
            </a:r>
            <a:r>
              <a:rPr kumimoji="1" lang="ja-JP" altLang="en-US" sz="2000" dirty="0"/>
              <a:t>～</a:t>
            </a:r>
            <a:r>
              <a:rPr kumimoji="1" lang="en-US" altLang="ja-JP" sz="2000" dirty="0"/>
              <a:t>4</a:t>
            </a:r>
            <a:r>
              <a:rPr kumimoji="1" lang="ja-JP" altLang="en-US" sz="2000" dirty="0"/>
              <a:t>週間で学校復帰が一般的</a:t>
            </a:r>
            <a:endParaRPr kumimoji="1" lang="en-US" altLang="ja-JP" sz="2000" dirty="0"/>
          </a:p>
          <a:p>
            <a:pPr marL="285750" indent="-285750">
              <a:lnSpc>
                <a:spcPct val="150000"/>
              </a:lnSpc>
              <a:buFont typeface="Wingdings" panose="05000000000000000000" pitchFamily="2" charset="2"/>
              <a:buChar char="n"/>
            </a:pPr>
            <a:r>
              <a:rPr kumimoji="1" lang="ja-JP" altLang="en-US" sz="2000" dirty="0"/>
              <a:t>登校時の荷物は軽量化</a:t>
            </a:r>
            <a:endParaRPr kumimoji="1" lang="en-US" altLang="ja-JP" sz="2000" dirty="0"/>
          </a:p>
          <a:p>
            <a:pPr marL="285750" indent="-285750">
              <a:lnSpc>
                <a:spcPct val="150000"/>
              </a:lnSpc>
              <a:buFont typeface="Wingdings" panose="05000000000000000000" pitchFamily="2" charset="2"/>
              <a:buChar char="n"/>
            </a:pPr>
            <a:r>
              <a:rPr kumimoji="1" lang="ja-JP" altLang="en-US" sz="2000" dirty="0"/>
              <a:t>長時間座位の姿勢指導</a:t>
            </a:r>
            <a:endParaRPr kumimoji="1" lang="en-US" altLang="ja-JP" sz="2000" dirty="0"/>
          </a:p>
          <a:p>
            <a:pPr marL="285750" indent="-285750">
              <a:lnSpc>
                <a:spcPct val="150000"/>
              </a:lnSpc>
              <a:buFont typeface="Wingdings" panose="05000000000000000000" pitchFamily="2" charset="2"/>
              <a:buChar char="n"/>
            </a:pPr>
            <a:r>
              <a:rPr kumimoji="1" lang="ja-JP" altLang="en-US" sz="2000" dirty="0"/>
              <a:t>定期的な立ち上がり・伸びの動作を推奨</a:t>
            </a:r>
          </a:p>
        </p:txBody>
      </p:sp>
      <p:sp>
        <p:nvSpPr>
          <p:cNvPr id="9" name="テキスト ボックス 8">
            <a:extLst>
              <a:ext uri="{FF2B5EF4-FFF2-40B4-BE49-F238E27FC236}">
                <a16:creationId xmlns:a16="http://schemas.microsoft.com/office/drawing/2014/main" id="{4DBF85C8-40FB-E5DE-429C-5BF9E6CD16E3}"/>
              </a:ext>
            </a:extLst>
          </p:cNvPr>
          <p:cNvSpPr txBox="1"/>
          <p:nvPr/>
        </p:nvSpPr>
        <p:spPr>
          <a:xfrm>
            <a:off x="8229602" y="4495296"/>
            <a:ext cx="5035463" cy="1900520"/>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kumimoji="1" lang="ja-JP" altLang="en-US" sz="2000" dirty="0"/>
              <a:t>極端な前屈・捻転動作の回避</a:t>
            </a:r>
            <a:endParaRPr kumimoji="1" lang="en-US" altLang="ja-JP" sz="2000" dirty="0"/>
          </a:p>
          <a:p>
            <a:pPr marL="285750" indent="-285750">
              <a:lnSpc>
                <a:spcPct val="150000"/>
              </a:lnSpc>
              <a:buFont typeface="Wingdings" panose="05000000000000000000" pitchFamily="2" charset="2"/>
              <a:buChar char="n"/>
            </a:pPr>
            <a:r>
              <a:rPr kumimoji="1" lang="ja-JP" altLang="en-US" sz="2000" dirty="0"/>
              <a:t>長時間のスマホなど使用時の姿勢注意</a:t>
            </a:r>
            <a:endParaRPr kumimoji="1" lang="en-US" altLang="ja-JP" sz="2000" dirty="0"/>
          </a:p>
          <a:p>
            <a:pPr marL="285750" indent="-285750">
              <a:lnSpc>
                <a:spcPct val="150000"/>
              </a:lnSpc>
              <a:buFont typeface="Wingdings" panose="05000000000000000000" pitchFamily="2" charset="2"/>
              <a:buChar char="n"/>
            </a:pPr>
            <a:r>
              <a:rPr kumimoji="1" lang="ja-JP" altLang="en-US" sz="2000" dirty="0"/>
              <a:t>長時間座位の姿勢指導</a:t>
            </a:r>
            <a:endParaRPr kumimoji="1" lang="en-US" altLang="ja-JP" sz="2000" dirty="0"/>
          </a:p>
          <a:p>
            <a:pPr marL="285750" indent="-285750">
              <a:lnSpc>
                <a:spcPct val="150000"/>
              </a:lnSpc>
              <a:buFont typeface="Wingdings" panose="05000000000000000000" pitchFamily="2" charset="2"/>
              <a:buChar char="n"/>
            </a:pPr>
            <a:r>
              <a:rPr kumimoji="1" lang="ja-JP" altLang="en-US" sz="2000" dirty="0"/>
              <a:t>入浴指導</a:t>
            </a:r>
            <a:endParaRPr kumimoji="1" lang="en-US" altLang="ja-JP" sz="2000" dirty="0"/>
          </a:p>
        </p:txBody>
      </p:sp>
      <p:sp>
        <p:nvSpPr>
          <p:cNvPr id="10" name="テキスト ボックス 9">
            <a:extLst>
              <a:ext uri="{FF2B5EF4-FFF2-40B4-BE49-F238E27FC236}">
                <a16:creationId xmlns:a16="http://schemas.microsoft.com/office/drawing/2014/main" id="{0E7AC754-D39C-EBD1-7D1D-5D86F9A02CBC}"/>
              </a:ext>
            </a:extLst>
          </p:cNvPr>
          <p:cNvSpPr txBox="1"/>
          <p:nvPr/>
        </p:nvSpPr>
        <p:spPr>
          <a:xfrm>
            <a:off x="801665" y="3731156"/>
            <a:ext cx="4070958" cy="523220"/>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800" dirty="0"/>
              <a:t>学校生活の調整</a:t>
            </a:r>
          </a:p>
        </p:txBody>
      </p:sp>
      <p:sp>
        <p:nvSpPr>
          <p:cNvPr id="11" name="テキスト ボックス 10">
            <a:extLst>
              <a:ext uri="{FF2B5EF4-FFF2-40B4-BE49-F238E27FC236}">
                <a16:creationId xmlns:a16="http://schemas.microsoft.com/office/drawing/2014/main" id="{B0875AFF-A009-650F-2DF0-2626D0475701}"/>
              </a:ext>
            </a:extLst>
          </p:cNvPr>
          <p:cNvSpPr txBox="1"/>
          <p:nvPr/>
        </p:nvSpPr>
        <p:spPr>
          <a:xfrm>
            <a:off x="7906010" y="3729556"/>
            <a:ext cx="4070958" cy="523220"/>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800" dirty="0"/>
              <a:t>日常生活での注意点</a:t>
            </a:r>
          </a:p>
        </p:txBody>
      </p:sp>
    </p:spTree>
    <p:extLst>
      <p:ext uri="{BB962C8B-B14F-4D97-AF65-F5344CB8AC3E}">
        <p14:creationId xmlns:p14="http://schemas.microsoft.com/office/powerpoint/2010/main" val="406909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E5A9A2-89EA-0BB4-C332-D05F6CD7E692}"/>
              </a:ext>
            </a:extLst>
          </p:cNvPr>
          <p:cNvSpPr>
            <a:spLocks noGrp="1"/>
          </p:cNvSpPr>
          <p:nvPr>
            <p:ph type="title"/>
          </p:nvPr>
        </p:nvSpPr>
        <p:spPr>
          <a:xfrm>
            <a:off x="663355" y="194481"/>
            <a:ext cx="12618720" cy="1590676"/>
          </a:xfrm>
        </p:spPr>
        <p:txBody>
          <a:bodyPr/>
          <a:lstStyle/>
          <a:p>
            <a:pPr algn="ctr"/>
            <a:r>
              <a:rPr lang="ja-JP" altLang="en-US" sz="3840" b="1" dirty="0">
                <a:solidFill>
                  <a:schemeClr val="tx1"/>
                </a:solidFill>
              </a:rPr>
              <a:t>手術件数</a:t>
            </a:r>
            <a:r>
              <a:rPr lang="ja-JP" altLang="en-US" sz="2880" b="1" dirty="0">
                <a:solidFill>
                  <a:schemeClr val="tx1"/>
                </a:solidFill>
              </a:rPr>
              <a:t>（</a:t>
            </a:r>
            <a:r>
              <a:rPr lang="en-US" altLang="ja-JP" sz="2880" b="1" dirty="0">
                <a:solidFill>
                  <a:schemeClr val="tx1"/>
                </a:solidFill>
              </a:rPr>
              <a:t>2024.4〜2025.3</a:t>
            </a:r>
            <a:r>
              <a:rPr lang="ja-JP" altLang="en-US" sz="2880" b="1" dirty="0">
                <a:solidFill>
                  <a:schemeClr val="tx1"/>
                </a:solidFill>
              </a:rPr>
              <a:t>）</a:t>
            </a:r>
            <a:endParaRPr lang="ja-JP" altLang="en-US" sz="2880" dirty="0">
              <a:solidFill>
                <a:schemeClr val="tx1"/>
              </a:solidFill>
            </a:endParaRPr>
          </a:p>
        </p:txBody>
      </p:sp>
      <p:graphicFrame>
        <p:nvGraphicFramePr>
          <p:cNvPr id="4" name="グラフ 3">
            <a:extLst>
              <a:ext uri="{FF2B5EF4-FFF2-40B4-BE49-F238E27FC236}">
                <a16:creationId xmlns:a16="http://schemas.microsoft.com/office/drawing/2014/main" id="{78B3CC43-E874-A3E5-BBEE-754400BDF017}"/>
              </a:ext>
            </a:extLst>
          </p:cNvPr>
          <p:cNvGraphicFramePr>
            <a:graphicFrameLocks/>
          </p:cNvGraphicFramePr>
          <p:nvPr/>
        </p:nvGraphicFramePr>
        <p:xfrm>
          <a:off x="923218" y="1643833"/>
          <a:ext cx="13203936" cy="6269538"/>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5F9B571D-F35D-D1CD-B20A-3B011626F03D}"/>
              </a:ext>
            </a:extLst>
          </p:cNvPr>
          <p:cNvSpPr txBox="1"/>
          <p:nvPr/>
        </p:nvSpPr>
        <p:spPr>
          <a:xfrm>
            <a:off x="10756169" y="4114801"/>
            <a:ext cx="3063659" cy="461665"/>
          </a:xfrm>
          <a:prstGeom prst="rect">
            <a:avLst/>
          </a:prstGeom>
          <a:noFill/>
        </p:spPr>
        <p:txBody>
          <a:bodyPr wrap="none" rtlCol="0">
            <a:spAutoFit/>
          </a:bodyPr>
          <a:lstStyle/>
          <a:p>
            <a:r>
              <a:rPr kumimoji="1" lang="ja-JP" altLang="en-US" sz="2400"/>
              <a:t>（うち内視鏡</a:t>
            </a:r>
            <a:r>
              <a:rPr kumimoji="1" lang="en-US" altLang="ja-JP" sz="2400" dirty="0"/>
              <a:t> 37</a:t>
            </a:r>
            <a:r>
              <a:rPr kumimoji="1" lang="ja-JP" altLang="en-US" sz="2400"/>
              <a:t>件）</a:t>
            </a:r>
          </a:p>
        </p:txBody>
      </p:sp>
      <p:sp>
        <p:nvSpPr>
          <p:cNvPr id="6" name="テキスト ボックス 5">
            <a:extLst>
              <a:ext uri="{FF2B5EF4-FFF2-40B4-BE49-F238E27FC236}">
                <a16:creationId xmlns:a16="http://schemas.microsoft.com/office/drawing/2014/main" id="{E8932A8F-7950-F7ED-A0FE-08A082E6E691}"/>
              </a:ext>
            </a:extLst>
          </p:cNvPr>
          <p:cNvSpPr txBox="1"/>
          <p:nvPr/>
        </p:nvSpPr>
        <p:spPr>
          <a:xfrm>
            <a:off x="10680857" y="5774019"/>
            <a:ext cx="3894015" cy="461665"/>
          </a:xfrm>
          <a:prstGeom prst="rect">
            <a:avLst/>
          </a:prstGeom>
          <a:noFill/>
        </p:spPr>
        <p:txBody>
          <a:bodyPr wrap="none" rtlCol="0">
            <a:spAutoFit/>
          </a:bodyPr>
          <a:lstStyle/>
          <a:p>
            <a:r>
              <a:rPr kumimoji="1" lang="ja-JP" altLang="en-US" sz="2400"/>
              <a:t>（うち成人脊柱変形</a:t>
            </a:r>
            <a:r>
              <a:rPr lang="en-US" altLang="ja-JP" sz="2400" dirty="0"/>
              <a:t>18</a:t>
            </a:r>
            <a:r>
              <a:rPr kumimoji="1" lang="ja-JP" altLang="en-US" sz="2400"/>
              <a:t>件）</a:t>
            </a:r>
          </a:p>
        </p:txBody>
      </p:sp>
      <p:sp>
        <p:nvSpPr>
          <p:cNvPr id="7" name="テキスト ボックス 6">
            <a:extLst>
              <a:ext uri="{FF2B5EF4-FFF2-40B4-BE49-F238E27FC236}">
                <a16:creationId xmlns:a16="http://schemas.microsoft.com/office/drawing/2014/main" id="{EDE2597C-B4FF-2276-030F-0152AFD32894}"/>
              </a:ext>
            </a:extLst>
          </p:cNvPr>
          <p:cNvSpPr txBox="1"/>
          <p:nvPr/>
        </p:nvSpPr>
        <p:spPr>
          <a:xfrm>
            <a:off x="6334282" y="4400035"/>
            <a:ext cx="2371162" cy="738664"/>
          </a:xfrm>
          <a:prstGeom prst="rect">
            <a:avLst/>
          </a:prstGeom>
          <a:noFill/>
        </p:spPr>
        <p:txBody>
          <a:bodyPr wrap="none" rtlCol="0">
            <a:spAutoFit/>
          </a:bodyPr>
          <a:lstStyle/>
          <a:p>
            <a:r>
              <a:rPr kumimoji="1" lang="ja-JP" altLang="en-US" sz="4200" b="1"/>
              <a:t>全</a:t>
            </a:r>
            <a:r>
              <a:rPr kumimoji="1" lang="en-US" altLang="ja-JP" sz="4200" b="1" dirty="0"/>
              <a:t> 291</a:t>
            </a:r>
            <a:r>
              <a:rPr kumimoji="1" lang="ja-JP" altLang="en-US" sz="4200" b="1"/>
              <a:t>件</a:t>
            </a:r>
          </a:p>
        </p:txBody>
      </p:sp>
      <p:sp>
        <p:nvSpPr>
          <p:cNvPr id="8" name="テキスト ボックス 7">
            <a:extLst>
              <a:ext uri="{FF2B5EF4-FFF2-40B4-BE49-F238E27FC236}">
                <a16:creationId xmlns:a16="http://schemas.microsoft.com/office/drawing/2014/main" id="{2B680F4D-AF10-457E-1F94-A4A0586D2C0A}"/>
              </a:ext>
            </a:extLst>
          </p:cNvPr>
          <p:cNvSpPr txBox="1"/>
          <p:nvPr/>
        </p:nvSpPr>
        <p:spPr>
          <a:xfrm>
            <a:off x="10171142" y="1424918"/>
            <a:ext cx="2991525" cy="757130"/>
          </a:xfrm>
          <a:prstGeom prst="rect">
            <a:avLst/>
          </a:prstGeom>
          <a:noFill/>
          <a:ln w="25400">
            <a:solidFill>
              <a:srgbClr val="0070C0"/>
            </a:solidFill>
          </a:ln>
        </p:spPr>
        <p:txBody>
          <a:bodyPr wrap="none" rtlCol="0">
            <a:spAutoFit/>
          </a:bodyPr>
          <a:lstStyle/>
          <a:p>
            <a:r>
              <a:rPr kumimoji="1" lang="ja-JP" altLang="en-US" sz="4320" b="1">
                <a:solidFill>
                  <a:srgbClr val="0070C0"/>
                </a:solidFill>
              </a:rPr>
              <a:t>成人</a:t>
            </a:r>
            <a:r>
              <a:rPr kumimoji="1" lang="en-US" altLang="ja-JP" sz="4320" b="1" dirty="0">
                <a:solidFill>
                  <a:srgbClr val="0070C0"/>
                </a:solidFill>
              </a:rPr>
              <a:t> 230</a:t>
            </a:r>
            <a:r>
              <a:rPr kumimoji="1" lang="ja-JP" altLang="en-US" sz="4320" b="1">
                <a:solidFill>
                  <a:srgbClr val="0070C0"/>
                </a:solidFill>
              </a:rPr>
              <a:t>件</a:t>
            </a:r>
          </a:p>
        </p:txBody>
      </p:sp>
      <p:sp>
        <p:nvSpPr>
          <p:cNvPr id="9" name="テキスト ボックス 8">
            <a:extLst>
              <a:ext uri="{FF2B5EF4-FFF2-40B4-BE49-F238E27FC236}">
                <a16:creationId xmlns:a16="http://schemas.microsoft.com/office/drawing/2014/main" id="{1DC2A12F-909F-7CA9-ABF0-1BAC30B384C4}"/>
              </a:ext>
            </a:extLst>
          </p:cNvPr>
          <p:cNvSpPr txBox="1"/>
          <p:nvPr/>
        </p:nvSpPr>
        <p:spPr>
          <a:xfrm>
            <a:off x="943730" y="1424918"/>
            <a:ext cx="2666114" cy="757130"/>
          </a:xfrm>
          <a:prstGeom prst="rect">
            <a:avLst/>
          </a:prstGeom>
          <a:noFill/>
          <a:ln w="25400">
            <a:solidFill>
              <a:srgbClr val="FF0000"/>
            </a:solidFill>
          </a:ln>
        </p:spPr>
        <p:txBody>
          <a:bodyPr wrap="none" rtlCol="0">
            <a:spAutoFit/>
          </a:bodyPr>
          <a:lstStyle/>
          <a:p>
            <a:r>
              <a:rPr kumimoji="1" lang="ja-JP" altLang="en-US" sz="4320" b="1">
                <a:solidFill>
                  <a:srgbClr val="FF0000"/>
                </a:solidFill>
              </a:rPr>
              <a:t>小児</a:t>
            </a:r>
            <a:r>
              <a:rPr kumimoji="1" lang="en-US" altLang="ja-JP" sz="4320" b="1" dirty="0">
                <a:solidFill>
                  <a:srgbClr val="FF0000"/>
                </a:solidFill>
              </a:rPr>
              <a:t> 61</a:t>
            </a:r>
            <a:r>
              <a:rPr kumimoji="1" lang="ja-JP" altLang="en-US" sz="4320" b="1">
                <a:solidFill>
                  <a:srgbClr val="FF0000"/>
                </a:solidFill>
              </a:rPr>
              <a:t>件</a:t>
            </a:r>
          </a:p>
        </p:txBody>
      </p:sp>
      <p:pic>
        <p:nvPicPr>
          <p:cNvPr id="10" name="図 9">
            <a:extLst>
              <a:ext uri="{FF2B5EF4-FFF2-40B4-BE49-F238E27FC236}">
                <a16:creationId xmlns:a16="http://schemas.microsoft.com/office/drawing/2014/main" id="{3C35135A-15C1-BD61-65F5-6B26B3985471}"/>
              </a:ext>
            </a:extLst>
          </p:cNvPr>
          <p:cNvPicPr>
            <a:picLocks noChangeAspect="1"/>
          </p:cNvPicPr>
          <p:nvPr/>
        </p:nvPicPr>
        <p:blipFill>
          <a:blip r:embed="rId3"/>
          <a:stretch>
            <a:fillRect/>
          </a:stretch>
        </p:blipFill>
        <p:spPr>
          <a:xfrm>
            <a:off x="62433" y="7162495"/>
            <a:ext cx="715076" cy="969713"/>
          </a:xfrm>
          <a:prstGeom prst="rect">
            <a:avLst/>
          </a:prstGeom>
        </p:spPr>
      </p:pic>
      <p:sp>
        <p:nvSpPr>
          <p:cNvPr id="3" name="テキスト ボックス 2">
            <a:extLst>
              <a:ext uri="{FF2B5EF4-FFF2-40B4-BE49-F238E27FC236}">
                <a16:creationId xmlns:a16="http://schemas.microsoft.com/office/drawing/2014/main" id="{9C5230CC-E3FF-FD51-D958-435B028B3FD9}"/>
              </a:ext>
            </a:extLst>
          </p:cNvPr>
          <p:cNvSpPr txBox="1"/>
          <p:nvPr/>
        </p:nvSpPr>
        <p:spPr>
          <a:xfrm>
            <a:off x="8976181" y="7411805"/>
            <a:ext cx="5176417" cy="757130"/>
          </a:xfrm>
          <a:prstGeom prst="rect">
            <a:avLst/>
          </a:prstGeom>
          <a:noFill/>
          <a:ln w="25400">
            <a:noFill/>
          </a:ln>
        </p:spPr>
        <p:txBody>
          <a:bodyPr wrap="none" rtlCol="0">
            <a:spAutoFit/>
          </a:bodyPr>
          <a:lstStyle/>
          <a:p>
            <a:r>
              <a:rPr kumimoji="1" lang="ja-JP" altLang="en-US" sz="4320" b="1" i="1" u="sng" dirty="0"/>
              <a:t>側弯症センター発足</a:t>
            </a:r>
          </a:p>
        </p:txBody>
      </p:sp>
    </p:spTree>
    <p:extLst>
      <p:ext uri="{BB962C8B-B14F-4D97-AF65-F5344CB8AC3E}">
        <p14:creationId xmlns:p14="http://schemas.microsoft.com/office/powerpoint/2010/main" val="3348507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D77B517-0E90-94F6-D87F-AEE2441EC51D}"/>
              </a:ext>
            </a:extLst>
          </p:cNvPr>
          <p:cNvPicPr>
            <a:picLocks noChangeAspect="1"/>
          </p:cNvPicPr>
          <p:nvPr/>
        </p:nvPicPr>
        <p:blipFill>
          <a:blip r:embed="rId2"/>
          <a:stretch>
            <a:fillRect/>
          </a:stretch>
        </p:blipFill>
        <p:spPr>
          <a:xfrm>
            <a:off x="473960" y="225469"/>
            <a:ext cx="5630802" cy="902265"/>
          </a:xfrm>
          <a:prstGeom prst="rect">
            <a:avLst/>
          </a:prstGeom>
        </p:spPr>
      </p:pic>
      <p:pic>
        <p:nvPicPr>
          <p:cNvPr id="5" name="図 4">
            <a:extLst>
              <a:ext uri="{FF2B5EF4-FFF2-40B4-BE49-F238E27FC236}">
                <a16:creationId xmlns:a16="http://schemas.microsoft.com/office/drawing/2014/main" id="{1656D667-06D5-58BC-829C-7D0DE405CBD3}"/>
              </a:ext>
            </a:extLst>
          </p:cNvPr>
          <p:cNvPicPr>
            <a:picLocks noChangeAspect="1"/>
          </p:cNvPicPr>
          <p:nvPr/>
        </p:nvPicPr>
        <p:blipFill>
          <a:blip r:embed="rId3"/>
          <a:stretch>
            <a:fillRect/>
          </a:stretch>
        </p:blipFill>
        <p:spPr>
          <a:xfrm>
            <a:off x="1252603" y="1467143"/>
            <a:ext cx="5450753" cy="6380217"/>
          </a:xfrm>
          <a:prstGeom prst="rect">
            <a:avLst/>
          </a:prstGeom>
        </p:spPr>
      </p:pic>
      <p:pic>
        <p:nvPicPr>
          <p:cNvPr id="10242" name="Picture 2" descr="東京オリンピック2020｜水泳（競泳）｜競技紹介：朝日新聞デジタル">
            <a:extLst>
              <a:ext uri="{FF2B5EF4-FFF2-40B4-BE49-F238E27FC236}">
                <a16:creationId xmlns:a16="http://schemas.microsoft.com/office/drawing/2014/main" id="{2E7C8281-E696-2AF9-733A-33F92880E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640909"/>
            <a:ext cx="4798908" cy="270483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卓球卓球選手が 2 つ - 1人のストックフォトや画像を多数ご用意 - iStock">
            <a:extLst>
              <a:ext uri="{FF2B5EF4-FFF2-40B4-BE49-F238E27FC236}">
                <a16:creationId xmlns:a16="http://schemas.microsoft.com/office/drawing/2014/main" id="{85625BF9-B0C4-0AEB-5B08-3EFF51B91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427885"/>
            <a:ext cx="4562475"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43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8FCEFD-ABA4-F506-6E1B-B398647DB620}"/>
              </a:ext>
            </a:extLst>
          </p:cNvPr>
          <p:cNvSpPr txBox="1">
            <a:spLocks/>
          </p:cNvSpPr>
          <p:nvPr/>
        </p:nvSpPr>
        <p:spPr>
          <a:xfrm>
            <a:off x="750684" y="623275"/>
            <a:ext cx="9471956" cy="1137111"/>
          </a:xfrm>
          <a:prstGeom prst="rect">
            <a:avLst/>
          </a:prstGeom>
        </p:spPr>
        <p:txBody>
          <a:bodyPr>
            <a:normAutofit/>
          </a:bodyPr>
          <a:lstStyle>
            <a:lvl1pPr algn="l" defTabSz="548640" rtl="0" eaLnBrk="1" latinLnBrk="0" hangingPunct="1">
              <a:spcBef>
                <a:spcPct val="0"/>
              </a:spcBef>
              <a:buNone/>
              <a:defRPr kumimoji="1" sz="432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4800" dirty="0">
                <a:solidFill>
                  <a:schemeClr val="tx1"/>
                </a:solidFill>
              </a:rPr>
              <a:t>Take Home Message</a:t>
            </a:r>
            <a:endParaRPr lang="ja-JP" altLang="en-US" sz="4800" dirty="0">
              <a:solidFill>
                <a:schemeClr val="tx1"/>
              </a:solidFill>
            </a:endParaRPr>
          </a:p>
        </p:txBody>
      </p:sp>
      <p:sp>
        <p:nvSpPr>
          <p:cNvPr id="3" name="テキスト ボックス 2">
            <a:extLst>
              <a:ext uri="{FF2B5EF4-FFF2-40B4-BE49-F238E27FC236}">
                <a16:creationId xmlns:a16="http://schemas.microsoft.com/office/drawing/2014/main" id="{485713B9-0E87-21C0-7585-FA2DF8535302}"/>
              </a:ext>
            </a:extLst>
          </p:cNvPr>
          <p:cNvSpPr txBox="1"/>
          <p:nvPr/>
        </p:nvSpPr>
        <p:spPr>
          <a:xfrm>
            <a:off x="1400826" y="2162598"/>
            <a:ext cx="10736894" cy="2875531"/>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kumimoji="1" lang="ja-JP" altLang="en-US" sz="3200" dirty="0"/>
              <a:t>側弯症の基本的理解について</a:t>
            </a:r>
            <a:endParaRPr kumimoji="1" lang="en-US" altLang="ja-JP" sz="3200" dirty="0"/>
          </a:p>
          <a:p>
            <a:pPr marL="342900" indent="-342900">
              <a:lnSpc>
                <a:spcPct val="150000"/>
              </a:lnSpc>
              <a:buFont typeface="Wingdings" panose="05000000000000000000" pitchFamily="2" charset="2"/>
              <a:buChar char="ü"/>
            </a:pPr>
            <a:r>
              <a:rPr kumimoji="1" lang="ja-JP" altLang="en-US" sz="3200" dirty="0"/>
              <a:t>早期発見、早期介入の重要性について</a:t>
            </a:r>
            <a:endParaRPr kumimoji="1" lang="en-US" altLang="ja-JP" sz="3200" dirty="0"/>
          </a:p>
          <a:p>
            <a:pPr marL="342900" indent="-342900">
              <a:lnSpc>
                <a:spcPct val="150000"/>
              </a:lnSpc>
              <a:buFont typeface="Wingdings" panose="05000000000000000000" pitchFamily="2" charset="2"/>
              <a:buChar char="ü"/>
            </a:pPr>
            <a:r>
              <a:rPr lang="ja-JP" altLang="en-US" sz="3200" dirty="0"/>
              <a:t>検診後のフォロー体制や学校医会との連携</a:t>
            </a:r>
            <a:endParaRPr kumimoji="1" lang="en-US" altLang="ja-JP" sz="3200" dirty="0"/>
          </a:p>
          <a:p>
            <a:pPr marL="342900" indent="-342900">
              <a:lnSpc>
                <a:spcPct val="150000"/>
              </a:lnSpc>
              <a:buFont typeface="Wingdings" panose="05000000000000000000" pitchFamily="2" charset="2"/>
              <a:buChar char="ü"/>
            </a:pPr>
            <a:endParaRPr kumimoji="1" lang="en-US" altLang="ja-JP" sz="2800" dirty="0"/>
          </a:p>
        </p:txBody>
      </p:sp>
      <p:pic>
        <p:nvPicPr>
          <p:cNvPr id="4" name="図 3">
            <a:extLst>
              <a:ext uri="{FF2B5EF4-FFF2-40B4-BE49-F238E27FC236}">
                <a16:creationId xmlns:a16="http://schemas.microsoft.com/office/drawing/2014/main" id="{72AC0720-D823-BC47-9871-D643756A49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95" t="7485" r="17229" b="10844"/>
          <a:stretch/>
        </p:blipFill>
        <p:spPr>
          <a:xfrm flipH="1">
            <a:off x="9269258" y="1981691"/>
            <a:ext cx="3695181" cy="5964426"/>
          </a:xfrm>
          <a:prstGeom prst="rect">
            <a:avLst/>
          </a:prstGeom>
        </p:spPr>
      </p:pic>
      <p:pic>
        <p:nvPicPr>
          <p:cNvPr id="5" name="図 4">
            <a:extLst>
              <a:ext uri="{FF2B5EF4-FFF2-40B4-BE49-F238E27FC236}">
                <a16:creationId xmlns:a16="http://schemas.microsoft.com/office/drawing/2014/main" id="{DE0FD1CC-91AB-347D-9DF6-B4879A8218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13" t="8915" r="21337" b="10463"/>
          <a:stretch/>
        </p:blipFill>
        <p:spPr>
          <a:xfrm flipH="1">
            <a:off x="5727881" y="1981691"/>
            <a:ext cx="3541377" cy="5964426"/>
          </a:xfrm>
          <a:prstGeom prst="rect">
            <a:avLst/>
          </a:prstGeom>
        </p:spPr>
      </p:pic>
    </p:spTree>
    <p:extLst>
      <p:ext uri="{BB962C8B-B14F-4D97-AF65-F5344CB8AC3E}">
        <p14:creationId xmlns:p14="http://schemas.microsoft.com/office/powerpoint/2010/main" val="29806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グラフィカル ユーザー インターフェイス, Web サイト&#10;&#10;AI によって生成されたコンテンツは間違っている可能性があります。">
            <a:extLst>
              <a:ext uri="{FF2B5EF4-FFF2-40B4-BE49-F238E27FC236}">
                <a16:creationId xmlns:a16="http://schemas.microsoft.com/office/drawing/2014/main" id="{AC7B988C-EB50-3914-50DE-7CF33AE98CA0}"/>
              </a:ext>
            </a:extLst>
          </p:cNvPr>
          <p:cNvPicPr>
            <a:picLocks noGrp="1" noChangeAspect="1"/>
          </p:cNvPicPr>
          <p:nvPr>
            <p:ph idx="1"/>
          </p:nvPr>
        </p:nvPicPr>
        <p:blipFill>
          <a:blip r:embed="rId2"/>
          <a:srcRect l="6554" t="25420" r="7649" b="39267"/>
          <a:stretch/>
        </p:blipFill>
        <p:spPr>
          <a:xfrm>
            <a:off x="4890445" y="323758"/>
            <a:ext cx="8512405" cy="7582085"/>
          </a:xfrm>
        </p:spPr>
      </p:pic>
      <p:sp>
        <p:nvSpPr>
          <p:cNvPr id="2" name="タイトル 1">
            <a:extLst>
              <a:ext uri="{FF2B5EF4-FFF2-40B4-BE49-F238E27FC236}">
                <a16:creationId xmlns:a16="http://schemas.microsoft.com/office/drawing/2014/main" id="{E825E175-53B3-00A0-9605-242778A00743}"/>
              </a:ext>
            </a:extLst>
          </p:cNvPr>
          <p:cNvSpPr>
            <a:spLocks noGrp="1"/>
          </p:cNvSpPr>
          <p:nvPr>
            <p:ph type="title"/>
          </p:nvPr>
        </p:nvSpPr>
        <p:spPr>
          <a:xfrm>
            <a:off x="4890444" y="6031336"/>
            <a:ext cx="8512404" cy="1874507"/>
          </a:xfrm>
          <a:solidFill>
            <a:schemeClr val="bg1"/>
          </a:solidFill>
        </p:spPr>
        <p:txBody>
          <a:bodyPr>
            <a:normAutofit/>
          </a:bodyPr>
          <a:lstStyle/>
          <a:p>
            <a:pPr algn="ctr">
              <a:lnSpc>
                <a:spcPct val="150000"/>
              </a:lnSpc>
            </a:pPr>
            <a:r>
              <a:rPr lang="ja-JP" altLang="en-US" sz="3360" b="1"/>
              <a:t>脊椎外科と整形外科が</a:t>
            </a:r>
            <a:r>
              <a:rPr lang="ja-JP" altLang="en-US" sz="3360" b="1">
                <a:solidFill>
                  <a:srgbClr val="FF0000"/>
                </a:solidFill>
              </a:rPr>
              <a:t>独立</a:t>
            </a:r>
            <a:br>
              <a:rPr lang="en-US" altLang="ja-JP" sz="3360" b="1" dirty="0"/>
            </a:br>
            <a:r>
              <a:rPr lang="ja-JP" altLang="en-US" sz="3360" b="1">
                <a:solidFill>
                  <a:srgbClr val="FF0000"/>
                </a:solidFill>
              </a:rPr>
              <a:t>整形外科医</a:t>
            </a:r>
            <a:r>
              <a:rPr lang="en-US" altLang="ja-JP" sz="3360" b="1" dirty="0">
                <a:solidFill>
                  <a:srgbClr val="FF0000"/>
                </a:solidFill>
              </a:rPr>
              <a:t>6</a:t>
            </a:r>
            <a:r>
              <a:rPr lang="ja-JP" altLang="en-US" sz="3360" b="1">
                <a:solidFill>
                  <a:srgbClr val="FF0000"/>
                </a:solidFill>
              </a:rPr>
              <a:t>名</a:t>
            </a:r>
            <a:r>
              <a:rPr lang="en-US" altLang="ja-JP" sz="3360" b="1" dirty="0">
                <a:solidFill>
                  <a:srgbClr val="FF0000"/>
                </a:solidFill>
              </a:rPr>
              <a:t>+</a:t>
            </a:r>
            <a:r>
              <a:rPr lang="ja-JP" altLang="en-US" sz="3360" b="1">
                <a:solidFill>
                  <a:srgbClr val="FF0000"/>
                </a:solidFill>
              </a:rPr>
              <a:t>小児科医</a:t>
            </a:r>
            <a:r>
              <a:rPr lang="en-US" altLang="ja-JP" sz="3360" b="1" dirty="0">
                <a:solidFill>
                  <a:srgbClr val="FF0000"/>
                </a:solidFill>
              </a:rPr>
              <a:t>1</a:t>
            </a:r>
            <a:r>
              <a:rPr lang="ja-JP" altLang="en-US" sz="3360" b="1">
                <a:solidFill>
                  <a:srgbClr val="FF0000"/>
                </a:solidFill>
              </a:rPr>
              <a:t>名</a:t>
            </a:r>
            <a:r>
              <a:rPr lang="ja-JP" altLang="en-US" sz="3360" b="1"/>
              <a:t>で構成</a:t>
            </a:r>
          </a:p>
        </p:txBody>
      </p:sp>
      <p:pic>
        <p:nvPicPr>
          <p:cNvPr id="3" name="図 2">
            <a:extLst>
              <a:ext uri="{FF2B5EF4-FFF2-40B4-BE49-F238E27FC236}">
                <a16:creationId xmlns:a16="http://schemas.microsoft.com/office/drawing/2014/main" id="{4495FD01-F6FD-49F0-129F-37269A445B57}"/>
              </a:ext>
            </a:extLst>
          </p:cNvPr>
          <p:cNvPicPr>
            <a:picLocks noChangeAspect="1"/>
          </p:cNvPicPr>
          <p:nvPr/>
        </p:nvPicPr>
        <p:blipFill>
          <a:blip r:embed="rId3"/>
          <a:stretch>
            <a:fillRect/>
          </a:stretch>
        </p:blipFill>
        <p:spPr>
          <a:xfrm>
            <a:off x="1" y="323758"/>
            <a:ext cx="4095546" cy="7914365"/>
          </a:xfrm>
          <a:prstGeom prst="rect">
            <a:avLst/>
          </a:prstGeom>
        </p:spPr>
      </p:pic>
      <p:sp>
        <p:nvSpPr>
          <p:cNvPr id="4" name="角丸四角形 3">
            <a:extLst>
              <a:ext uri="{FF2B5EF4-FFF2-40B4-BE49-F238E27FC236}">
                <a16:creationId xmlns:a16="http://schemas.microsoft.com/office/drawing/2014/main" id="{3BD9BEDE-2371-4A9A-DEF3-AC6E7120D255}"/>
              </a:ext>
            </a:extLst>
          </p:cNvPr>
          <p:cNvSpPr/>
          <p:nvPr/>
        </p:nvSpPr>
        <p:spPr>
          <a:xfrm>
            <a:off x="331200" y="4397319"/>
            <a:ext cx="1582124" cy="490566"/>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160"/>
          </a:p>
        </p:txBody>
      </p:sp>
      <p:sp>
        <p:nvSpPr>
          <p:cNvPr id="6" name="角丸四角形 5">
            <a:extLst>
              <a:ext uri="{FF2B5EF4-FFF2-40B4-BE49-F238E27FC236}">
                <a16:creationId xmlns:a16="http://schemas.microsoft.com/office/drawing/2014/main" id="{03A75602-8A30-B058-2825-E5F94379F8FD}"/>
              </a:ext>
            </a:extLst>
          </p:cNvPr>
          <p:cNvSpPr/>
          <p:nvPr/>
        </p:nvSpPr>
        <p:spPr>
          <a:xfrm>
            <a:off x="331199" y="5989307"/>
            <a:ext cx="1866862" cy="490566"/>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160"/>
          </a:p>
        </p:txBody>
      </p:sp>
    </p:spTree>
    <p:extLst>
      <p:ext uri="{BB962C8B-B14F-4D97-AF65-F5344CB8AC3E}">
        <p14:creationId xmlns:p14="http://schemas.microsoft.com/office/powerpoint/2010/main" val="37095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建物, 時計, 屋外, タワー が含まれている画像&#10;&#10;自動的に生成された説明">
            <a:extLst>
              <a:ext uri="{FF2B5EF4-FFF2-40B4-BE49-F238E27FC236}">
                <a16:creationId xmlns:a16="http://schemas.microsoft.com/office/drawing/2014/main" id="{53CFA7DA-AFF8-72C6-413D-AE0D2D5B0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4863" y="1429524"/>
            <a:ext cx="8566150" cy="5696489"/>
          </a:xfrm>
          <a:prstGeom prst="rect">
            <a:avLst/>
          </a:prstGeom>
        </p:spPr>
      </p:pic>
      <p:sp>
        <p:nvSpPr>
          <p:cNvPr id="4" name="テキスト ボックス 3">
            <a:extLst>
              <a:ext uri="{FF2B5EF4-FFF2-40B4-BE49-F238E27FC236}">
                <a16:creationId xmlns:a16="http://schemas.microsoft.com/office/drawing/2014/main" id="{AB0A089E-3583-8AAF-8B21-E61C3BAC7A84}"/>
              </a:ext>
            </a:extLst>
          </p:cNvPr>
          <p:cNvSpPr txBox="1"/>
          <p:nvPr/>
        </p:nvSpPr>
        <p:spPr>
          <a:xfrm>
            <a:off x="792357" y="3315437"/>
            <a:ext cx="13202756" cy="1311128"/>
          </a:xfrm>
          <a:prstGeom prst="rect">
            <a:avLst/>
          </a:prstGeom>
          <a:noFill/>
        </p:spPr>
        <p:txBody>
          <a:bodyPr wrap="square" rtlCol="0">
            <a:spAutoFit/>
          </a:bodyPr>
          <a:lstStyle/>
          <a:p>
            <a:r>
              <a:rPr kumimoji="1" lang="ja-JP" altLang="en-US" sz="7920" dirty="0">
                <a:latin typeface="HGP創英角ﾎﾟｯﾌﾟ体" panose="040B0A00000000000000" pitchFamily="50" charset="-128"/>
                <a:ea typeface="HGP創英角ﾎﾟｯﾌﾟ体" panose="040B0A00000000000000" pitchFamily="50" charset="-128"/>
              </a:rPr>
              <a:t>ご清聴ありがとうございました</a:t>
            </a:r>
          </a:p>
        </p:txBody>
      </p:sp>
    </p:spTree>
    <p:extLst>
      <p:ext uri="{BB962C8B-B14F-4D97-AF65-F5344CB8AC3E}">
        <p14:creationId xmlns:p14="http://schemas.microsoft.com/office/powerpoint/2010/main" val="122615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7340DFB-C6B5-BC18-AED3-1810960ABB8D}"/>
              </a:ext>
            </a:extLst>
          </p:cNvPr>
          <p:cNvSpPr txBox="1"/>
          <p:nvPr/>
        </p:nvSpPr>
        <p:spPr>
          <a:xfrm>
            <a:off x="11912253" y="7549703"/>
            <a:ext cx="2718147" cy="523220"/>
          </a:xfrm>
          <a:prstGeom prst="rect">
            <a:avLst/>
          </a:prstGeom>
          <a:solidFill>
            <a:schemeClr val="bg1"/>
          </a:solidFill>
        </p:spPr>
        <p:txBody>
          <a:bodyPr wrap="square" rtlCol="0">
            <a:spAutoFit/>
          </a:bodyPr>
          <a:lstStyle/>
          <a:p>
            <a:r>
              <a:rPr kumimoji="1" lang="en-US" altLang="ja-JP" sz="2800" dirty="0"/>
              <a:t>2025</a:t>
            </a:r>
            <a:r>
              <a:rPr kumimoji="1" lang="ja-JP" altLang="en-US" sz="2800" dirty="0"/>
              <a:t>年</a:t>
            </a:r>
            <a:r>
              <a:rPr kumimoji="1" lang="en-US" altLang="ja-JP" sz="2800" dirty="0"/>
              <a:t>5</a:t>
            </a:r>
            <a:r>
              <a:rPr kumimoji="1" lang="ja-JP" altLang="en-US" sz="2800" dirty="0"/>
              <a:t>月</a:t>
            </a:r>
            <a:r>
              <a:rPr kumimoji="1" lang="en-US" altLang="ja-JP" sz="2800" dirty="0"/>
              <a:t>22</a:t>
            </a:r>
            <a:r>
              <a:rPr kumimoji="1" lang="ja-JP" altLang="en-US" sz="2800" dirty="0"/>
              <a:t>日</a:t>
            </a:r>
          </a:p>
        </p:txBody>
      </p:sp>
      <p:sp>
        <p:nvSpPr>
          <p:cNvPr id="8" name="テキスト ボックス 7">
            <a:extLst>
              <a:ext uri="{FF2B5EF4-FFF2-40B4-BE49-F238E27FC236}">
                <a16:creationId xmlns:a16="http://schemas.microsoft.com/office/drawing/2014/main" id="{BD6A4783-1BCD-39DA-D7E5-667687E727A2}"/>
              </a:ext>
            </a:extLst>
          </p:cNvPr>
          <p:cNvSpPr txBox="1"/>
          <p:nvPr/>
        </p:nvSpPr>
        <p:spPr>
          <a:xfrm>
            <a:off x="1240077" y="1852899"/>
            <a:ext cx="10672176" cy="6401753"/>
          </a:xfrm>
          <a:prstGeom prst="rect">
            <a:avLst/>
          </a:prstGeom>
          <a:noFill/>
        </p:spPr>
        <p:txBody>
          <a:bodyPr wrap="square" rtlCol="0">
            <a:spAutoFit/>
          </a:bodyPr>
          <a:lstStyle/>
          <a:p>
            <a:pPr marL="342900" indent="-342900">
              <a:lnSpc>
                <a:spcPct val="200000"/>
              </a:lnSpc>
              <a:buFont typeface="+mj-ea"/>
              <a:buAutoNum type="circleNumDbPlain"/>
            </a:pPr>
            <a:r>
              <a:rPr kumimoji="1" lang="ja-JP" altLang="en-US" sz="2800" dirty="0"/>
              <a:t>側弯症の基本的理解</a:t>
            </a:r>
            <a:endParaRPr kumimoji="1" lang="en-US" altLang="ja-JP" sz="2800" dirty="0"/>
          </a:p>
          <a:p>
            <a:pPr marL="342900" indent="-342900">
              <a:lnSpc>
                <a:spcPct val="200000"/>
              </a:lnSpc>
              <a:buFont typeface="+mj-ea"/>
              <a:buAutoNum type="circleNumDbPlain"/>
            </a:pPr>
            <a:r>
              <a:rPr kumimoji="1" lang="ja-JP" altLang="en-US" sz="2800" dirty="0"/>
              <a:t>診断基準と</a:t>
            </a:r>
            <a:r>
              <a:rPr kumimoji="1" lang="en-US" altLang="ja-JP" sz="2800" dirty="0"/>
              <a:t>Cobb</a:t>
            </a:r>
            <a:r>
              <a:rPr kumimoji="1" lang="ja-JP" altLang="en-US" sz="2800" dirty="0"/>
              <a:t>角</a:t>
            </a:r>
            <a:endParaRPr kumimoji="1" lang="en-US" altLang="ja-JP" sz="2800" dirty="0"/>
          </a:p>
          <a:p>
            <a:pPr marL="342900" indent="-342900">
              <a:lnSpc>
                <a:spcPct val="200000"/>
              </a:lnSpc>
              <a:buFont typeface="+mj-ea"/>
              <a:buAutoNum type="circleNumDbPlain"/>
            </a:pPr>
            <a:r>
              <a:rPr kumimoji="1" lang="ja-JP" altLang="en-US" sz="2800" dirty="0"/>
              <a:t>学校検診と早期発見</a:t>
            </a:r>
            <a:endParaRPr kumimoji="1" lang="en-US" altLang="ja-JP" sz="2800" dirty="0"/>
          </a:p>
          <a:p>
            <a:pPr marL="342900" indent="-342900">
              <a:lnSpc>
                <a:spcPct val="200000"/>
              </a:lnSpc>
              <a:buFont typeface="+mj-ea"/>
              <a:buAutoNum type="circleNumDbPlain"/>
            </a:pPr>
            <a:r>
              <a:rPr kumimoji="1" lang="ja-JP" altLang="en-US" sz="2800" dirty="0"/>
              <a:t>保存療法（装具療法）</a:t>
            </a:r>
            <a:endParaRPr kumimoji="1" lang="en-US" altLang="ja-JP" sz="2800" dirty="0"/>
          </a:p>
          <a:p>
            <a:pPr marL="342900" indent="-342900">
              <a:lnSpc>
                <a:spcPct val="200000"/>
              </a:lnSpc>
              <a:buFont typeface="+mj-ea"/>
              <a:buAutoNum type="circleNumDbPlain"/>
            </a:pPr>
            <a:r>
              <a:rPr kumimoji="1" lang="ja-JP" altLang="en-US" sz="2800" dirty="0"/>
              <a:t>手術療法の適応と実際</a:t>
            </a:r>
            <a:endParaRPr kumimoji="1" lang="en-US" altLang="ja-JP" sz="2800" dirty="0"/>
          </a:p>
          <a:p>
            <a:pPr marL="342900" indent="-342900">
              <a:lnSpc>
                <a:spcPct val="200000"/>
              </a:lnSpc>
              <a:buFont typeface="+mj-ea"/>
              <a:buAutoNum type="circleNumDbPlain"/>
            </a:pPr>
            <a:r>
              <a:rPr kumimoji="1" lang="ja-JP" altLang="en-US" sz="2800" dirty="0"/>
              <a:t>学校・家庭での配慮</a:t>
            </a:r>
            <a:endParaRPr kumimoji="1" lang="en-US" altLang="ja-JP" sz="2800" dirty="0"/>
          </a:p>
          <a:p>
            <a:pPr marL="342900" indent="-342900">
              <a:lnSpc>
                <a:spcPct val="200000"/>
              </a:lnSpc>
              <a:buFont typeface="+mj-ea"/>
              <a:buAutoNum type="circleNumDbPlain"/>
            </a:pPr>
            <a:r>
              <a:rPr kumimoji="1" lang="ja-JP" altLang="en-US" sz="2800" dirty="0"/>
              <a:t>質疑応答</a:t>
            </a:r>
            <a:endParaRPr kumimoji="1" lang="en-US" altLang="ja-JP" sz="2800" dirty="0"/>
          </a:p>
          <a:p>
            <a:pPr marL="342900" indent="-342900">
              <a:buFont typeface="+mj-ea"/>
              <a:buAutoNum type="circleNumDbPlain"/>
            </a:pPr>
            <a:endParaRPr kumimoji="1" lang="ja-JP" altLang="en-US" dirty="0"/>
          </a:p>
        </p:txBody>
      </p:sp>
      <p:sp>
        <p:nvSpPr>
          <p:cNvPr id="9" name="テキスト ボックス 8">
            <a:extLst>
              <a:ext uri="{FF2B5EF4-FFF2-40B4-BE49-F238E27FC236}">
                <a16:creationId xmlns:a16="http://schemas.microsoft.com/office/drawing/2014/main" id="{8B100A4D-7771-44EC-B06F-FF8E54792BBF}"/>
              </a:ext>
            </a:extLst>
          </p:cNvPr>
          <p:cNvSpPr txBox="1"/>
          <p:nvPr/>
        </p:nvSpPr>
        <p:spPr>
          <a:xfrm>
            <a:off x="1402915" y="563671"/>
            <a:ext cx="4421688" cy="769441"/>
          </a:xfrm>
          <a:prstGeom prst="rect">
            <a:avLst/>
          </a:prstGeom>
          <a:ln/>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sz="4400" dirty="0"/>
              <a:t>本日の講演内容</a:t>
            </a:r>
          </a:p>
        </p:txBody>
      </p:sp>
    </p:spTree>
    <p:extLst>
      <p:ext uri="{BB962C8B-B14F-4D97-AF65-F5344CB8AC3E}">
        <p14:creationId xmlns:p14="http://schemas.microsoft.com/office/powerpoint/2010/main" val="119421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B79CCA-A257-0C8E-E2D3-9BCEC54DA05F}"/>
              </a:ext>
            </a:extLst>
          </p:cNvPr>
          <p:cNvPicPr>
            <a:picLocks noChangeAspect="1"/>
          </p:cNvPicPr>
          <p:nvPr/>
        </p:nvPicPr>
        <p:blipFill>
          <a:blip r:embed="rId2"/>
          <a:srcRect b="68189"/>
          <a:stretch/>
        </p:blipFill>
        <p:spPr>
          <a:xfrm>
            <a:off x="-134323" y="0"/>
            <a:ext cx="14792591" cy="2617940"/>
          </a:xfrm>
          <a:prstGeom prst="rect">
            <a:avLst/>
          </a:prstGeom>
        </p:spPr>
      </p:pic>
      <p:pic>
        <p:nvPicPr>
          <p:cNvPr id="5" name="図 4">
            <a:extLst>
              <a:ext uri="{FF2B5EF4-FFF2-40B4-BE49-F238E27FC236}">
                <a16:creationId xmlns:a16="http://schemas.microsoft.com/office/drawing/2014/main" id="{C1522D61-8345-E0E3-7BC7-43C490AC1A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349" r="30257" b="21924"/>
          <a:stretch/>
        </p:blipFill>
        <p:spPr>
          <a:xfrm>
            <a:off x="7968318" y="2778179"/>
            <a:ext cx="2728349" cy="4897676"/>
          </a:xfrm>
          <a:prstGeom prst="rect">
            <a:avLst/>
          </a:prstGeom>
        </p:spPr>
      </p:pic>
      <p:sp>
        <p:nvSpPr>
          <p:cNvPr id="6" name="テキスト ボックス 5">
            <a:extLst>
              <a:ext uri="{FF2B5EF4-FFF2-40B4-BE49-F238E27FC236}">
                <a16:creationId xmlns:a16="http://schemas.microsoft.com/office/drawing/2014/main" id="{BA62E10A-A17C-82C6-F763-18FB2DF26448}"/>
              </a:ext>
            </a:extLst>
          </p:cNvPr>
          <p:cNvSpPr txBox="1"/>
          <p:nvPr/>
        </p:nvSpPr>
        <p:spPr>
          <a:xfrm>
            <a:off x="7968318" y="7872949"/>
            <a:ext cx="3121797"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ja-JP" altLang="en-US" sz="1600" b="1" dirty="0"/>
              <a:t>側方への弯曲と回旋を伴う</a:t>
            </a:r>
            <a:endParaRPr kumimoji="1" lang="ja-JP" altLang="en-US" sz="1600" b="1" dirty="0"/>
          </a:p>
        </p:txBody>
      </p:sp>
      <p:sp>
        <p:nvSpPr>
          <p:cNvPr id="7" name="テキスト ボックス 6">
            <a:extLst>
              <a:ext uri="{FF2B5EF4-FFF2-40B4-BE49-F238E27FC236}">
                <a16:creationId xmlns:a16="http://schemas.microsoft.com/office/drawing/2014/main" id="{7B75731B-208C-F7A4-7E71-C553245CA824}"/>
              </a:ext>
            </a:extLst>
          </p:cNvPr>
          <p:cNvSpPr txBox="1"/>
          <p:nvPr/>
        </p:nvSpPr>
        <p:spPr>
          <a:xfrm>
            <a:off x="12726444" y="7675855"/>
            <a:ext cx="1931824" cy="400110"/>
          </a:xfrm>
          <a:prstGeom prst="rect">
            <a:avLst/>
          </a:prstGeom>
          <a:solidFill>
            <a:schemeClr val="bg1"/>
          </a:solidFill>
        </p:spPr>
        <p:txBody>
          <a:bodyPr wrap="square" rtlCol="0">
            <a:spAutoFit/>
          </a:bodyPr>
          <a:lstStyle/>
          <a:p>
            <a:r>
              <a:rPr kumimoji="1" lang="en-US" altLang="ja-JP" sz="2000" dirty="0"/>
              <a:t>2025</a:t>
            </a:r>
            <a:r>
              <a:rPr kumimoji="1" lang="ja-JP" altLang="en-US" sz="2000" dirty="0"/>
              <a:t>年</a:t>
            </a:r>
            <a:r>
              <a:rPr kumimoji="1" lang="en-US" altLang="ja-JP" sz="2000" dirty="0"/>
              <a:t>5</a:t>
            </a:r>
            <a:r>
              <a:rPr kumimoji="1" lang="ja-JP" altLang="en-US" sz="2000" dirty="0"/>
              <a:t>月</a:t>
            </a:r>
            <a:r>
              <a:rPr kumimoji="1" lang="en-US" altLang="ja-JP" sz="2000" dirty="0"/>
              <a:t>22</a:t>
            </a:r>
            <a:r>
              <a:rPr kumimoji="1" lang="ja-JP" altLang="en-US" sz="2000" dirty="0"/>
              <a:t>日</a:t>
            </a:r>
          </a:p>
        </p:txBody>
      </p:sp>
      <p:pic>
        <p:nvPicPr>
          <p:cNvPr id="12290" name="Picture 2" descr="Post-management radiographic images of a patient with myelomeningocele ...">
            <a:extLst>
              <a:ext uri="{FF2B5EF4-FFF2-40B4-BE49-F238E27FC236}">
                <a16:creationId xmlns:a16="http://schemas.microsoft.com/office/drawing/2014/main" id="{467ACCED-09AE-BE4D-F868-4D1A3BA701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00" t="5327" r="53079"/>
          <a:stretch/>
        </p:blipFill>
        <p:spPr bwMode="auto">
          <a:xfrm>
            <a:off x="2744553" y="2778179"/>
            <a:ext cx="1817714" cy="489767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835C4C26-20B3-D6A0-9547-31A862DD0E17}"/>
              </a:ext>
            </a:extLst>
          </p:cNvPr>
          <p:cNvSpPr txBox="1"/>
          <p:nvPr/>
        </p:nvSpPr>
        <p:spPr>
          <a:xfrm>
            <a:off x="3001368" y="7872949"/>
            <a:ext cx="3121797" cy="33855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kumimoji="1" lang="ja-JP" altLang="en-US" sz="1600" b="1" dirty="0"/>
              <a:t>正常な脊椎</a:t>
            </a:r>
          </a:p>
        </p:txBody>
      </p:sp>
    </p:spTree>
    <p:extLst>
      <p:ext uri="{BB962C8B-B14F-4D97-AF65-F5344CB8AC3E}">
        <p14:creationId xmlns:p14="http://schemas.microsoft.com/office/powerpoint/2010/main" val="4059097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79CC31D-2B67-524D-B8C4-C797805F705E}"/>
              </a:ext>
            </a:extLst>
          </p:cNvPr>
          <p:cNvPicPr>
            <a:picLocks noChangeAspect="1"/>
          </p:cNvPicPr>
          <p:nvPr/>
        </p:nvPicPr>
        <p:blipFill>
          <a:blip r:embed="rId2"/>
          <a:srcRect b="3135"/>
          <a:stretch/>
        </p:blipFill>
        <p:spPr>
          <a:xfrm>
            <a:off x="0" y="-1"/>
            <a:ext cx="14705378" cy="8229601"/>
          </a:xfrm>
          <a:prstGeom prst="rect">
            <a:avLst/>
          </a:prstGeom>
        </p:spPr>
      </p:pic>
      <p:sp>
        <p:nvSpPr>
          <p:cNvPr id="4" name="テキスト ボックス 3">
            <a:extLst>
              <a:ext uri="{FF2B5EF4-FFF2-40B4-BE49-F238E27FC236}">
                <a16:creationId xmlns:a16="http://schemas.microsoft.com/office/drawing/2014/main" id="{D2891432-1906-E4F0-83B8-0787822C4407}"/>
              </a:ext>
            </a:extLst>
          </p:cNvPr>
          <p:cNvSpPr txBox="1"/>
          <p:nvPr/>
        </p:nvSpPr>
        <p:spPr>
          <a:xfrm>
            <a:off x="12773554" y="7829490"/>
            <a:ext cx="1931824" cy="400110"/>
          </a:xfrm>
          <a:prstGeom prst="rect">
            <a:avLst/>
          </a:prstGeom>
          <a:solidFill>
            <a:schemeClr val="bg1"/>
          </a:solidFill>
        </p:spPr>
        <p:txBody>
          <a:bodyPr wrap="square" rtlCol="0">
            <a:spAutoFit/>
          </a:bodyPr>
          <a:lstStyle/>
          <a:p>
            <a:r>
              <a:rPr kumimoji="1" lang="en-US" altLang="ja-JP" sz="2000" dirty="0"/>
              <a:t>2025</a:t>
            </a:r>
            <a:r>
              <a:rPr kumimoji="1" lang="ja-JP" altLang="en-US" sz="2000" dirty="0"/>
              <a:t>年</a:t>
            </a:r>
            <a:r>
              <a:rPr kumimoji="1" lang="en-US" altLang="ja-JP" sz="2000" dirty="0"/>
              <a:t>5</a:t>
            </a:r>
            <a:r>
              <a:rPr kumimoji="1" lang="ja-JP" altLang="en-US" sz="2000" dirty="0"/>
              <a:t>月</a:t>
            </a:r>
            <a:r>
              <a:rPr kumimoji="1" lang="en-US" altLang="ja-JP" sz="2000" dirty="0"/>
              <a:t>22</a:t>
            </a:r>
            <a:r>
              <a:rPr kumimoji="1" lang="ja-JP" altLang="en-US" sz="2000" dirty="0"/>
              <a:t>日</a:t>
            </a:r>
          </a:p>
        </p:txBody>
      </p:sp>
    </p:spTree>
    <p:extLst>
      <p:ext uri="{BB962C8B-B14F-4D97-AF65-F5344CB8AC3E}">
        <p14:creationId xmlns:p14="http://schemas.microsoft.com/office/powerpoint/2010/main" val="1220796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29C80A5-C08B-A91A-8599-C066200C6273}"/>
              </a:ext>
            </a:extLst>
          </p:cNvPr>
          <p:cNvPicPr>
            <a:picLocks noChangeAspect="1"/>
          </p:cNvPicPr>
          <p:nvPr/>
        </p:nvPicPr>
        <p:blipFill>
          <a:blip r:embed="rId2"/>
          <a:srcRect t="4666" b="44841"/>
          <a:stretch/>
        </p:blipFill>
        <p:spPr>
          <a:xfrm>
            <a:off x="221535" y="446051"/>
            <a:ext cx="14125163" cy="4002118"/>
          </a:xfrm>
          <a:prstGeom prst="rect">
            <a:avLst/>
          </a:prstGeom>
        </p:spPr>
      </p:pic>
      <p:pic>
        <p:nvPicPr>
          <p:cNvPr id="5" name="図 4">
            <a:extLst>
              <a:ext uri="{FF2B5EF4-FFF2-40B4-BE49-F238E27FC236}">
                <a16:creationId xmlns:a16="http://schemas.microsoft.com/office/drawing/2014/main" id="{E91A9C23-77D2-9142-79B4-2BB84CE7AF69}"/>
              </a:ext>
            </a:extLst>
          </p:cNvPr>
          <p:cNvPicPr>
            <a:picLocks noChangeAspect="1"/>
          </p:cNvPicPr>
          <p:nvPr/>
        </p:nvPicPr>
        <p:blipFill>
          <a:blip r:embed="rId2"/>
          <a:srcRect l="4362" t="58000" r="3086"/>
          <a:stretch/>
        </p:blipFill>
        <p:spPr>
          <a:xfrm>
            <a:off x="565808" y="4562324"/>
            <a:ext cx="13098680" cy="3335380"/>
          </a:xfrm>
          <a:prstGeom prst="rect">
            <a:avLst/>
          </a:prstGeom>
        </p:spPr>
      </p:pic>
      <p:sp>
        <p:nvSpPr>
          <p:cNvPr id="6" name="テキスト ボックス 5">
            <a:extLst>
              <a:ext uri="{FF2B5EF4-FFF2-40B4-BE49-F238E27FC236}">
                <a16:creationId xmlns:a16="http://schemas.microsoft.com/office/drawing/2014/main" id="{6C254861-293B-7CEB-76C8-9978063EEB7C}"/>
              </a:ext>
            </a:extLst>
          </p:cNvPr>
          <p:cNvSpPr txBox="1"/>
          <p:nvPr/>
        </p:nvSpPr>
        <p:spPr>
          <a:xfrm>
            <a:off x="11732664" y="7383439"/>
            <a:ext cx="1931824" cy="400110"/>
          </a:xfrm>
          <a:prstGeom prst="rect">
            <a:avLst/>
          </a:prstGeom>
          <a:solidFill>
            <a:schemeClr val="bg1"/>
          </a:solidFill>
        </p:spPr>
        <p:txBody>
          <a:bodyPr wrap="square" rtlCol="0">
            <a:spAutoFit/>
          </a:bodyPr>
          <a:lstStyle/>
          <a:p>
            <a:r>
              <a:rPr kumimoji="1" lang="en-US" altLang="ja-JP" sz="2000" dirty="0"/>
              <a:t>2025</a:t>
            </a:r>
            <a:r>
              <a:rPr kumimoji="1" lang="ja-JP" altLang="en-US" sz="2000" dirty="0"/>
              <a:t>年</a:t>
            </a:r>
            <a:r>
              <a:rPr kumimoji="1" lang="en-US" altLang="ja-JP" sz="2000" dirty="0"/>
              <a:t>5</a:t>
            </a:r>
            <a:r>
              <a:rPr kumimoji="1" lang="ja-JP" altLang="en-US" sz="2000" dirty="0"/>
              <a:t>月</a:t>
            </a:r>
            <a:r>
              <a:rPr kumimoji="1" lang="en-US" altLang="ja-JP" sz="2000" dirty="0"/>
              <a:t>22</a:t>
            </a:r>
            <a:r>
              <a:rPr kumimoji="1" lang="ja-JP" altLang="en-US" sz="2000" dirty="0"/>
              <a:t>日</a:t>
            </a:r>
          </a:p>
        </p:txBody>
      </p:sp>
      <p:sp>
        <p:nvSpPr>
          <p:cNvPr id="2" name="楕円 1">
            <a:extLst>
              <a:ext uri="{FF2B5EF4-FFF2-40B4-BE49-F238E27FC236}">
                <a16:creationId xmlns:a16="http://schemas.microsoft.com/office/drawing/2014/main" id="{E43163D8-CEEE-5DC5-6427-2ED2A8318CAD}"/>
              </a:ext>
            </a:extLst>
          </p:cNvPr>
          <p:cNvSpPr/>
          <p:nvPr/>
        </p:nvSpPr>
        <p:spPr>
          <a:xfrm>
            <a:off x="6914367" y="5336088"/>
            <a:ext cx="6750121" cy="10647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4071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A5E9EBA-6525-CDB2-F738-8F1B383451DC}"/>
              </a:ext>
            </a:extLst>
          </p:cNvPr>
          <p:cNvSpPr txBox="1"/>
          <p:nvPr/>
        </p:nvSpPr>
        <p:spPr>
          <a:xfrm>
            <a:off x="1252041" y="423693"/>
            <a:ext cx="6425852" cy="646331"/>
          </a:xfrm>
          <a:prstGeom prst="rect">
            <a:avLst/>
          </a:prstGeom>
          <a:noFill/>
        </p:spPr>
        <p:txBody>
          <a:bodyPr wrap="square" rtlCol="0">
            <a:spAutoFit/>
          </a:bodyPr>
          <a:lstStyle/>
          <a:p>
            <a:pPr marL="457200" indent="-457200">
              <a:buFont typeface="Wingdings" panose="05000000000000000000" pitchFamily="2" charset="2"/>
              <a:buChar char="l"/>
            </a:pPr>
            <a:r>
              <a:rPr kumimoji="1" lang="ja-JP" altLang="en-US" sz="3600" dirty="0"/>
              <a:t>神経筋原性側弯症</a:t>
            </a:r>
            <a:endParaRPr kumimoji="1" lang="en-US" altLang="ja-JP" sz="3600" dirty="0"/>
          </a:p>
        </p:txBody>
      </p:sp>
      <p:pic>
        <p:nvPicPr>
          <p:cNvPr id="3" name="図 2">
            <a:extLst>
              <a:ext uri="{FF2B5EF4-FFF2-40B4-BE49-F238E27FC236}">
                <a16:creationId xmlns:a16="http://schemas.microsoft.com/office/drawing/2014/main" id="{B38E9513-B508-4CDE-DF2D-799E485ABB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54" r="13757"/>
          <a:stretch/>
        </p:blipFill>
        <p:spPr>
          <a:xfrm>
            <a:off x="1364776" y="1948398"/>
            <a:ext cx="4599296" cy="5321731"/>
          </a:xfrm>
          <a:prstGeom prst="rect">
            <a:avLst/>
          </a:prstGeom>
        </p:spPr>
      </p:pic>
      <p:sp>
        <p:nvSpPr>
          <p:cNvPr id="5" name="テキスト ボックス 4">
            <a:extLst>
              <a:ext uri="{FF2B5EF4-FFF2-40B4-BE49-F238E27FC236}">
                <a16:creationId xmlns:a16="http://schemas.microsoft.com/office/drawing/2014/main" id="{FBF136C9-D4E6-1A70-596C-1605DB98C9C7}"/>
              </a:ext>
            </a:extLst>
          </p:cNvPr>
          <p:cNvSpPr txBox="1"/>
          <p:nvPr/>
        </p:nvSpPr>
        <p:spPr>
          <a:xfrm>
            <a:off x="6466843" y="2534044"/>
            <a:ext cx="7322024" cy="600164"/>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ja-JP" altLang="en-US" sz="2400" dirty="0"/>
              <a:t>脳性麻痺の</a:t>
            </a:r>
            <a:r>
              <a:rPr lang="en-US" altLang="ja-JP" sz="2400" dirty="0"/>
              <a:t>21</a:t>
            </a:r>
            <a:r>
              <a:rPr lang="ja-JP" altLang="en-US" sz="2400" dirty="0"/>
              <a:t>～</a:t>
            </a:r>
            <a:r>
              <a:rPr lang="en-US" altLang="ja-JP" sz="2400" dirty="0"/>
              <a:t>75</a:t>
            </a:r>
            <a:r>
              <a:rPr lang="ja-JP" altLang="en-US" sz="2400" dirty="0"/>
              <a:t>％に脊柱側弯を認める</a:t>
            </a:r>
            <a:endParaRPr lang="en-US" altLang="ja-JP" sz="2400" dirty="0"/>
          </a:p>
        </p:txBody>
      </p:sp>
      <p:sp>
        <p:nvSpPr>
          <p:cNvPr id="7" name="テキスト ボックス 6">
            <a:extLst>
              <a:ext uri="{FF2B5EF4-FFF2-40B4-BE49-F238E27FC236}">
                <a16:creationId xmlns:a16="http://schemas.microsoft.com/office/drawing/2014/main" id="{EBEB9BCB-40FA-A96C-7918-A11C8E61E980}"/>
              </a:ext>
            </a:extLst>
          </p:cNvPr>
          <p:cNvSpPr txBox="1"/>
          <p:nvPr/>
        </p:nvSpPr>
        <p:spPr>
          <a:xfrm>
            <a:off x="2057401" y="1489069"/>
            <a:ext cx="7321462" cy="461665"/>
          </a:xfrm>
          <a:prstGeom prst="rect">
            <a:avLst/>
          </a:prstGeom>
          <a:noFill/>
        </p:spPr>
        <p:txBody>
          <a:bodyPr wrap="square">
            <a:spAutoFit/>
          </a:bodyPr>
          <a:lstStyle/>
          <a:p>
            <a:r>
              <a:rPr kumimoji="1" lang="ja-JP" altLang="en-US" sz="2400" dirty="0"/>
              <a:t>麻痺性側弯症（脳性麻痺）</a:t>
            </a:r>
            <a:endParaRPr lang="ja-JP" altLang="en-US" sz="2400" dirty="0"/>
          </a:p>
        </p:txBody>
      </p:sp>
      <p:sp>
        <p:nvSpPr>
          <p:cNvPr id="9" name="テキスト ボックス 8">
            <a:extLst>
              <a:ext uri="{FF2B5EF4-FFF2-40B4-BE49-F238E27FC236}">
                <a16:creationId xmlns:a16="http://schemas.microsoft.com/office/drawing/2014/main" id="{DFB8954C-8D4B-8EC9-A409-D111E3E3C754}"/>
              </a:ext>
            </a:extLst>
          </p:cNvPr>
          <p:cNvSpPr txBox="1"/>
          <p:nvPr/>
        </p:nvSpPr>
        <p:spPr>
          <a:xfrm>
            <a:off x="6467405" y="3368958"/>
            <a:ext cx="7321462" cy="830997"/>
          </a:xfrm>
          <a:prstGeom prst="rect">
            <a:avLst/>
          </a:prstGeom>
          <a:noFill/>
        </p:spPr>
        <p:txBody>
          <a:bodyPr wrap="square">
            <a:spAutoFit/>
          </a:bodyPr>
          <a:lstStyle/>
          <a:p>
            <a:pPr marL="285750" indent="-285750">
              <a:buFont typeface="Wingdings" panose="05000000000000000000" pitchFamily="2" charset="2"/>
              <a:buChar char="ü"/>
            </a:pPr>
            <a:r>
              <a:rPr lang="ja-JP" altLang="en-US" sz="2400" dirty="0"/>
              <a:t>高度の弯曲 となれば胸郭に変形が及び、重篤な　呼吸機能障害 を来す</a:t>
            </a:r>
          </a:p>
        </p:txBody>
      </p:sp>
      <p:sp>
        <p:nvSpPr>
          <p:cNvPr id="13" name="テキスト ボックス 12">
            <a:extLst>
              <a:ext uri="{FF2B5EF4-FFF2-40B4-BE49-F238E27FC236}">
                <a16:creationId xmlns:a16="http://schemas.microsoft.com/office/drawing/2014/main" id="{EED004B1-E1B2-F5C7-4385-6FEC9522928C}"/>
              </a:ext>
            </a:extLst>
          </p:cNvPr>
          <p:cNvSpPr txBox="1"/>
          <p:nvPr/>
        </p:nvSpPr>
        <p:spPr>
          <a:xfrm>
            <a:off x="6466843" y="4352355"/>
            <a:ext cx="7321462" cy="461665"/>
          </a:xfrm>
          <a:prstGeom prst="rect">
            <a:avLst/>
          </a:prstGeom>
          <a:noFill/>
        </p:spPr>
        <p:txBody>
          <a:bodyPr wrap="square">
            <a:spAutoFit/>
          </a:bodyPr>
          <a:lstStyle/>
          <a:p>
            <a:pPr marL="285750" indent="-285750">
              <a:buFont typeface="Wingdings" panose="05000000000000000000" pitchFamily="2" charset="2"/>
              <a:buChar char="ü"/>
            </a:pPr>
            <a:r>
              <a:rPr lang="ja-JP" altLang="en-US" sz="2400" dirty="0"/>
              <a:t>座位バランスの破綻</a:t>
            </a:r>
          </a:p>
        </p:txBody>
      </p:sp>
    </p:spTree>
    <p:extLst>
      <p:ext uri="{BB962C8B-B14F-4D97-AF65-F5344CB8AC3E}">
        <p14:creationId xmlns:p14="http://schemas.microsoft.com/office/powerpoint/2010/main" val="1705204260"/>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TM02900720[[fn=インテグラル]]</Template>
  <Words>1369</Words>
  <PresentationFormat>ユーザー設定</PresentationFormat>
  <Paragraphs>152</Paragraphs>
  <Slides>43</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43</vt:i4>
      </vt:variant>
    </vt:vector>
  </HeadingPairs>
  <TitlesOfParts>
    <vt:vector size="54" baseType="lpstr">
      <vt:lpstr>Inter</vt:lpstr>
      <vt:lpstr>Calibri Light</vt:lpstr>
      <vt:lpstr>Wingdings 2</vt:lpstr>
      <vt:lpstr>Wingdings</vt:lpstr>
      <vt:lpstr>HGP創英角ﾎﾟｯﾌﾟ体</vt:lpstr>
      <vt:lpstr>Calibri</vt:lpstr>
      <vt:lpstr>Arial</vt:lpstr>
      <vt:lpstr>Wingdings 3</vt:lpstr>
      <vt:lpstr>Trebuchet MS</vt:lpstr>
      <vt:lpstr>HDOfficeLightV0</vt:lpstr>
      <vt:lpstr>ファセット</vt:lpstr>
      <vt:lpstr>PowerPoint プレゼンテーション</vt:lpstr>
      <vt:lpstr>COI開示</vt:lpstr>
      <vt:lpstr>PowerPoint プレゼンテーション</vt:lpstr>
      <vt:lpstr>手術件数（2024.4〜2025.3）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脊椎外科と整形外科が独立 整形外科医6名+小児科医1名で構成</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