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0"/>
  </p:notesMasterIdLst>
  <p:handoutMasterIdLst>
    <p:handoutMasterId r:id="rId11"/>
  </p:handoutMasterIdLst>
  <p:sldIdLst>
    <p:sldId id="322" r:id="rId2"/>
    <p:sldId id="325" r:id="rId3"/>
    <p:sldId id="338" r:id="rId4"/>
    <p:sldId id="329" r:id="rId5"/>
    <p:sldId id="341" r:id="rId6"/>
    <p:sldId id="333" r:id="rId7"/>
    <p:sldId id="336" r:id="rId8"/>
    <p:sldId id="332" r:id="rId9"/>
  </p:sldIdLst>
  <p:sldSz cx="12801600" cy="9601200" type="A3"/>
  <p:notesSz cx="10018713" cy="14447838"/>
  <p:defaultTextStyle>
    <a:defPPr>
      <a:defRPr lang="ja-JP"/>
    </a:defPPr>
    <a:lvl1pPr marL="0" algn="l" defTabSz="1221692" rtl="0" eaLnBrk="1" latinLnBrk="0" hangingPunct="1">
      <a:defRPr kumimoji="1" sz="2404" kern="1200">
        <a:solidFill>
          <a:schemeClr val="tx1"/>
        </a:solidFill>
        <a:latin typeface="+mn-lt"/>
        <a:ea typeface="+mn-ea"/>
        <a:cs typeface="+mn-cs"/>
      </a:defRPr>
    </a:lvl1pPr>
    <a:lvl2pPr marL="610845" algn="l" defTabSz="1221692" rtl="0" eaLnBrk="1" latinLnBrk="0" hangingPunct="1">
      <a:defRPr kumimoji="1" sz="2404" kern="1200">
        <a:solidFill>
          <a:schemeClr val="tx1"/>
        </a:solidFill>
        <a:latin typeface="+mn-lt"/>
        <a:ea typeface="+mn-ea"/>
        <a:cs typeface="+mn-cs"/>
      </a:defRPr>
    </a:lvl2pPr>
    <a:lvl3pPr marL="1221692" algn="l" defTabSz="1221692" rtl="0" eaLnBrk="1" latinLnBrk="0" hangingPunct="1">
      <a:defRPr kumimoji="1" sz="2404" kern="1200">
        <a:solidFill>
          <a:schemeClr val="tx1"/>
        </a:solidFill>
        <a:latin typeface="+mn-lt"/>
        <a:ea typeface="+mn-ea"/>
        <a:cs typeface="+mn-cs"/>
      </a:defRPr>
    </a:lvl3pPr>
    <a:lvl4pPr marL="1832539" algn="l" defTabSz="1221692" rtl="0" eaLnBrk="1" latinLnBrk="0" hangingPunct="1">
      <a:defRPr kumimoji="1" sz="2404" kern="1200">
        <a:solidFill>
          <a:schemeClr val="tx1"/>
        </a:solidFill>
        <a:latin typeface="+mn-lt"/>
        <a:ea typeface="+mn-ea"/>
        <a:cs typeface="+mn-cs"/>
      </a:defRPr>
    </a:lvl4pPr>
    <a:lvl5pPr marL="2443384" algn="l" defTabSz="1221692" rtl="0" eaLnBrk="1" latinLnBrk="0" hangingPunct="1">
      <a:defRPr kumimoji="1" sz="2404" kern="1200">
        <a:solidFill>
          <a:schemeClr val="tx1"/>
        </a:solidFill>
        <a:latin typeface="+mn-lt"/>
        <a:ea typeface="+mn-ea"/>
        <a:cs typeface="+mn-cs"/>
      </a:defRPr>
    </a:lvl5pPr>
    <a:lvl6pPr marL="3054231" algn="l" defTabSz="1221692" rtl="0" eaLnBrk="1" latinLnBrk="0" hangingPunct="1">
      <a:defRPr kumimoji="1" sz="2404" kern="1200">
        <a:solidFill>
          <a:schemeClr val="tx1"/>
        </a:solidFill>
        <a:latin typeface="+mn-lt"/>
        <a:ea typeface="+mn-ea"/>
        <a:cs typeface="+mn-cs"/>
      </a:defRPr>
    </a:lvl6pPr>
    <a:lvl7pPr marL="3665077" algn="l" defTabSz="1221692" rtl="0" eaLnBrk="1" latinLnBrk="0" hangingPunct="1">
      <a:defRPr kumimoji="1" sz="2404" kern="1200">
        <a:solidFill>
          <a:schemeClr val="tx1"/>
        </a:solidFill>
        <a:latin typeface="+mn-lt"/>
        <a:ea typeface="+mn-ea"/>
        <a:cs typeface="+mn-cs"/>
      </a:defRPr>
    </a:lvl7pPr>
    <a:lvl8pPr marL="4275923" algn="l" defTabSz="1221692" rtl="0" eaLnBrk="1" latinLnBrk="0" hangingPunct="1">
      <a:defRPr kumimoji="1" sz="2404" kern="1200">
        <a:solidFill>
          <a:schemeClr val="tx1"/>
        </a:solidFill>
        <a:latin typeface="+mn-lt"/>
        <a:ea typeface="+mn-ea"/>
        <a:cs typeface="+mn-cs"/>
      </a:defRPr>
    </a:lvl8pPr>
    <a:lvl9pPr marL="4886769" algn="l" defTabSz="1221692" rtl="0" eaLnBrk="1" latinLnBrk="0" hangingPunct="1">
      <a:defRPr kumimoji="1" sz="2404"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6F0FC20-DDAB-43A1-8A16-5E542C2DF5A4}">
          <p14:sldIdLst>
            <p14:sldId id="322"/>
            <p14:sldId id="325"/>
            <p14:sldId id="338"/>
            <p14:sldId id="329"/>
            <p14:sldId id="341"/>
            <p14:sldId id="333"/>
            <p14:sldId id="336"/>
            <p14:sldId id="332"/>
          </p14:sldIdLst>
        </p14:section>
      </p14:sectionLst>
    </p:ex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 uri="{2D200454-40CA-4A62-9FC3-DE9A4176ACB9}">
      <p15:notesGuideLst xmlns:p15="http://schemas.microsoft.com/office/powerpoint/2012/main">
        <p15:guide id="1" orient="horz" pos="4551" userDrawn="1">
          <p15:clr>
            <a:srgbClr val="A4A3A4"/>
          </p15:clr>
        </p15:guide>
        <p15:guide id="2" pos="315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諏方　良祐" initials="諏方　良祐" lastIdx="24" clrIdx="0">
    <p:extLst>
      <p:ext uri="{19B8F6BF-5375-455C-9EA6-DF929625EA0E}">
        <p15:presenceInfo xmlns:p15="http://schemas.microsoft.com/office/powerpoint/2012/main" userId="諏方　良祐" providerId="None"/>
      </p:ext>
    </p:extLst>
  </p:cmAuthor>
  <p:cmAuthor id="2" name="森　厚志" initials="森　厚志" lastIdx="7" clrIdx="1">
    <p:extLst>
      <p:ext uri="{19B8F6BF-5375-455C-9EA6-DF929625EA0E}">
        <p15:presenceInfo xmlns:p15="http://schemas.microsoft.com/office/powerpoint/2012/main" userId="森　厚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D6F1"/>
    <a:srgbClr val="62A39F"/>
    <a:srgbClr val="27CED7"/>
    <a:srgbClr val="306F9B"/>
    <a:srgbClr val="0B4F7F"/>
    <a:srgbClr val="2683C6"/>
    <a:srgbClr val="00B0F0"/>
    <a:srgbClr val="62A19D"/>
    <a:srgbClr val="5004AC"/>
    <a:srgbClr val="32B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4" autoAdjust="0"/>
    <p:restoredTop sz="91749" autoAdjust="0"/>
  </p:normalViewPr>
  <p:slideViewPr>
    <p:cSldViewPr>
      <p:cViewPr varScale="1">
        <p:scale>
          <a:sx n="63" d="100"/>
          <a:sy n="63" d="100"/>
        </p:scale>
        <p:origin x="1541" y="43"/>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83"/>
    </p:cViewPr>
  </p:sorterViewPr>
  <p:notesViewPr>
    <p:cSldViewPr>
      <p:cViewPr>
        <p:scale>
          <a:sx n="100" d="100"/>
          <a:sy n="100" d="100"/>
        </p:scale>
        <p:origin x="2314" y="-749"/>
      </p:cViewPr>
      <p:guideLst>
        <p:guide orient="horz" pos="4551"/>
        <p:guide pos="315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12"/>
            <a:ext cx="4341443" cy="722391"/>
          </a:xfrm>
          <a:prstGeom prst="rect">
            <a:avLst/>
          </a:prstGeom>
        </p:spPr>
        <p:txBody>
          <a:bodyPr vert="horz" lIns="134512" tIns="67260" rIns="134512" bIns="67260" rtlCol="0"/>
          <a:lstStyle>
            <a:lvl1pPr algn="l">
              <a:defRPr sz="1900"/>
            </a:lvl1pPr>
          </a:lstStyle>
          <a:p>
            <a:endParaRPr kumimoji="1" lang="ja-JP" altLang="en-US" dirty="0"/>
          </a:p>
        </p:txBody>
      </p:sp>
      <p:sp>
        <p:nvSpPr>
          <p:cNvPr id="3" name="日付プレースホルダー 2"/>
          <p:cNvSpPr>
            <a:spLocks noGrp="1"/>
          </p:cNvSpPr>
          <p:nvPr>
            <p:ph type="dt" sz="quarter" idx="1"/>
          </p:nvPr>
        </p:nvSpPr>
        <p:spPr>
          <a:xfrm>
            <a:off x="5674973" y="12"/>
            <a:ext cx="4341443" cy="722391"/>
          </a:xfrm>
          <a:prstGeom prst="rect">
            <a:avLst/>
          </a:prstGeom>
        </p:spPr>
        <p:txBody>
          <a:bodyPr vert="horz" lIns="134512" tIns="67260" rIns="134512" bIns="67260" rtlCol="0"/>
          <a:lstStyle>
            <a:lvl1pPr algn="r">
              <a:defRPr sz="1900"/>
            </a:lvl1pPr>
          </a:lstStyle>
          <a:p>
            <a:fld id="{A30C6F47-4EE6-48DE-AA79-05567EF5AF10}" type="datetimeFigureOut">
              <a:rPr kumimoji="1" lang="ja-JP" altLang="en-US" smtClean="0"/>
              <a:t>2023/3/20</a:t>
            </a:fld>
            <a:endParaRPr kumimoji="1" lang="ja-JP" altLang="en-US" dirty="0"/>
          </a:p>
        </p:txBody>
      </p:sp>
      <p:sp>
        <p:nvSpPr>
          <p:cNvPr id="4" name="フッター プレースホルダー 3"/>
          <p:cNvSpPr>
            <a:spLocks noGrp="1"/>
          </p:cNvSpPr>
          <p:nvPr>
            <p:ph type="ftr" sz="quarter" idx="2"/>
          </p:nvPr>
        </p:nvSpPr>
        <p:spPr>
          <a:xfrm>
            <a:off x="17" y="13722957"/>
            <a:ext cx="4341443" cy="722391"/>
          </a:xfrm>
          <a:prstGeom prst="rect">
            <a:avLst/>
          </a:prstGeom>
        </p:spPr>
        <p:txBody>
          <a:bodyPr vert="horz" lIns="134512" tIns="67260" rIns="134512" bIns="67260" rtlCol="0" anchor="b"/>
          <a:lstStyle>
            <a:lvl1pPr algn="l">
              <a:defRPr sz="1900"/>
            </a:lvl1pPr>
          </a:lstStyle>
          <a:p>
            <a:endParaRPr kumimoji="1" lang="ja-JP" altLang="en-US" dirty="0"/>
          </a:p>
        </p:txBody>
      </p:sp>
      <p:sp>
        <p:nvSpPr>
          <p:cNvPr id="5" name="スライド番号プレースホルダー 4"/>
          <p:cNvSpPr>
            <a:spLocks noGrp="1"/>
          </p:cNvSpPr>
          <p:nvPr>
            <p:ph type="sldNum" sz="quarter" idx="3"/>
          </p:nvPr>
        </p:nvSpPr>
        <p:spPr>
          <a:xfrm>
            <a:off x="5674973" y="13722957"/>
            <a:ext cx="4341443" cy="722391"/>
          </a:xfrm>
          <a:prstGeom prst="rect">
            <a:avLst/>
          </a:prstGeom>
        </p:spPr>
        <p:txBody>
          <a:bodyPr vert="horz" lIns="134512" tIns="67260" rIns="134512" bIns="67260" rtlCol="0" anchor="b"/>
          <a:lstStyle>
            <a:lvl1pPr algn="r">
              <a:defRPr sz="1900"/>
            </a:lvl1pPr>
          </a:lstStyle>
          <a:p>
            <a:fld id="{97E50017-FA73-4375-AFA8-CF2597401051}" type="slidenum">
              <a:rPr kumimoji="1" lang="ja-JP" altLang="en-US" smtClean="0"/>
              <a:t>‹#›</a:t>
            </a:fld>
            <a:endParaRPr kumimoji="1" lang="ja-JP" altLang="en-US" dirty="0"/>
          </a:p>
        </p:txBody>
      </p:sp>
    </p:spTree>
    <p:extLst>
      <p:ext uri="{BB962C8B-B14F-4D97-AF65-F5344CB8AC3E}">
        <p14:creationId xmlns:p14="http://schemas.microsoft.com/office/powerpoint/2010/main" val="3333388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12"/>
            <a:ext cx="4341443" cy="722391"/>
          </a:xfrm>
          <a:prstGeom prst="rect">
            <a:avLst/>
          </a:prstGeom>
        </p:spPr>
        <p:txBody>
          <a:bodyPr vert="horz" lIns="134512" tIns="67260" rIns="134512" bIns="67260" rtlCol="0"/>
          <a:lstStyle>
            <a:lvl1pPr algn="l">
              <a:defRPr sz="1900"/>
            </a:lvl1pPr>
          </a:lstStyle>
          <a:p>
            <a:endParaRPr kumimoji="1" lang="ja-JP" altLang="en-US" dirty="0"/>
          </a:p>
        </p:txBody>
      </p:sp>
      <p:sp>
        <p:nvSpPr>
          <p:cNvPr id="3" name="日付プレースホルダー 2"/>
          <p:cNvSpPr>
            <a:spLocks noGrp="1"/>
          </p:cNvSpPr>
          <p:nvPr>
            <p:ph type="dt" idx="1"/>
          </p:nvPr>
        </p:nvSpPr>
        <p:spPr>
          <a:xfrm>
            <a:off x="5674973" y="12"/>
            <a:ext cx="4341443" cy="722391"/>
          </a:xfrm>
          <a:prstGeom prst="rect">
            <a:avLst/>
          </a:prstGeom>
        </p:spPr>
        <p:txBody>
          <a:bodyPr vert="horz" lIns="134512" tIns="67260" rIns="134512" bIns="67260" rtlCol="0"/>
          <a:lstStyle>
            <a:lvl1pPr algn="r">
              <a:defRPr sz="1900"/>
            </a:lvl1pPr>
          </a:lstStyle>
          <a:p>
            <a:fld id="{E5B1D2B0-6B52-4E1E-AB09-AF3C468D2E8F}" type="datetimeFigureOut">
              <a:rPr kumimoji="1" lang="ja-JP" altLang="en-US" smtClean="0"/>
              <a:t>2023/3/20</a:t>
            </a:fld>
            <a:endParaRPr kumimoji="1" lang="ja-JP" altLang="en-US" dirty="0"/>
          </a:p>
        </p:txBody>
      </p:sp>
      <p:sp>
        <p:nvSpPr>
          <p:cNvPr id="4" name="スライド イメージ プレースホルダー 3"/>
          <p:cNvSpPr>
            <a:spLocks noGrp="1" noRot="1" noChangeAspect="1"/>
          </p:cNvSpPr>
          <p:nvPr>
            <p:ph type="sldImg" idx="2"/>
          </p:nvPr>
        </p:nvSpPr>
        <p:spPr>
          <a:xfrm>
            <a:off x="1395413" y="1082675"/>
            <a:ext cx="7227887" cy="5419725"/>
          </a:xfrm>
          <a:prstGeom prst="rect">
            <a:avLst/>
          </a:prstGeom>
          <a:noFill/>
          <a:ln w="12700">
            <a:solidFill>
              <a:prstClr val="black"/>
            </a:solidFill>
          </a:ln>
        </p:spPr>
        <p:txBody>
          <a:bodyPr vert="horz" lIns="134512" tIns="67260" rIns="134512" bIns="67260" rtlCol="0" anchor="ctr"/>
          <a:lstStyle/>
          <a:p>
            <a:endParaRPr lang="ja-JP" altLang="en-US" dirty="0"/>
          </a:p>
        </p:txBody>
      </p:sp>
      <p:sp>
        <p:nvSpPr>
          <p:cNvPr id="5" name="ノート プレースホルダー 4"/>
          <p:cNvSpPr>
            <a:spLocks noGrp="1"/>
          </p:cNvSpPr>
          <p:nvPr>
            <p:ph type="body" sz="quarter" idx="3"/>
          </p:nvPr>
        </p:nvSpPr>
        <p:spPr>
          <a:xfrm>
            <a:off x="1001872" y="6862730"/>
            <a:ext cx="8014970" cy="6501527"/>
          </a:xfrm>
          <a:prstGeom prst="rect">
            <a:avLst/>
          </a:prstGeom>
        </p:spPr>
        <p:txBody>
          <a:bodyPr vert="horz" lIns="134512" tIns="67260" rIns="134512" bIns="67260"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17" y="13722957"/>
            <a:ext cx="4341443" cy="722391"/>
          </a:xfrm>
          <a:prstGeom prst="rect">
            <a:avLst/>
          </a:prstGeom>
        </p:spPr>
        <p:txBody>
          <a:bodyPr vert="horz" lIns="134512" tIns="67260" rIns="134512" bIns="67260" rtlCol="0" anchor="b"/>
          <a:lstStyle>
            <a:lvl1pPr algn="l">
              <a:defRPr sz="1900"/>
            </a:lvl1pPr>
          </a:lstStyle>
          <a:p>
            <a:endParaRPr kumimoji="1" lang="ja-JP" altLang="en-US" dirty="0"/>
          </a:p>
        </p:txBody>
      </p:sp>
      <p:sp>
        <p:nvSpPr>
          <p:cNvPr id="7" name="スライド番号プレースホルダー 6"/>
          <p:cNvSpPr>
            <a:spLocks noGrp="1"/>
          </p:cNvSpPr>
          <p:nvPr>
            <p:ph type="sldNum" sz="quarter" idx="5"/>
          </p:nvPr>
        </p:nvSpPr>
        <p:spPr>
          <a:xfrm>
            <a:off x="5674973" y="13722957"/>
            <a:ext cx="4341443" cy="722391"/>
          </a:xfrm>
          <a:prstGeom prst="rect">
            <a:avLst/>
          </a:prstGeom>
        </p:spPr>
        <p:txBody>
          <a:bodyPr vert="horz" lIns="134512" tIns="67260" rIns="134512" bIns="67260" rtlCol="0" anchor="b"/>
          <a:lstStyle>
            <a:lvl1pPr algn="r">
              <a:defRPr sz="1900"/>
            </a:lvl1pPr>
          </a:lstStyle>
          <a:p>
            <a:fld id="{482EFFB5-DF9A-461F-95AF-7756C9227C01}" type="slidenum">
              <a:rPr kumimoji="1" lang="ja-JP" altLang="en-US" smtClean="0"/>
              <a:t>‹#›</a:t>
            </a:fld>
            <a:endParaRPr kumimoji="1" lang="ja-JP" altLang="en-US" dirty="0"/>
          </a:p>
        </p:txBody>
      </p:sp>
    </p:spTree>
    <p:extLst>
      <p:ext uri="{BB962C8B-B14F-4D97-AF65-F5344CB8AC3E}">
        <p14:creationId xmlns:p14="http://schemas.microsoft.com/office/powerpoint/2010/main" val="2329559782"/>
      </p:ext>
    </p:extLst>
  </p:cSld>
  <p:clrMap bg1="lt1" tx1="dk1" bg2="lt2" tx2="dk2" accent1="accent1" accent2="accent2" accent3="accent3" accent4="accent4" accent5="accent5" accent6="accent6" hlink="hlink" folHlink="folHlink"/>
  <p:hf hdr="0" ftr="0" dt="0"/>
  <p:notesStyle>
    <a:lvl1pPr marL="0" algn="l" defTabSz="1221692" rtl="0" eaLnBrk="1" latinLnBrk="0" hangingPunct="1">
      <a:lnSpc>
        <a:spcPct val="150000"/>
      </a:lnSpc>
      <a:defRPr kumimoji="1" sz="1871" kern="1200">
        <a:solidFill>
          <a:schemeClr val="tx1"/>
        </a:solidFill>
        <a:latin typeface="+mn-lt"/>
        <a:ea typeface="+mn-ea"/>
        <a:cs typeface="+mn-cs"/>
      </a:defRPr>
    </a:lvl1pPr>
    <a:lvl2pPr marL="610845" algn="l" defTabSz="1221692" rtl="0" eaLnBrk="1" latinLnBrk="0" hangingPunct="1">
      <a:lnSpc>
        <a:spcPct val="150000"/>
      </a:lnSpc>
      <a:defRPr kumimoji="1" sz="1871" kern="1200">
        <a:solidFill>
          <a:schemeClr val="tx1"/>
        </a:solidFill>
        <a:latin typeface="+mn-lt"/>
        <a:ea typeface="+mn-ea"/>
        <a:cs typeface="+mn-cs"/>
      </a:defRPr>
    </a:lvl2pPr>
    <a:lvl3pPr marL="1221692" algn="l" defTabSz="1221692" rtl="0" eaLnBrk="1" latinLnBrk="0" hangingPunct="1">
      <a:lnSpc>
        <a:spcPct val="150000"/>
      </a:lnSpc>
      <a:defRPr kumimoji="1" sz="1871" kern="1200">
        <a:solidFill>
          <a:schemeClr val="tx1"/>
        </a:solidFill>
        <a:latin typeface="+mn-lt"/>
        <a:ea typeface="+mn-ea"/>
        <a:cs typeface="+mn-cs"/>
      </a:defRPr>
    </a:lvl3pPr>
    <a:lvl4pPr marL="1832539" algn="l" defTabSz="1221692" rtl="0" eaLnBrk="1" latinLnBrk="0" hangingPunct="1">
      <a:lnSpc>
        <a:spcPct val="150000"/>
      </a:lnSpc>
      <a:defRPr kumimoji="1" sz="1871" kern="1200">
        <a:solidFill>
          <a:schemeClr val="tx1"/>
        </a:solidFill>
        <a:latin typeface="+mn-lt"/>
        <a:ea typeface="+mn-ea"/>
        <a:cs typeface="+mn-cs"/>
      </a:defRPr>
    </a:lvl4pPr>
    <a:lvl5pPr marL="2443384" algn="l" defTabSz="1221692" rtl="0" eaLnBrk="1" latinLnBrk="0" hangingPunct="1">
      <a:lnSpc>
        <a:spcPct val="150000"/>
      </a:lnSpc>
      <a:defRPr kumimoji="1" sz="1871" kern="1200">
        <a:solidFill>
          <a:schemeClr val="tx1"/>
        </a:solidFill>
        <a:latin typeface="+mn-lt"/>
        <a:ea typeface="+mn-ea"/>
        <a:cs typeface="+mn-cs"/>
      </a:defRPr>
    </a:lvl5pPr>
    <a:lvl6pPr marL="3054231" algn="l" defTabSz="1221692" rtl="0" eaLnBrk="1" latinLnBrk="0" hangingPunct="1">
      <a:defRPr kumimoji="1" sz="1604" kern="1200">
        <a:solidFill>
          <a:schemeClr val="tx1"/>
        </a:solidFill>
        <a:latin typeface="+mn-lt"/>
        <a:ea typeface="+mn-ea"/>
        <a:cs typeface="+mn-cs"/>
      </a:defRPr>
    </a:lvl6pPr>
    <a:lvl7pPr marL="3665077" algn="l" defTabSz="1221692" rtl="0" eaLnBrk="1" latinLnBrk="0" hangingPunct="1">
      <a:defRPr kumimoji="1" sz="1604" kern="1200">
        <a:solidFill>
          <a:schemeClr val="tx1"/>
        </a:solidFill>
        <a:latin typeface="+mn-lt"/>
        <a:ea typeface="+mn-ea"/>
        <a:cs typeface="+mn-cs"/>
      </a:defRPr>
    </a:lvl7pPr>
    <a:lvl8pPr marL="4275923" algn="l" defTabSz="1221692" rtl="0" eaLnBrk="1" latinLnBrk="0" hangingPunct="1">
      <a:defRPr kumimoji="1" sz="1604" kern="1200">
        <a:solidFill>
          <a:schemeClr val="tx1"/>
        </a:solidFill>
        <a:latin typeface="+mn-lt"/>
        <a:ea typeface="+mn-ea"/>
        <a:cs typeface="+mn-cs"/>
      </a:defRPr>
    </a:lvl8pPr>
    <a:lvl9pPr marL="4886769" algn="l" defTabSz="1221692"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95413" y="1082675"/>
            <a:ext cx="7227887" cy="5419725"/>
          </a:xfrm>
        </p:spPr>
      </p:sp>
      <p:sp>
        <p:nvSpPr>
          <p:cNvPr id="3" name="ノート プレースホルダー 2"/>
          <p:cNvSpPr>
            <a:spLocks noGrp="1"/>
          </p:cNvSpPr>
          <p:nvPr>
            <p:ph type="body" idx="1"/>
          </p:nvPr>
        </p:nvSpPr>
        <p:spPr/>
        <p:txBody>
          <a:bodyPr/>
          <a:lstStyle/>
          <a:p>
            <a:endParaRPr lang="en-US" altLang="ja-JP" dirty="0">
              <a:latin typeface="+mn-ea"/>
            </a:endParaRPr>
          </a:p>
        </p:txBody>
      </p:sp>
      <p:sp>
        <p:nvSpPr>
          <p:cNvPr id="4" name="スライド番号プレースホルダー 3"/>
          <p:cNvSpPr>
            <a:spLocks noGrp="1"/>
          </p:cNvSpPr>
          <p:nvPr>
            <p:ph type="sldNum" sz="quarter" idx="10"/>
          </p:nvPr>
        </p:nvSpPr>
        <p:spPr/>
        <p:txBody>
          <a:bodyPr/>
          <a:lstStyle/>
          <a:p>
            <a:fld id="{482EFFB5-DF9A-461F-95AF-7756C9227C01}" type="slidenum">
              <a:rPr kumimoji="1" lang="ja-JP" altLang="en-US" smtClean="0"/>
              <a:t>1</a:t>
            </a:fld>
            <a:endParaRPr kumimoji="1" lang="ja-JP" altLang="en-US" dirty="0"/>
          </a:p>
        </p:txBody>
      </p:sp>
    </p:spTree>
    <p:extLst>
      <p:ext uri="{BB962C8B-B14F-4D97-AF65-F5344CB8AC3E}">
        <p14:creationId xmlns:p14="http://schemas.microsoft.com/office/powerpoint/2010/main" val="4249694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95413" y="1082675"/>
            <a:ext cx="7227887" cy="5419725"/>
          </a:xfrm>
        </p:spPr>
      </p:sp>
      <p:sp>
        <p:nvSpPr>
          <p:cNvPr id="3" name="ノート プレースホルダー 2"/>
          <p:cNvSpPr>
            <a:spLocks noGrp="1"/>
          </p:cNvSpPr>
          <p:nvPr>
            <p:ph type="body" idx="1"/>
          </p:nvPr>
        </p:nvSpPr>
        <p:spPr/>
        <p:txBody>
          <a:bodyPr/>
          <a:lstStyle/>
          <a:p>
            <a:endParaRPr lang="en-US" altLang="ja-JP" dirty="0">
              <a:latin typeface="+mn-ea"/>
            </a:endParaRPr>
          </a:p>
        </p:txBody>
      </p:sp>
      <p:sp>
        <p:nvSpPr>
          <p:cNvPr id="4" name="スライド番号プレースホルダー 3"/>
          <p:cNvSpPr>
            <a:spLocks noGrp="1"/>
          </p:cNvSpPr>
          <p:nvPr>
            <p:ph type="sldNum" sz="quarter" idx="10"/>
          </p:nvPr>
        </p:nvSpPr>
        <p:spPr/>
        <p:txBody>
          <a:bodyPr/>
          <a:lstStyle/>
          <a:p>
            <a:fld id="{482EFFB5-DF9A-461F-95AF-7756C9227C01}" type="slidenum">
              <a:rPr kumimoji="1" lang="ja-JP" altLang="en-US" smtClean="0"/>
              <a:t>6</a:t>
            </a:fld>
            <a:endParaRPr kumimoji="1" lang="ja-JP" altLang="en-US" dirty="0"/>
          </a:p>
        </p:txBody>
      </p:sp>
    </p:spTree>
    <p:extLst>
      <p:ext uri="{BB962C8B-B14F-4D97-AF65-F5344CB8AC3E}">
        <p14:creationId xmlns:p14="http://schemas.microsoft.com/office/powerpoint/2010/main" val="1572232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95413" y="1082675"/>
            <a:ext cx="7227887" cy="5419725"/>
          </a:xfrm>
        </p:spPr>
      </p:sp>
      <p:sp>
        <p:nvSpPr>
          <p:cNvPr id="3" name="ノート プレースホルダー 2"/>
          <p:cNvSpPr>
            <a:spLocks noGrp="1"/>
          </p:cNvSpPr>
          <p:nvPr>
            <p:ph type="body" idx="1"/>
          </p:nvPr>
        </p:nvSpPr>
        <p:spPr/>
        <p:txBody>
          <a:bodyPr/>
          <a:lstStyle/>
          <a:p>
            <a:endParaRPr lang="en-US" altLang="ja-JP" dirty="0">
              <a:latin typeface="+mn-ea"/>
            </a:endParaRPr>
          </a:p>
        </p:txBody>
      </p:sp>
      <p:sp>
        <p:nvSpPr>
          <p:cNvPr id="4" name="スライド番号プレースホルダー 3"/>
          <p:cNvSpPr>
            <a:spLocks noGrp="1"/>
          </p:cNvSpPr>
          <p:nvPr>
            <p:ph type="sldNum" sz="quarter" idx="10"/>
          </p:nvPr>
        </p:nvSpPr>
        <p:spPr/>
        <p:txBody>
          <a:bodyPr/>
          <a:lstStyle/>
          <a:p>
            <a:fld id="{482EFFB5-DF9A-461F-95AF-7756C9227C01}" type="slidenum">
              <a:rPr kumimoji="1" lang="ja-JP" altLang="en-US" smtClean="0"/>
              <a:t>7</a:t>
            </a:fld>
            <a:endParaRPr kumimoji="1" lang="ja-JP" altLang="en-US" dirty="0"/>
          </a:p>
        </p:txBody>
      </p:sp>
    </p:spTree>
    <p:extLst>
      <p:ext uri="{BB962C8B-B14F-4D97-AF65-F5344CB8AC3E}">
        <p14:creationId xmlns:p14="http://schemas.microsoft.com/office/powerpoint/2010/main" val="385515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p:cNvSpPr/>
          <p:nvPr/>
        </p:nvSpPr>
        <p:spPr bwMode="white">
          <a:xfrm>
            <a:off x="0" y="8359445"/>
            <a:ext cx="12801600" cy="124175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10" name="正方形/長方形 9"/>
          <p:cNvSpPr/>
          <p:nvPr/>
        </p:nvSpPr>
        <p:spPr>
          <a:xfrm>
            <a:off x="-12802" y="8474659"/>
            <a:ext cx="3149194" cy="99852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11" name="正方形/長方形 10"/>
          <p:cNvSpPr/>
          <p:nvPr/>
        </p:nvSpPr>
        <p:spPr>
          <a:xfrm>
            <a:off x="3302813" y="8461859"/>
            <a:ext cx="9498787" cy="99852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8" name="タイトル 7"/>
          <p:cNvSpPr>
            <a:spLocks noGrp="1"/>
          </p:cNvSpPr>
          <p:nvPr>
            <p:ph type="ctrTitle"/>
          </p:nvPr>
        </p:nvSpPr>
        <p:spPr>
          <a:xfrm>
            <a:off x="3307080" y="5654040"/>
            <a:ext cx="9067800" cy="2560320"/>
          </a:xfrm>
        </p:spPr>
        <p:txBody>
          <a:bodyPr anchor="b"/>
          <a:lstStyle>
            <a:lvl1pPr>
              <a:defRPr cap="all" baseline="0"/>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3307080" y="8470052"/>
            <a:ext cx="9387840" cy="960120"/>
          </a:xfrm>
        </p:spPr>
        <p:txBody>
          <a:bodyPr anchor="ctr">
            <a:normAutofit/>
          </a:bodyPr>
          <a:lstStyle>
            <a:lvl1pPr marL="0" indent="0" algn="l">
              <a:buNone/>
              <a:defRPr sz="2731">
                <a:solidFill>
                  <a:srgbClr val="FFFFFF"/>
                </a:solidFill>
              </a:defRPr>
            </a:lvl1pPr>
            <a:lvl2pPr marL="480057" indent="0" algn="ctr">
              <a:buNone/>
            </a:lvl2pPr>
            <a:lvl3pPr marL="960114" indent="0" algn="ctr">
              <a:buNone/>
            </a:lvl3pPr>
            <a:lvl4pPr marL="1440171" indent="0" algn="ctr">
              <a:buNone/>
            </a:lvl4pPr>
            <a:lvl5pPr marL="1920229" indent="0" algn="ctr">
              <a:buNone/>
            </a:lvl5pPr>
            <a:lvl6pPr marL="2400286" indent="0" algn="ctr">
              <a:buNone/>
            </a:lvl6pPr>
            <a:lvl7pPr marL="2880343" indent="0" algn="ctr">
              <a:buNone/>
            </a:lvl7pPr>
            <a:lvl8pPr marL="3360400" indent="0" algn="ctr">
              <a:buNone/>
            </a:lvl8pPr>
            <a:lvl9pPr marL="3840457"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106680" y="8496179"/>
            <a:ext cx="2880360" cy="960120"/>
          </a:xfrm>
        </p:spPr>
        <p:txBody>
          <a:bodyPr>
            <a:noAutofit/>
          </a:bodyPr>
          <a:lstStyle>
            <a:lvl1pPr algn="ctr">
              <a:defRPr sz="2100">
                <a:solidFill>
                  <a:srgbClr val="FFFFFF"/>
                </a:solidFill>
              </a:defRPr>
            </a:lvl1pPr>
          </a:lstStyle>
          <a:p>
            <a:endParaRPr kumimoji="1" lang="ja-JP" altLang="en-US" dirty="0"/>
          </a:p>
        </p:txBody>
      </p:sp>
      <p:sp>
        <p:nvSpPr>
          <p:cNvPr id="17" name="フッター プレースホルダー 16"/>
          <p:cNvSpPr>
            <a:spLocks noGrp="1"/>
          </p:cNvSpPr>
          <p:nvPr>
            <p:ph type="ftr" sz="quarter" idx="11"/>
          </p:nvPr>
        </p:nvSpPr>
        <p:spPr>
          <a:xfrm>
            <a:off x="2919551" y="331158"/>
            <a:ext cx="8214360" cy="511175"/>
          </a:xfrm>
        </p:spPr>
        <p:txBody>
          <a:bodyPr/>
          <a:lstStyle>
            <a:lvl1pPr algn="r">
              <a:defRPr>
                <a:solidFill>
                  <a:schemeClr val="tx2"/>
                </a:solidFill>
              </a:defRPr>
            </a:lvl1pPr>
          </a:lstStyle>
          <a:p>
            <a:endParaRPr kumimoji="1" lang="ja-JP" altLang="en-US" dirty="0"/>
          </a:p>
        </p:txBody>
      </p:sp>
      <p:sp>
        <p:nvSpPr>
          <p:cNvPr id="29" name="スライド番号プレースホルダー 28"/>
          <p:cNvSpPr>
            <a:spLocks noGrp="1"/>
          </p:cNvSpPr>
          <p:nvPr>
            <p:ph type="sldNum" sz="quarter" idx="12"/>
          </p:nvPr>
        </p:nvSpPr>
        <p:spPr>
          <a:xfrm>
            <a:off x="11201400" y="320040"/>
            <a:ext cx="1173480" cy="533400"/>
          </a:xfrm>
        </p:spPr>
        <p:txBody>
          <a:bodyPr/>
          <a:lstStyle>
            <a:lvl1pPr>
              <a:defRPr>
                <a:solidFill>
                  <a:schemeClr val="tx2"/>
                </a:solidFill>
              </a:defRPr>
            </a:lvl1pPr>
          </a:lstStyle>
          <a:p>
            <a:fld id="{DBE9CBEB-E13B-461B-B9F8-34C175B4221F}"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E9CBEB-E13B-461B-B9F8-34C175B4221F}"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74480" y="853445"/>
            <a:ext cx="2880360" cy="7723188"/>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40080" y="853440"/>
            <a:ext cx="7787640" cy="772319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9174480" y="8747768"/>
            <a:ext cx="3093720" cy="511175"/>
          </a:xfrm>
        </p:spPr>
        <p:txBody>
          <a:bodyPr/>
          <a:lstStyle/>
          <a:p>
            <a:endParaRPr kumimoji="1" lang="ja-JP" altLang="en-US" dirty="0"/>
          </a:p>
        </p:txBody>
      </p:sp>
      <p:sp>
        <p:nvSpPr>
          <p:cNvPr id="5" name="フッター プレースホルダー 4"/>
          <p:cNvSpPr>
            <a:spLocks noGrp="1"/>
          </p:cNvSpPr>
          <p:nvPr>
            <p:ph type="ftr" sz="quarter" idx="11"/>
          </p:nvPr>
        </p:nvSpPr>
        <p:spPr>
          <a:xfrm>
            <a:off x="640083" y="8747495"/>
            <a:ext cx="7802876" cy="511175"/>
          </a:xfrm>
        </p:spPr>
        <p:txBody>
          <a:bodyPr/>
          <a:lstStyle/>
          <a:p>
            <a:endParaRPr kumimoji="1" lang="ja-JP" altLang="en-US" dirty="0"/>
          </a:p>
        </p:txBody>
      </p:sp>
      <p:sp>
        <p:nvSpPr>
          <p:cNvPr id="7" name="正方形/長方形 6"/>
          <p:cNvSpPr/>
          <p:nvPr/>
        </p:nvSpPr>
        <p:spPr bwMode="white">
          <a:xfrm>
            <a:off x="8534846" y="0"/>
            <a:ext cx="448056" cy="96012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91" dirty="0"/>
          </a:p>
        </p:txBody>
      </p:sp>
      <p:sp>
        <p:nvSpPr>
          <p:cNvPr id="8" name="正方形/長方形 7"/>
          <p:cNvSpPr/>
          <p:nvPr/>
        </p:nvSpPr>
        <p:spPr>
          <a:xfrm>
            <a:off x="8598854" y="853440"/>
            <a:ext cx="320040" cy="874776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91" dirty="0"/>
          </a:p>
        </p:txBody>
      </p:sp>
      <p:sp>
        <p:nvSpPr>
          <p:cNvPr id="9" name="正方形/長方形 8"/>
          <p:cNvSpPr/>
          <p:nvPr/>
        </p:nvSpPr>
        <p:spPr>
          <a:xfrm>
            <a:off x="8598854" y="0"/>
            <a:ext cx="320040" cy="74676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91" dirty="0"/>
          </a:p>
        </p:txBody>
      </p:sp>
      <p:sp>
        <p:nvSpPr>
          <p:cNvPr id="6" name="スライド番号プレースホルダー 5"/>
          <p:cNvSpPr>
            <a:spLocks noGrp="1"/>
          </p:cNvSpPr>
          <p:nvPr>
            <p:ph type="sldNum" sz="quarter" idx="12"/>
          </p:nvPr>
        </p:nvSpPr>
        <p:spPr>
          <a:xfrm rot="5400000">
            <a:off x="8385494" y="202248"/>
            <a:ext cx="746760" cy="342266"/>
          </a:xfrm>
        </p:spPr>
        <p:txBody>
          <a:bodyPr/>
          <a:lstStyle/>
          <a:p>
            <a:fld id="{DBE9CBEB-E13B-461B-B9F8-34C175B4221F}"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57707" y="320040"/>
            <a:ext cx="11414760" cy="1386840"/>
          </a:xfrm>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lvl1pPr algn="r">
              <a:defRPr>
                <a:solidFill>
                  <a:schemeClr val="tx1"/>
                </a:solidFill>
              </a:defRPr>
            </a:lvl1p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a:solidFill>
                  <a:srgbClr val="FFFFFF"/>
                </a:solidFill>
              </a:defRPr>
            </a:lvl1pPr>
          </a:lstStyle>
          <a:p>
            <a:fld id="{DBE9CBEB-E13B-461B-B9F8-34C175B4221F}" type="slidenum">
              <a:rPr kumimoji="1" lang="ja-JP" altLang="en-US" smtClean="0"/>
              <a:pPr/>
              <a:t>‹#›</a:t>
            </a:fld>
            <a:endParaRPr kumimoji="1" lang="ja-JP" altLang="en-US" dirty="0" smtClean="0"/>
          </a:p>
        </p:txBody>
      </p:sp>
      <p:sp>
        <p:nvSpPr>
          <p:cNvPr id="8" name="コンテンツ プレースホルダー 7"/>
          <p:cNvSpPr>
            <a:spLocks noGrp="1"/>
          </p:cNvSpPr>
          <p:nvPr>
            <p:ph sz="quarter" idx="1"/>
          </p:nvPr>
        </p:nvSpPr>
        <p:spPr>
          <a:xfrm>
            <a:off x="857707" y="2240280"/>
            <a:ext cx="11414760" cy="629412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1920241" y="3840482"/>
            <a:ext cx="9972359" cy="2342515"/>
          </a:xfrm>
        </p:spPr>
        <p:txBody>
          <a:bodyPr anchor="t"/>
          <a:lstStyle>
            <a:lvl1pPr marL="0" indent="0">
              <a:buNone/>
              <a:defRPr sz="2940">
                <a:solidFill>
                  <a:schemeClr val="tx2"/>
                </a:solidFill>
              </a:defRPr>
            </a:lvl1pPr>
            <a:lvl2pPr>
              <a:buNone/>
              <a:defRPr sz="1891">
                <a:solidFill>
                  <a:schemeClr val="tx1">
                    <a:tint val="75000"/>
                  </a:schemeClr>
                </a:solidFill>
              </a:defRPr>
            </a:lvl2pPr>
            <a:lvl3pPr>
              <a:buNone/>
              <a:defRPr sz="1680">
                <a:solidFill>
                  <a:schemeClr val="tx1">
                    <a:tint val="75000"/>
                  </a:schemeClr>
                </a:solidFill>
              </a:defRPr>
            </a:lvl3pPr>
            <a:lvl4pPr>
              <a:buNone/>
              <a:defRPr sz="1471">
                <a:solidFill>
                  <a:schemeClr val="tx1">
                    <a:tint val="75000"/>
                  </a:schemeClr>
                </a:solidFill>
              </a:defRPr>
            </a:lvl4pPr>
            <a:lvl5pPr>
              <a:buNone/>
              <a:defRPr sz="1471">
                <a:solidFill>
                  <a:schemeClr val="tx1">
                    <a:tint val="75000"/>
                  </a:schemeClr>
                </a:solidFill>
              </a:defRPr>
            </a:lvl5pPr>
          </a:lstStyle>
          <a:p>
            <a:pPr lvl="0" eaLnBrk="1" latinLnBrk="0" hangingPunct="1"/>
            <a:r>
              <a:rPr kumimoji="0" lang="ja-JP" altLang="en-US" smtClean="0"/>
              <a:t>マスター テキストの書式設定</a:t>
            </a:r>
          </a:p>
        </p:txBody>
      </p:sp>
      <p:sp>
        <p:nvSpPr>
          <p:cNvPr id="7" name="正方形/長方形 6"/>
          <p:cNvSpPr/>
          <p:nvPr/>
        </p:nvSpPr>
        <p:spPr bwMode="white">
          <a:xfrm>
            <a:off x="0" y="2133600"/>
            <a:ext cx="12801600" cy="16002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8" name="正方形/長方形 7"/>
          <p:cNvSpPr/>
          <p:nvPr/>
        </p:nvSpPr>
        <p:spPr>
          <a:xfrm>
            <a:off x="0" y="2240280"/>
            <a:ext cx="1813560" cy="13868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9" name="正方形/長方形 8"/>
          <p:cNvSpPr/>
          <p:nvPr/>
        </p:nvSpPr>
        <p:spPr>
          <a:xfrm>
            <a:off x="1920240" y="2240280"/>
            <a:ext cx="10881360" cy="138684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2" name="タイトル 1"/>
          <p:cNvSpPr>
            <a:spLocks noGrp="1"/>
          </p:cNvSpPr>
          <p:nvPr>
            <p:ph type="title"/>
          </p:nvPr>
        </p:nvSpPr>
        <p:spPr>
          <a:xfrm>
            <a:off x="1920240" y="2240280"/>
            <a:ext cx="10668000" cy="1386840"/>
          </a:xfrm>
        </p:spPr>
        <p:txBody>
          <a:bodyPr/>
          <a:lstStyle>
            <a:lvl1pPr algn="l">
              <a:buNone/>
              <a:defRPr sz="4620" b="0" cap="none">
                <a:solidFill>
                  <a:srgbClr val="FFFFFF"/>
                </a:solidFill>
              </a:defRPr>
            </a:lvl1pPr>
          </a:lstStyle>
          <a:p>
            <a:r>
              <a:rPr kumimoji="0" lang="ja-JP" altLang="en-US" smtClean="0"/>
              <a:t>マスター タイトルの書式設定</a:t>
            </a:r>
            <a:endParaRPr kumimoji="0" lang="en-US"/>
          </a:p>
        </p:txBody>
      </p:sp>
      <p:sp>
        <p:nvSpPr>
          <p:cNvPr id="12" name="日付プレースホルダー 11"/>
          <p:cNvSpPr>
            <a:spLocks noGrp="1"/>
          </p:cNvSpPr>
          <p:nvPr>
            <p:ph type="dt" sz="half" idx="10"/>
          </p:nvPr>
        </p:nvSpPr>
        <p:spPr/>
        <p:txBody>
          <a:bodyPr/>
          <a:lstStyle/>
          <a:p>
            <a:endParaRPr kumimoji="1" lang="ja-JP" altLang="en-US" dirty="0"/>
          </a:p>
        </p:txBody>
      </p:sp>
      <p:sp>
        <p:nvSpPr>
          <p:cNvPr id="13" name="スライド番号プレースホルダー 12"/>
          <p:cNvSpPr>
            <a:spLocks noGrp="1"/>
          </p:cNvSpPr>
          <p:nvPr>
            <p:ph type="sldNum" sz="quarter" idx="11"/>
          </p:nvPr>
        </p:nvSpPr>
        <p:spPr>
          <a:xfrm>
            <a:off x="0" y="2453640"/>
            <a:ext cx="1813560" cy="982346"/>
          </a:xfrm>
        </p:spPr>
        <p:txBody>
          <a:bodyPr>
            <a:noAutofit/>
          </a:bodyPr>
          <a:lstStyle>
            <a:lvl1pPr>
              <a:defRPr sz="2520">
                <a:solidFill>
                  <a:srgbClr val="FFFFFF"/>
                </a:solidFill>
              </a:defRPr>
            </a:lvl1pPr>
          </a:lstStyle>
          <a:p>
            <a:fld id="{DBE9CBEB-E13B-461B-B9F8-34C175B4221F}" type="slidenum">
              <a:rPr kumimoji="1" lang="ja-JP" altLang="en-US" smtClean="0"/>
              <a:pPr/>
              <a:t>‹#›</a:t>
            </a:fld>
            <a:endParaRPr kumimoji="1" lang="ja-JP" altLang="en-US" dirty="0" smtClean="0"/>
          </a:p>
        </p:txBody>
      </p:sp>
      <p:sp>
        <p:nvSpPr>
          <p:cNvPr id="14" name="フッター プレースホルダー 13"/>
          <p:cNvSpPr>
            <a:spLocks noGrp="1"/>
          </p:cNvSpPr>
          <p:nvPr>
            <p:ph type="ftr" sz="quarter" idx="12"/>
          </p:nvPr>
        </p:nvSpPr>
        <p:spPr/>
        <p:txBody>
          <a:bodyPr/>
          <a:lstStyle/>
          <a:p>
            <a:endParaRPr kumimoji="1"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9" name="コンテンツ プレースホルダー 8"/>
          <p:cNvSpPr>
            <a:spLocks noGrp="1"/>
          </p:cNvSpPr>
          <p:nvPr>
            <p:ph sz="quarter" idx="1"/>
          </p:nvPr>
        </p:nvSpPr>
        <p:spPr>
          <a:xfrm>
            <a:off x="853440" y="2225394"/>
            <a:ext cx="5440680" cy="6400800"/>
          </a:xfrm>
        </p:spPr>
        <p:txBody>
          <a:body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11" name="コンテンツ プレースホルダー 10"/>
          <p:cNvSpPr>
            <a:spLocks noGrp="1"/>
          </p:cNvSpPr>
          <p:nvPr>
            <p:ph sz="quarter" idx="2"/>
          </p:nvPr>
        </p:nvSpPr>
        <p:spPr>
          <a:xfrm>
            <a:off x="6782862" y="2225394"/>
            <a:ext cx="5440680" cy="64008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ー 7"/>
          <p:cNvSpPr>
            <a:spLocks noGrp="1"/>
          </p:cNvSpPr>
          <p:nvPr>
            <p:ph type="dt" sz="half" idx="15"/>
          </p:nvPr>
        </p:nvSpPr>
        <p:spPr/>
        <p:txBody>
          <a:bodyPr rtlCol="0"/>
          <a:lstStyle>
            <a:lvl1pPr marL="0" marR="0" indent="0" algn="l" defTabSz="960114" rtl="0" eaLnBrk="1" fontAlgn="auto" latinLnBrk="0" hangingPunct="1">
              <a:lnSpc>
                <a:spcPct val="100000"/>
              </a:lnSpc>
              <a:spcBef>
                <a:spcPts val="0"/>
              </a:spcBef>
              <a:spcAft>
                <a:spcPts val="0"/>
              </a:spcAft>
              <a:buClrTx/>
              <a:buSzTx/>
              <a:buFontTx/>
              <a:buNone/>
              <a:tabLst/>
              <a:defRPr/>
            </a:lvl1pPr>
          </a:lstStyle>
          <a:p>
            <a:endParaRPr kumimoji="1" lang="ja-JP" altLang="en-US" dirty="0"/>
          </a:p>
        </p:txBody>
      </p:sp>
      <p:sp>
        <p:nvSpPr>
          <p:cNvPr id="10" name="スライド番号プレースホルダー 9"/>
          <p:cNvSpPr>
            <a:spLocks noGrp="1"/>
          </p:cNvSpPr>
          <p:nvPr>
            <p:ph type="sldNum" sz="quarter" idx="16"/>
          </p:nvPr>
        </p:nvSpPr>
        <p:spPr/>
        <p:txBody>
          <a:bodyPr rtlCol="0"/>
          <a:lstStyle/>
          <a:p>
            <a:fld id="{DBE9CBEB-E13B-461B-B9F8-34C175B4221F}" type="slidenum">
              <a:rPr kumimoji="1" lang="ja-JP" altLang="en-US" smtClean="0"/>
              <a:pPr/>
              <a:t>‹#›</a:t>
            </a:fld>
            <a:endParaRPr kumimoji="1" lang="ja-JP" altLang="en-US" dirty="0" smtClean="0"/>
          </a:p>
        </p:txBody>
      </p:sp>
      <p:sp>
        <p:nvSpPr>
          <p:cNvPr id="12" name="フッター プレースホルダー 11"/>
          <p:cNvSpPr>
            <a:spLocks noGrp="1"/>
          </p:cNvSpPr>
          <p:nvPr>
            <p:ph type="ftr" sz="quarter" idx="17"/>
          </p:nvPr>
        </p:nvSpPr>
        <p:spPr/>
        <p:txBody>
          <a:bodyPr rtlCol="0"/>
          <a:lstStyle/>
          <a:p>
            <a:endParaRPr kumimoji="1" lang="ja-JP"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46760" y="382270"/>
            <a:ext cx="11414760" cy="1217930"/>
          </a:xfrm>
        </p:spPr>
        <p:txBody>
          <a:bodyPr anchor="ctr"/>
          <a:lstStyle>
            <a:lvl1pPr>
              <a:defRPr/>
            </a:lvl1pPr>
          </a:lstStyle>
          <a:p>
            <a:r>
              <a:rPr kumimoji="0" lang="ja-JP" altLang="en-US" smtClean="0"/>
              <a:t>マスター タイトルの書式設定</a:t>
            </a:r>
            <a:endParaRPr kumimoji="0" lang="en-US"/>
          </a:p>
        </p:txBody>
      </p:sp>
      <p:sp>
        <p:nvSpPr>
          <p:cNvPr id="11" name="コンテンツ プレースホルダー 10"/>
          <p:cNvSpPr>
            <a:spLocks noGrp="1"/>
          </p:cNvSpPr>
          <p:nvPr>
            <p:ph sz="quarter" idx="2"/>
          </p:nvPr>
        </p:nvSpPr>
        <p:spPr>
          <a:xfrm>
            <a:off x="853440" y="3413760"/>
            <a:ext cx="5440680" cy="50139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6720840" y="3413760"/>
            <a:ext cx="5440680" cy="50139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ー 9"/>
          <p:cNvSpPr>
            <a:spLocks noGrp="1"/>
          </p:cNvSpPr>
          <p:nvPr>
            <p:ph type="dt" sz="half" idx="15"/>
          </p:nvPr>
        </p:nvSpPr>
        <p:spPr/>
        <p:txBody>
          <a:bodyPr rtlCol="0"/>
          <a:lstStyle/>
          <a:p>
            <a:endParaRPr kumimoji="1" lang="ja-JP" altLang="en-US" dirty="0" smtClean="0"/>
          </a:p>
        </p:txBody>
      </p:sp>
      <p:sp>
        <p:nvSpPr>
          <p:cNvPr id="12" name="スライド番号プレースホルダー 11"/>
          <p:cNvSpPr>
            <a:spLocks noGrp="1"/>
          </p:cNvSpPr>
          <p:nvPr>
            <p:ph type="sldNum" sz="quarter" idx="16"/>
          </p:nvPr>
        </p:nvSpPr>
        <p:spPr/>
        <p:txBody>
          <a:bodyPr rtlCol="0"/>
          <a:lstStyle/>
          <a:p>
            <a:fld id="{DBE9CBEB-E13B-461B-B9F8-34C175B4221F}" type="slidenum">
              <a:rPr kumimoji="1" lang="ja-JP" altLang="en-US" smtClean="0"/>
              <a:t>‹#›</a:t>
            </a:fld>
            <a:endParaRPr kumimoji="1" lang="ja-JP" altLang="en-US" dirty="0"/>
          </a:p>
        </p:txBody>
      </p:sp>
      <p:sp>
        <p:nvSpPr>
          <p:cNvPr id="14" name="フッター プレースホルダー 13"/>
          <p:cNvSpPr>
            <a:spLocks noGrp="1"/>
          </p:cNvSpPr>
          <p:nvPr>
            <p:ph type="ftr" sz="quarter" idx="17"/>
          </p:nvPr>
        </p:nvSpPr>
        <p:spPr/>
        <p:txBody>
          <a:bodyPr rtlCol="0"/>
          <a:lstStyle/>
          <a:p>
            <a:endParaRPr kumimoji="1" lang="ja-JP" altLang="en-US" dirty="0"/>
          </a:p>
        </p:txBody>
      </p:sp>
      <p:sp>
        <p:nvSpPr>
          <p:cNvPr id="16" name="テキスト プレースホルダー 15"/>
          <p:cNvSpPr>
            <a:spLocks noGrp="1"/>
          </p:cNvSpPr>
          <p:nvPr>
            <p:ph type="body" sz="quarter" idx="1"/>
          </p:nvPr>
        </p:nvSpPr>
        <p:spPr>
          <a:xfrm>
            <a:off x="853440" y="2453640"/>
            <a:ext cx="5440680" cy="896112"/>
          </a:xfrm>
          <a:solidFill>
            <a:schemeClr val="accent2"/>
          </a:solidFill>
        </p:spPr>
        <p:txBody>
          <a:bodyPr rtlCol="0" anchor="ctr"/>
          <a:lstStyle>
            <a:lvl1pPr marL="0" indent="0">
              <a:buFontTx/>
              <a:buNone/>
              <a:defRPr sz="2100" b="1">
                <a:solidFill>
                  <a:srgbClr val="FFFFFF"/>
                </a:solidFill>
              </a:defRPr>
            </a:lvl1pPr>
          </a:lstStyle>
          <a:p>
            <a:pPr lvl="0" eaLnBrk="1" latinLnBrk="0" hangingPunct="1"/>
            <a:r>
              <a:rPr kumimoji="0" lang="ja-JP" altLang="en-US" smtClean="0"/>
              <a:t>マスター テキストの書式設定</a:t>
            </a:r>
          </a:p>
        </p:txBody>
      </p:sp>
      <p:sp>
        <p:nvSpPr>
          <p:cNvPr id="15" name="テキスト プレースホルダー 14"/>
          <p:cNvSpPr>
            <a:spLocks noGrp="1"/>
          </p:cNvSpPr>
          <p:nvPr>
            <p:ph type="body" sz="quarter" idx="3"/>
          </p:nvPr>
        </p:nvSpPr>
        <p:spPr>
          <a:xfrm>
            <a:off x="6720840" y="2453640"/>
            <a:ext cx="5440680" cy="896112"/>
          </a:xfrm>
          <a:solidFill>
            <a:schemeClr val="accent4"/>
          </a:solidFill>
        </p:spPr>
        <p:txBody>
          <a:bodyPr rtlCol="0" anchor="ctr"/>
          <a:lstStyle>
            <a:lvl1pPr marL="0" indent="0">
              <a:buFontTx/>
              <a:buNone/>
              <a:defRPr sz="21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lvl1pPr>
              <a:defRPr>
                <a:solidFill>
                  <a:srgbClr val="FFFFFF"/>
                </a:solidFill>
              </a:defRPr>
            </a:lvl1pPr>
          </a:lstStyle>
          <a:p>
            <a:fld id="{DBE9CBEB-E13B-461B-B9F8-34C175B4221F}"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a:xfrm>
            <a:off x="0" y="8747760"/>
            <a:ext cx="746760" cy="533400"/>
          </a:xfrm>
        </p:spPr>
        <p:txBody>
          <a:bodyPr/>
          <a:lstStyle>
            <a:lvl1pPr>
              <a:defRPr>
                <a:solidFill>
                  <a:schemeClr val="tx2"/>
                </a:solidFill>
              </a:defRPr>
            </a:lvl1pPr>
          </a:lstStyle>
          <a:p>
            <a:fld id="{DBE9CBEB-E13B-461B-B9F8-34C175B4221F}"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53440" y="382270"/>
            <a:ext cx="11308080" cy="1217930"/>
          </a:xfrm>
        </p:spPr>
        <p:txBody>
          <a:bodyPr anchor="ctr"/>
          <a:lstStyle>
            <a:lvl1pPr algn="l">
              <a:buNone/>
              <a:defRPr sz="4620" b="0"/>
            </a:lvl1p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lvl1pPr>
              <a:defRPr>
                <a:solidFill>
                  <a:srgbClr val="FFFFFF"/>
                </a:solidFill>
              </a:defRPr>
            </a:lvl1pPr>
          </a:lstStyle>
          <a:p>
            <a:fld id="{DBE9CBEB-E13B-461B-B9F8-34C175B4221F}" type="slidenum">
              <a:rPr kumimoji="1" lang="ja-JP" altLang="en-US" smtClean="0"/>
              <a:t>‹#›</a:t>
            </a:fld>
            <a:endParaRPr kumimoji="1" lang="ja-JP" altLang="en-US" dirty="0"/>
          </a:p>
        </p:txBody>
      </p:sp>
      <p:sp>
        <p:nvSpPr>
          <p:cNvPr id="3" name="テキスト プレースホルダー 2"/>
          <p:cNvSpPr>
            <a:spLocks noGrp="1"/>
          </p:cNvSpPr>
          <p:nvPr>
            <p:ph type="body" idx="2"/>
          </p:nvPr>
        </p:nvSpPr>
        <p:spPr>
          <a:xfrm>
            <a:off x="853440" y="2453640"/>
            <a:ext cx="2240280" cy="608076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51"/>
              </a:spcAft>
              <a:buNone/>
              <a:defRPr sz="1891"/>
            </a:lvl1pPr>
            <a:lvl2pPr>
              <a:buNone/>
              <a:defRPr sz="1260"/>
            </a:lvl2pPr>
            <a:lvl3pPr>
              <a:buNone/>
              <a:defRPr sz="1051"/>
            </a:lvl3pPr>
            <a:lvl4pPr>
              <a:buNone/>
              <a:defRPr sz="945"/>
            </a:lvl4pPr>
            <a:lvl5pPr>
              <a:buNone/>
              <a:defRPr sz="945"/>
            </a:lvl5pPr>
          </a:lstStyle>
          <a:p>
            <a:pPr lvl="0" eaLnBrk="1" latinLnBrk="0" hangingPunct="1"/>
            <a:r>
              <a:rPr kumimoji="0" lang="ja-JP" altLang="en-US" smtClean="0"/>
              <a:t>マスター テキストの書式設定</a:t>
            </a:r>
          </a:p>
        </p:txBody>
      </p:sp>
      <p:sp>
        <p:nvSpPr>
          <p:cNvPr id="9" name="コンテンツ プレースホルダー 8"/>
          <p:cNvSpPr>
            <a:spLocks noGrp="1"/>
          </p:cNvSpPr>
          <p:nvPr>
            <p:ph sz="quarter" idx="1"/>
          </p:nvPr>
        </p:nvSpPr>
        <p:spPr>
          <a:xfrm>
            <a:off x="3307080" y="2453640"/>
            <a:ext cx="8961120" cy="618744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2240280" y="7680960"/>
            <a:ext cx="10241280" cy="960120"/>
          </a:xfrm>
        </p:spPr>
        <p:txBody>
          <a:bodyPr/>
          <a:lstStyle>
            <a:lvl1pPr marL="0" indent="0">
              <a:buFontTx/>
              <a:buNone/>
              <a:defRPr sz="1785"/>
            </a:lvl1pPr>
            <a:lvl2pPr>
              <a:buFontTx/>
              <a:buNone/>
              <a:defRPr sz="1260"/>
            </a:lvl2pPr>
            <a:lvl3pPr>
              <a:buFontTx/>
              <a:buNone/>
              <a:defRPr sz="1051"/>
            </a:lvl3pPr>
            <a:lvl4pPr>
              <a:buFontTx/>
              <a:buNone/>
              <a:defRPr sz="945"/>
            </a:lvl4pPr>
            <a:lvl5pPr>
              <a:buFontTx/>
              <a:buNone/>
              <a:defRPr sz="945"/>
            </a:lvl5pPr>
          </a:lstStyle>
          <a:p>
            <a:pPr lvl="0" eaLnBrk="1" latinLnBrk="0" hangingPunct="1"/>
            <a:r>
              <a:rPr kumimoji="0" lang="ja-JP" altLang="en-US" smtClean="0"/>
              <a:t>マスター テキストの書式設定</a:t>
            </a:r>
          </a:p>
        </p:txBody>
      </p:sp>
      <p:sp>
        <p:nvSpPr>
          <p:cNvPr id="8" name="正方形/長方形 7"/>
          <p:cNvSpPr/>
          <p:nvPr/>
        </p:nvSpPr>
        <p:spPr bwMode="white">
          <a:xfrm>
            <a:off x="-12802" y="6400800"/>
            <a:ext cx="12801600" cy="124175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9" name="正方形/長方形 8"/>
          <p:cNvSpPr/>
          <p:nvPr/>
        </p:nvSpPr>
        <p:spPr>
          <a:xfrm>
            <a:off x="-12802" y="6528816"/>
            <a:ext cx="2048256" cy="99852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10" name="正方形/長方形 9"/>
          <p:cNvSpPr/>
          <p:nvPr/>
        </p:nvSpPr>
        <p:spPr>
          <a:xfrm>
            <a:off x="2163470" y="6516014"/>
            <a:ext cx="10638130" cy="99852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2" name="タイトル 1"/>
          <p:cNvSpPr>
            <a:spLocks noGrp="1"/>
          </p:cNvSpPr>
          <p:nvPr>
            <p:ph type="title"/>
          </p:nvPr>
        </p:nvSpPr>
        <p:spPr>
          <a:xfrm>
            <a:off x="2240280" y="6507480"/>
            <a:ext cx="10241280" cy="960120"/>
          </a:xfrm>
        </p:spPr>
        <p:txBody>
          <a:bodyPr anchor="ctr"/>
          <a:lstStyle>
            <a:lvl1pPr algn="l">
              <a:buNone/>
              <a:defRPr sz="2940" b="0">
                <a:solidFill>
                  <a:srgbClr val="FFFFFF"/>
                </a:solidFill>
              </a:defRPr>
            </a:lvl1pPr>
          </a:lstStyle>
          <a:p>
            <a:r>
              <a:rPr kumimoji="0" lang="ja-JP" altLang="en-US" smtClean="0"/>
              <a:t>マスター タイトルの書式設定</a:t>
            </a:r>
            <a:endParaRPr kumimoji="0" lang="en-US"/>
          </a:p>
        </p:txBody>
      </p:sp>
      <p:sp>
        <p:nvSpPr>
          <p:cNvPr id="11" name="正方形/長方形 10"/>
          <p:cNvSpPr/>
          <p:nvPr/>
        </p:nvSpPr>
        <p:spPr bwMode="white">
          <a:xfrm>
            <a:off x="2026920" y="0"/>
            <a:ext cx="140818" cy="961400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12" name="日付プレースホルダー 11"/>
          <p:cNvSpPr>
            <a:spLocks noGrp="1"/>
          </p:cNvSpPr>
          <p:nvPr>
            <p:ph type="dt" sz="half" idx="10"/>
          </p:nvPr>
        </p:nvSpPr>
        <p:spPr>
          <a:xfrm>
            <a:off x="8747760" y="8747765"/>
            <a:ext cx="3733800" cy="511175"/>
          </a:xfrm>
        </p:spPr>
        <p:txBody>
          <a:bodyPr rtlCol="0"/>
          <a:lstStyle/>
          <a:p>
            <a:endParaRPr kumimoji="1" lang="ja-JP" altLang="en-US" dirty="0"/>
          </a:p>
        </p:txBody>
      </p:sp>
      <p:sp>
        <p:nvSpPr>
          <p:cNvPr id="13" name="スライド番号プレースホルダー 12"/>
          <p:cNvSpPr>
            <a:spLocks noGrp="1"/>
          </p:cNvSpPr>
          <p:nvPr>
            <p:ph type="sldNum" sz="quarter" idx="11"/>
          </p:nvPr>
        </p:nvSpPr>
        <p:spPr>
          <a:xfrm>
            <a:off x="0" y="6534150"/>
            <a:ext cx="2026920" cy="929009"/>
          </a:xfrm>
        </p:spPr>
        <p:txBody>
          <a:bodyPr rtlCol="0"/>
          <a:lstStyle>
            <a:lvl1pPr>
              <a:defRPr sz="2940"/>
            </a:lvl1pPr>
          </a:lstStyle>
          <a:p>
            <a:fld id="{DBE9CBEB-E13B-461B-B9F8-34C175B4221F}" type="slidenum">
              <a:rPr kumimoji="1" lang="ja-JP" altLang="en-US" smtClean="0"/>
              <a:t>‹#›</a:t>
            </a:fld>
            <a:endParaRPr kumimoji="1" lang="ja-JP" altLang="en-US" dirty="0"/>
          </a:p>
        </p:txBody>
      </p:sp>
      <p:sp>
        <p:nvSpPr>
          <p:cNvPr id="14" name="フッター プレースホルダー 13"/>
          <p:cNvSpPr>
            <a:spLocks noGrp="1"/>
          </p:cNvSpPr>
          <p:nvPr>
            <p:ph type="ftr" sz="quarter" idx="12"/>
          </p:nvPr>
        </p:nvSpPr>
        <p:spPr>
          <a:xfrm>
            <a:off x="2240280" y="8747493"/>
            <a:ext cx="6400800" cy="511175"/>
          </a:xfrm>
        </p:spPr>
        <p:txBody>
          <a:bodyPr rtlCol="0"/>
          <a:lstStyle/>
          <a:p>
            <a:endParaRPr kumimoji="1" lang="ja-JP" altLang="en-US" dirty="0"/>
          </a:p>
        </p:txBody>
      </p:sp>
      <p:sp>
        <p:nvSpPr>
          <p:cNvPr id="3" name="図プレースホルダー 2"/>
          <p:cNvSpPr>
            <a:spLocks noGrp="1"/>
          </p:cNvSpPr>
          <p:nvPr>
            <p:ph type="pic" idx="1"/>
          </p:nvPr>
        </p:nvSpPr>
        <p:spPr>
          <a:xfrm>
            <a:off x="2184806" y="0"/>
            <a:ext cx="10616794" cy="6396533"/>
          </a:xfrm>
          <a:solidFill>
            <a:schemeClr val="accent1">
              <a:tint val="40000"/>
            </a:schemeClr>
          </a:solidFill>
          <a:ln>
            <a:noFill/>
          </a:ln>
        </p:spPr>
        <p:txBody>
          <a:bodyPr/>
          <a:lstStyle>
            <a:lvl1pPr marL="0" indent="0">
              <a:buNone/>
              <a:defRPr sz="3360"/>
            </a:lvl1pPr>
          </a:lstStyle>
          <a:p>
            <a:r>
              <a:rPr kumimoji="0" lang="ja-JP" altLang="en-US" dirty="0" smtClean="0"/>
              <a:t>アイコンをクリックして図を追加</a:t>
            </a:r>
            <a:endParaRPr kumimoji="0"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853440" y="320040"/>
            <a:ext cx="11414760" cy="1386840"/>
          </a:xfrm>
          <a:prstGeom prst="rect">
            <a:avLst/>
          </a:prstGeom>
        </p:spPr>
        <p:txBody>
          <a:bodyPr vert="horz"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857707" y="2240280"/>
            <a:ext cx="11414760" cy="6336792"/>
          </a:xfrm>
          <a:prstGeom prst="rect">
            <a:avLst/>
          </a:prstGeom>
        </p:spPr>
        <p:txBody>
          <a:bodyPr vert="horz">
            <a:normAutofit/>
          </a:bodyPr>
          <a:lstStyle/>
          <a:p>
            <a:pPr lvl="0" eaLnBrk="1" latinLnBrk="0" hangingPunct="1"/>
            <a:r>
              <a:rPr kumimoji="0" lang="ja-JP" altLang="en-US" dirty="0" smtClean="0"/>
              <a:t>マスター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ー 13"/>
          <p:cNvSpPr>
            <a:spLocks noGrp="1"/>
          </p:cNvSpPr>
          <p:nvPr>
            <p:ph type="dt" sz="half" idx="2"/>
          </p:nvPr>
        </p:nvSpPr>
        <p:spPr>
          <a:xfrm>
            <a:off x="8534400" y="8747765"/>
            <a:ext cx="3733800" cy="511175"/>
          </a:xfrm>
          <a:prstGeom prst="rect">
            <a:avLst/>
          </a:prstGeom>
        </p:spPr>
        <p:txBody>
          <a:bodyPr vert="horz" anchor="ctr" anchorCtr="0"/>
          <a:lstStyle>
            <a:lvl1pPr algn="l" eaLnBrk="1" latinLnBrk="0" hangingPunct="1">
              <a:defRPr kumimoji="0" sz="1471">
                <a:solidFill>
                  <a:schemeClr val="tx2"/>
                </a:solidFill>
              </a:defRPr>
            </a:lvl1pPr>
          </a:lstStyle>
          <a:p>
            <a:endParaRPr kumimoji="1" lang="ja-JP" altLang="en-US" dirty="0"/>
          </a:p>
        </p:txBody>
      </p:sp>
      <p:sp>
        <p:nvSpPr>
          <p:cNvPr id="3" name="フッター プレースホルダー 2"/>
          <p:cNvSpPr>
            <a:spLocks noGrp="1"/>
          </p:cNvSpPr>
          <p:nvPr>
            <p:ph type="ftr" sz="quarter" idx="3"/>
          </p:nvPr>
        </p:nvSpPr>
        <p:spPr>
          <a:xfrm>
            <a:off x="853441" y="8747493"/>
            <a:ext cx="7589516" cy="511175"/>
          </a:xfrm>
          <a:prstGeom prst="rect">
            <a:avLst/>
          </a:prstGeom>
        </p:spPr>
        <p:txBody>
          <a:bodyPr vert="horz" anchor="ctr"/>
          <a:lstStyle>
            <a:lvl1pPr algn="r" eaLnBrk="1" latinLnBrk="0" hangingPunct="1">
              <a:defRPr kumimoji="0" sz="1471">
                <a:solidFill>
                  <a:schemeClr val="tx2"/>
                </a:solidFill>
              </a:defRPr>
            </a:lvl1pPr>
          </a:lstStyle>
          <a:p>
            <a:endParaRPr kumimoji="1" lang="ja-JP" altLang="en-US" dirty="0"/>
          </a:p>
        </p:txBody>
      </p:sp>
      <p:sp>
        <p:nvSpPr>
          <p:cNvPr id="7" name="正方形/長方形 6"/>
          <p:cNvSpPr/>
          <p:nvPr/>
        </p:nvSpPr>
        <p:spPr bwMode="white">
          <a:xfrm>
            <a:off x="0" y="1728216"/>
            <a:ext cx="12801600" cy="44805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8" name="正方形/長方形 7"/>
          <p:cNvSpPr/>
          <p:nvPr/>
        </p:nvSpPr>
        <p:spPr>
          <a:xfrm>
            <a:off x="0" y="1792224"/>
            <a:ext cx="746760" cy="3200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9" name="正方形/長方形 8"/>
          <p:cNvSpPr/>
          <p:nvPr/>
        </p:nvSpPr>
        <p:spPr>
          <a:xfrm>
            <a:off x="826769" y="1792224"/>
            <a:ext cx="11974831" cy="32004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91" dirty="0"/>
          </a:p>
        </p:txBody>
      </p:sp>
      <p:sp>
        <p:nvSpPr>
          <p:cNvPr id="23" name="スライド番号プレースホルダー 22"/>
          <p:cNvSpPr>
            <a:spLocks noGrp="1"/>
          </p:cNvSpPr>
          <p:nvPr>
            <p:ph type="sldNum" sz="quarter" idx="4"/>
          </p:nvPr>
        </p:nvSpPr>
        <p:spPr>
          <a:xfrm>
            <a:off x="0" y="1781111"/>
            <a:ext cx="746760" cy="342266"/>
          </a:xfrm>
          <a:prstGeom prst="rect">
            <a:avLst/>
          </a:prstGeom>
        </p:spPr>
        <p:txBody>
          <a:bodyPr vert="horz" anchor="ctr" anchorCtr="0">
            <a:normAutofit/>
          </a:bodyPr>
          <a:lstStyle>
            <a:lvl1pPr algn="ctr" eaLnBrk="1" latinLnBrk="0" hangingPunct="1">
              <a:defRPr kumimoji="0" sz="1471" b="1">
                <a:solidFill>
                  <a:srgbClr val="FFFFFF"/>
                </a:solidFill>
              </a:defRPr>
            </a:lvl1pPr>
          </a:lstStyle>
          <a:p>
            <a:fld id="{DBE9CBEB-E13B-461B-B9F8-34C175B4221F}" type="slidenum">
              <a:rPr kumimoji="1" lang="ja-JP" altLang="en-US" smtClean="0"/>
              <a:pPr/>
              <a:t>‹#›</a:t>
            </a:fld>
            <a:endParaRPr kumimoji="1" lang="ja-JP" altLang="en-US" dirty="0" smtClean="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ftr="0" dt="0"/>
  <p:txStyles>
    <p:titleStyle>
      <a:lvl1pPr algn="l" rtl="0" eaLnBrk="1" latinLnBrk="0" hangingPunct="1">
        <a:spcBef>
          <a:spcPct val="0"/>
        </a:spcBef>
        <a:buNone/>
        <a:defRPr kumimoji="1" sz="4620" kern="1200">
          <a:solidFill>
            <a:schemeClr val="tx2"/>
          </a:solidFill>
          <a:latin typeface="+mj-lt"/>
          <a:ea typeface="+mj-ea"/>
          <a:cs typeface="+mj-cs"/>
        </a:defRPr>
      </a:lvl1pPr>
    </p:titleStyle>
    <p:bodyStyle>
      <a:lvl1pPr marL="336041" indent="-336041" algn="l" rtl="0" eaLnBrk="1" latinLnBrk="0" hangingPunct="1">
        <a:spcBef>
          <a:spcPts val="735"/>
        </a:spcBef>
        <a:buClr>
          <a:schemeClr val="accent2"/>
        </a:buClr>
        <a:buSzPct val="60000"/>
        <a:buFont typeface="Wingdings"/>
        <a:buChar char=""/>
        <a:defRPr kumimoji="1" sz="3045" kern="1200">
          <a:solidFill>
            <a:schemeClr val="tx1"/>
          </a:solidFill>
          <a:latin typeface="+mn-lt"/>
          <a:ea typeface="+mn-ea"/>
          <a:cs typeface="+mn-cs"/>
        </a:defRPr>
      </a:lvl1pPr>
      <a:lvl2pPr marL="672080" indent="-288034" algn="l" rtl="0" eaLnBrk="1" latinLnBrk="0" hangingPunct="1">
        <a:spcBef>
          <a:spcPts val="578"/>
        </a:spcBef>
        <a:buClr>
          <a:schemeClr val="accent1"/>
        </a:buClr>
        <a:buSzPct val="70000"/>
        <a:buFont typeface="Wingdings 2"/>
        <a:buChar char=""/>
        <a:defRPr kumimoji="1" sz="2731" kern="1200">
          <a:solidFill>
            <a:schemeClr val="tx1"/>
          </a:solidFill>
          <a:latin typeface="+mn-lt"/>
          <a:ea typeface="+mn-ea"/>
          <a:cs typeface="+mn-cs"/>
        </a:defRPr>
      </a:lvl2pPr>
      <a:lvl3pPr marL="960114" indent="-240029" algn="l" rtl="0" eaLnBrk="1" latinLnBrk="0" hangingPunct="1">
        <a:spcBef>
          <a:spcPts val="525"/>
        </a:spcBef>
        <a:buClr>
          <a:schemeClr val="accent2"/>
        </a:buClr>
        <a:buSzPct val="75000"/>
        <a:buFont typeface="Wingdings"/>
        <a:buChar char=""/>
        <a:defRPr kumimoji="1" sz="2415" kern="1200">
          <a:solidFill>
            <a:schemeClr val="tx1"/>
          </a:solidFill>
          <a:latin typeface="+mn-lt"/>
          <a:ea typeface="+mn-ea"/>
          <a:cs typeface="+mn-cs"/>
        </a:defRPr>
      </a:lvl3pPr>
      <a:lvl4pPr marL="1440171" indent="-240029" algn="l" rtl="0" eaLnBrk="1" latinLnBrk="0" hangingPunct="1">
        <a:spcBef>
          <a:spcPts val="420"/>
        </a:spcBef>
        <a:buClr>
          <a:schemeClr val="accent3"/>
        </a:buClr>
        <a:buSzPct val="75000"/>
        <a:buFont typeface="Wingdings"/>
        <a:buChar char=""/>
        <a:defRPr kumimoji="1" sz="2100" kern="1200">
          <a:solidFill>
            <a:schemeClr val="tx1"/>
          </a:solidFill>
          <a:latin typeface="+mn-lt"/>
          <a:ea typeface="+mn-ea"/>
          <a:cs typeface="+mn-cs"/>
        </a:defRPr>
      </a:lvl4pPr>
      <a:lvl5pPr marL="1920229" indent="-240029" algn="l" rtl="0" eaLnBrk="1" latinLnBrk="0" hangingPunct="1">
        <a:spcBef>
          <a:spcPts val="420"/>
        </a:spcBef>
        <a:buClr>
          <a:schemeClr val="accent4"/>
        </a:buClr>
        <a:buSzPct val="65000"/>
        <a:buFont typeface="Wingdings"/>
        <a:buChar char=""/>
        <a:defRPr kumimoji="1" sz="2100" kern="1200">
          <a:solidFill>
            <a:schemeClr val="tx1"/>
          </a:solidFill>
          <a:latin typeface="+mn-lt"/>
          <a:ea typeface="+mn-ea"/>
          <a:cs typeface="+mn-cs"/>
        </a:defRPr>
      </a:lvl5pPr>
      <a:lvl6pPr marL="2208263" indent="-240029" algn="l" rtl="0" eaLnBrk="1" latinLnBrk="0" hangingPunct="1">
        <a:spcBef>
          <a:spcPct val="20000"/>
        </a:spcBef>
        <a:buClr>
          <a:schemeClr val="accent1"/>
        </a:buClr>
        <a:buFont typeface="Wingdings"/>
        <a:buChar char="§"/>
        <a:defRPr kumimoji="1" sz="1891" kern="1200" baseline="0">
          <a:solidFill>
            <a:schemeClr val="tx1"/>
          </a:solidFill>
          <a:latin typeface="+mn-lt"/>
          <a:ea typeface="+mn-ea"/>
          <a:cs typeface="+mn-cs"/>
        </a:defRPr>
      </a:lvl6pPr>
      <a:lvl7pPr marL="2496297" indent="-240029" algn="l" rtl="0" eaLnBrk="1" latinLnBrk="0" hangingPunct="1">
        <a:spcBef>
          <a:spcPct val="20000"/>
        </a:spcBef>
        <a:buClr>
          <a:schemeClr val="accent2"/>
        </a:buClr>
        <a:buFont typeface="Wingdings"/>
        <a:buChar char="§"/>
        <a:defRPr kumimoji="1" sz="1891" kern="1200" baseline="0">
          <a:solidFill>
            <a:schemeClr val="tx1"/>
          </a:solidFill>
          <a:latin typeface="+mn-lt"/>
          <a:ea typeface="+mn-ea"/>
          <a:cs typeface="+mn-cs"/>
        </a:defRPr>
      </a:lvl7pPr>
      <a:lvl8pPr marL="2784331" indent="-240029" algn="l" rtl="0" eaLnBrk="1" latinLnBrk="0" hangingPunct="1">
        <a:spcBef>
          <a:spcPct val="20000"/>
        </a:spcBef>
        <a:buClr>
          <a:schemeClr val="accent3"/>
        </a:buClr>
        <a:buFont typeface="Wingdings"/>
        <a:buChar char="§"/>
        <a:defRPr kumimoji="1" sz="1891" kern="1200" baseline="0">
          <a:solidFill>
            <a:schemeClr val="tx1"/>
          </a:solidFill>
          <a:latin typeface="+mn-lt"/>
          <a:ea typeface="+mn-ea"/>
          <a:cs typeface="+mn-cs"/>
        </a:defRPr>
      </a:lvl8pPr>
      <a:lvl9pPr marL="3072366" indent="-240029" algn="l" rtl="0" eaLnBrk="1" latinLnBrk="0" hangingPunct="1">
        <a:spcBef>
          <a:spcPct val="20000"/>
        </a:spcBef>
        <a:buClr>
          <a:schemeClr val="accent4"/>
        </a:buClr>
        <a:buFont typeface="Wingdings"/>
        <a:buChar char="§"/>
        <a:defRPr kumimoji="1" sz="1891"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80057" algn="l" rtl="0" eaLnBrk="1" latinLnBrk="0" hangingPunct="1">
        <a:defRPr kumimoji="1" kern="1200">
          <a:solidFill>
            <a:schemeClr val="tx1"/>
          </a:solidFill>
          <a:latin typeface="+mn-lt"/>
          <a:ea typeface="+mn-ea"/>
          <a:cs typeface="+mn-cs"/>
        </a:defRPr>
      </a:lvl2pPr>
      <a:lvl3pPr marL="960114" algn="l" rtl="0" eaLnBrk="1" latinLnBrk="0" hangingPunct="1">
        <a:defRPr kumimoji="1" kern="1200">
          <a:solidFill>
            <a:schemeClr val="tx1"/>
          </a:solidFill>
          <a:latin typeface="+mn-lt"/>
          <a:ea typeface="+mn-ea"/>
          <a:cs typeface="+mn-cs"/>
        </a:defRPr>
      </a:lvl3pPr>
      <a:lvl4pPr marL="1440171" algn="l" rtl="0" eaLnBrk="1" latinLnBrk="0" hangingPunct="1">
        <a:defRPr kumimoji="1" kern="1200">
          <a:solidFill>
            <a:schemeClr val="tx1"/>
          </a:solidFill>
          <a:latin typeface="+mn-lt"/>
          <a:ea typeface="+mn-ea"/>
          <a:cs typeface="+mn-cs"/>
        </a:defRPr>
      </a:lvl4pPr>
      <a:lvl5pPr marL="1920229" algn="l" rtl="0" eaLnBrk="1" latinLnBrk="0" hangingPunct="1">
        <a:defRPr kumimoji="1" kern="1200">
          <a:solidFill>
            <a:schemeClr val="tx1"/>
          </a:solidFill>
          <a:latin typeface="+mn-lt"/>
          <a:ea typeface="+mn-ea"/>
          <a:cs typeface="+mn-cs"/>
        </a:defRPr>
      </a:lvl5pPr>
      <a:lvl6pPr marL="2400286" algn="l" rtl="0" eaLnBrk="1" latinLnBrk="0" hangingPunct="1">
        <a:defRPr kumimoji="1" kern="1200">
          <a:solidFill>
            <a:schemeClr val="tx1"/>
          </a:solidFill>
          <a:latin typeface="+mn-lt"/>
          <a:ea typeface="+mn-ea"/>
          <a:cs typeface="+mn-cs"/>
        </a:defRPr>
      </a:lvl6pPr>
      <a:lvl7pPr marL="2880343" algn="l" rtl="0" eaLnBrk="1" latinLnBrk="0" hangingPunct="1">
        <a:defRPr kumimoji="1" kern="1200">
          <a:solidFill>
            <a:schemeClr val="tx1"/>
          </a:solidFill>
          <a:latin typeface="+mn-lt"/>
          <a:ea typeface="+mn-ea"/>
          <a:cs typeface="+mn-cs"/>
        </a:defRPr>
      </a:lvl7pPr>
      <a:lvl8pPr marL="3360400" algn="l" rtl="0" eaLnBrk="1" latinLnBrk="0" hangingPunct="1">
        <a:defRPr kumimoji="1" kern="1200">
          <a:solidFill>
            <a:schemeClr val="tx1"/>
          </a:solidFill>
          <a:latin typeface="+mn-lt"/>
          <a:ea typeface="+mn-ea"/>
          <a:cs typeface="+mn-cs"/>
        </a:defRPr>
      </a:lvl8pPr>
      <a:lvl9pPr marL="3840457"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35357"/>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新宿区</a:t>
            </a:r>
            <a:r>
              <a:rPr lang="ja-JP" altLang="en-US" sz="3360" b="1" dirty="0">
                <a:solidFill>
                  <a:schemeClr val="bg1"/>
                </a:solidFill>
                <a:latin typeface="メイリオ" panose="020B0604030504040204" pitchFamily="50" charset="-128"/>
              </a:rPr>
              <a:t>マンション管理適正化推進</a:t>
            </a:r>
            <a:r>
              <a:rPr lang="ja-JP" altLang="en-US" sz="3360" b="1" dirty="0" smtClean="0">
                <a:solidFill>
                  <a:schemeClr val="bg1"/>
                </a:solidFill>
                <a:latin typeface="メイリオ" panose="020B0604030504040204" pitchFamily="50" charset="-128"/>
              </a:rPr>
              <a:t>計画概略案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7" name="object 3"/>
          <p:cNvSpPr/>
          <p:nvPr/>
        </p:nvSpPr>
        <p:spPr>
          <a:xfrm>
            <a:off x="136104" y="854758"/>
            <a:ext cx="12521481" cy="345442"/>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１ 計画の概要</a:t>
            </a:r>
            <a:endParaRPr sz="2000" dirty="0">
              <a:solidFill>
                <a:schemeClr val="bg1"/>
              </a:solidFill>
            </a:endParaRPr>
          </a:p>
        </p:txBody>
      </p:sp>
      <p:sp>
        <p:nvSpPr>
          <p:cNvPr id="6" name="object 5"/>
          <p:cNvSpPr/>
          <p:nvPr/>
        </p:nvSpPr>
        <p:spPr>
          <a:xfrm>
            <a:off x="136103" y="1174547"/>
            <a:ext cx="12521481" cy="7874525"/>
          </a:xfrm>
          <a:custGeom>
            <a:avLst/>
            <a:gdLst/>
            <a:ahLst/>
            <a:cxnLst/>
            <a:rect l="l" t="t" r="r" b="b"/>
            <a:pathLst>
              <a:path w="6995159" h="7809230">
                <a:moveTo>
                  <a:pt x="0" y="7808976"/>
                </a:moveTo>
                <a:lnTo>
                  <a:pt x="6995159" y="7808976"/>
                </a:lnTo>
                <a:lnTo>
                  <a:pt x="6995159" y="0"/>
                </a:lnTo>
                <a:lnTo>
                  <a:pt x="0" y="0"/>
                </a:lnTo>
                <a:lnTo>
                  <a:pt x="0" y="7808976"/>
                </a:lnTo>
                <a:close/>
              </a:path>
            </a:pathLst>
          </a:custGeom>
          <a:ln w="12700">
            <a:solidFill>
              <a:srgbClr val="44536A"/>
            </a:solidFill>
          </a:ln>
        </p:spPr>
        <p:txBody>
          <a:bodyPr wrap="square" lIns="0" tIns="0" rIns="0" bIns="0" rtlCol="0"/>
          <a:lstStyle/>
          <a:p>
            <a:pPr marL="538163" indent="-342900">
              <a:buFont typeface="Arial" panose="020B0604020202020204" pitchFamily="34" charset="0"/>
              <a:buChar char="•"/>
            </a:pPr>
            <a:endParaRPr lang="en-US" altLang="ja-JP" sz="2000" dirty="0" smtClean="0"/>
          </a:p>
          <a:p>
            <a:pPr marL="538163" indent="-342900">
              <a:buFont typeface="Arial" panose="020B0604020202020204" pitchFamily="34" charset="0"/>
              <a:buChar char="•"/>
            </a:pPr>
            <a:r>
              <a:rPr lang="ja-JP" altLang="en-US" sz="2400" b="1" dirty="0" smtClean="0"/>
              <a:t>計画策定の背景・目的</a:t>
            </a:r>
            <a:r>
              <a:rPr lang="ja-JP" altLang="en-US" sz="2400" dirty="0" smtClean="0"/>
              <a:t>　　　　　　　　　　　　　　　　　　　　　　　　　　　　　　　　　　　　　　　　　　　　　　　　　　　　　　　　　　　　　　　　　　　　　　　　　　　　　　　　　　　　　　　　　　　　　　　　　　　　　　　　　　　　　　　　　　　　　　　　　　　　　　　　　　　　　　　　　　　　　　　　　　　　　　　　　　　　　　　　　　　　　　　　　　　　　　　　</a:t>
            </a:r>
            <a:endParaRPr lang="en-US" altLang="ja-JP" sz="2400" dirty="0" smtClean="0"/>
          </a:p>
          <a:p>
            <a:pPr marL="622300" indent="-427038"/>
            <a:r>
              <a:rPr lang="ja-JP" altLang="en-US" sz="2000" dirty="0" smtClean="0"/>
              <a:t>　　　平成</a:t>
            </a:r>
            <a:r>
              <a:rPr lang="en-US" altLang="ja-JP" sz="2000" dirty="0" smtClean="0"/>
              <a:t>28</a:t>
            </a:r>
            <a:r>
              <a:rPr lang="ja-JP" altLang="en-US" sz="2000" dirty="0" smtClean="0"/>
              <a:t>年度に実施した「新宿区マンション実態調査」によると、新宿区内には</a:t>
            </a:r>
            <a:r>
              <a:rPr lang="ja-JP" altLang="en-US" sz="2000" u="sng" dirty="0" smtClean="0"/>
              <a:t>分譲マンション（３階建て以上で区分所有された非木造の共同住宅）が約</a:t>
            </a:r>
            <a:r>
              <a:rPr lang="en-US" altLang="ja-JP" sz="2000" u="sng" dirty="0" smtClean="0"/>
              <a:t>2,200</a:t>
            </a:r>
            <a:r>
              <a:rPr lang="ja-JP" altLang="en-US" sz="2000" u="sng" dirty="0" smtClean="0"/>
              <a:t>棟</a:t>
            </a:r>
            <a:r>
              <a:rPr lang="ja-JP" altLang="en-US" sz="2000" dirty="0" smtClean="0"/>
              <a:t>あるとされている。</a:t>
            </a:r>
            <a:r>
              <a:rPr lang="ja-JP" altLang="en-US" sz="2000" u="sng" dirty="0" smtClean="0"/>
              <a:t>そのうち３割強が建築から約</a:t>
            </a:r>
            <a:r>
              <a:rPr lang="en-US" altLang="ja-JP" sz="2000" u="sng" dirty="0" smtClean="0"/>
              <a:t>40</a:t>
            </a:r>
            <a:r>
              <a:rPr lang="ja-JP" altLang="en-US" sz="2000" u="sng" dirty="0" smtClean="0"/>
              <a:t>年以上経過したいわゆる高経年マンションであり、今から</a:t>
            </a:r>
            <a:r>
              <a:rPr lang="en-US" altLang="ja-JP" sz="2000" u="sng" dirty="0" smtClean="0"/>
              <a:t>20</a:t>
            </a:r>
            <a:r>
              <a:rPr lang="ja-JP" altLang="en-US" sz="2000" u="sng" dirty="0" smtClean="0"/>
              <a:t>年後にはその数が約</a:t>
            </a:r>
            <a:r>
              <a:rPr lang="en-US" altLang="ja-JP" sz="2000" u="sng" dirty="0" smtClean="0"/>
              <a:t>2</a:t>
            </a:r>
            <a:r>
              <a:rPr lang="ja-JP" altLang="en-US" sz="2000" u="sng" dirty="0" smtClean="0"/>
              <a:t>倍に</a:t>
            </a:r>
            <a:r>
              <a:rPr lang="ja-JP" altLang="en-US" sz="2000" dirty="0" smtClean="0"/>
              <a:t>なると言われており、今後、建物の経年とともに</a:t>
            </a:r>
            <a:r>
              <a:rPr lang="ja-JP" altLang="en-US" sz="2000" u="sng" dirty="0" smtClean="0"/>
              <a:t>区分所有者や居住者の高齢化が進行し、管理組合役員の担い手不足により、</a:t>
            </a:r>
            <a:r>
              <a:rPr lang="ja-JP" altLang="en-US" sz="2000" b="1" u="sng" dirty="0" smtClean="0"/>
              <a:t>適切な維持管理がなされない高経年マンションが急増することが予想される</a:t>
            </a:r>
            <a:r>
              <a:rPr lang="ja-JP" altLang="en-US" sz="2000" dirty="0" smtClean="0"/>
              <a:t>。また、住戸数</a:t>
            </a:r>
            <a:r>
              <a:rPr lang="en-US" altLang="ja-JP" sz="2000" dirty="0" smtClean="0"/>
              <a:t>20</a:t>
            </a:r>
            <a:r>
              <a:rPr lang="ja-JP" altLang="en-US" sz="2000" dirty="0" smtClean="0"/>
              <a:t>戸以下の小規模マンションも</a:t>
            </a:r>
            <a:r>
              <a:rPr lang="en-US" altLang="ja-JP" sz="2000" dirty="0" smtClean="0"/>
              <a:t>400</a:t>
            </a:r>
            <a:r>
              <a:rPr lang="ja-JP" altLang="en-US" sz="2000" dirty="0" smtClean="0"/>
              <a:t>棟近くあると言われており、区分所有者の少ないマンションにおいては、管理運営の弱体化が課題として挙げられている。</a:t>
            </a:r>
            <a:endParaRPr lang="en-US" altLang="ja-JP" sz="2000" dirty="0" smtClean="0"/>
          </a:p>
          <a:p>
            <a:pPr marL="622300" indent="-427038"/>
            <a:endParaRPr lang="en-US" altLang="ja-JP" sz="2000" dirty="0" smtClean="0"/>
          </a:p>
          <a:p>
            <a:pPr marL="622300" indent="-427038"/>
            <a:r>
              <a:rPr lang="ja-JP" altLang="en-US" sz="2000" dirty="0" smtClean="0"/>
              <a:t>　　　この</a:t>
            </a:r>
            <a:r>
              <a:rPr lang="ja-JP" altLang="en-US" sz="2000" dirty="0"/>
              <a:t>ような中、</a:t>
            </a:r>
            <a:r>
              <a:rPr lang="ja-JP" altLang="en-US" sz="2000" b="1" u="sng" dirty="0"/>
              <a:t>東京都は令和</a:t>
            </a:r>
            <a:r>
              <a:rPr lang="en-US" altLang="ja-JP" sz="2000" b="1" u="sng" dirty="0"/>
              <a:t>2</a:t>
            </a:r>
            <a:r>
              <a:rPr lang="ja-JP" altLang="en-US" sz="2000" b="1" u="sng" dirty="0"/>
              <a:t>年</a:t>
            </a:r>
            <a:r>
              <a:rPr lang="en-US" altLang="ja-JP" sz="2000" b="1" u="sng" dirty="0"/>
              <a:t>4</a:t>
            </a:r>
            <a:r>
              <a:rPr lang="ja-JP" altLang="en-US" sz="2000" b="1" u="sng" dirty="0"/>
              <a:t>月</a:t>
            </a:r>
            <a:r>
              <a:rPr lang="ja-JP" altLang="en-US" sz="2000" b="1" u="sng" dirty="0" smtClean="0"/>
              <a:t>から「分譲</a:t>
            </a:r>
            <a:r>
              <a:rPr lang="ja-JP" altLang="en-US" sz="2000" b="1" u="sng" dirty="0"/>
              <a:t>マンション管理状況届出</a:t>
            </a:r>
            <a:r>
              <a:rPr lang="ja-JP" altLang="en-US" sz="2000" b="1" u="sng" dirty="0" smtClean="0"/>
              <a:t>制度」を</a:t>
            </a:r>
            <a:r>
              <a:rPr lang="ja-JP" altLang="en-US" sz="2000" b="1" u="sng" dirty="0"/>
              <a:t>創設・施行し、住戸数</a:t>
            </a:r>
            <a:r>
              <a:rPr lang="en-US" altLang="ja-JP" sz="2000" b="1" u="sng" dirty="0"/>
              <a:t>6</a:t>
            </a:r>
            <a:r>
              <a:rPr lang="ja-JP" altLang="en-US" sz="2000" b="1" u="sng" dirty="0"/>
              <a:t>戸以上で昭和</a:t>
            </a:r>
            <a:r>
              <a:rPr lang="en-US" altLang="ja-JP" sz="2000" b="1" u="sng" dirty="0"/>
              <a:t>58</a:t>
            </a:r>
            <a:r>
              <a:rPr lang="ja-JP" altLang="en-US" sz="2000" b="1" u="sng" dirty="0"/>
              <a:t>年以前に建築の分譲マンションに管理状況の届出義務</a:t>
            </a:r>
            <a:r>
              <a:rPr lang="ja-JP" altLang="en-US" sz="2000" dirty="0"/>
              <a:t>を課している。これにより古いマンションの管理状況の把握と、届出に</a:t>
            </a:r>
            <a:r>
              <a:rPr lang="ja-JP" altLang="en-US" sz="2000" dirty="0" smtClean="0"/>
              <a:t>基づく都による支援</a:t>
            </a:r>
            <a:r>
              <a:rPr lang="ja-JP" altLang="en-US" sz="2000" dirty="0"/>
              <a:t>を進めている一方で、</a:t>
            </a:r>
            <a:r>
              <a:rPr lang="ja-JP" altLang="en-US" sz="2000" u="sng" dirty="0"/>
              <a:t>同届出制度の対象とは</a:t>
            </a:r>
            <a:r>
              <a:rPr lang="ja-JP" altLang="en-US" sz="2000" u="sng" dirty="0" smtClean="0"/>
              <a:t>ならないマンションの中にも築</a:t>
            </a:r>
            <a:r>
              <a:rPr lang="ja-JP" altLang="en-US" sz="2000" u="sng" dirty="0"/>
              <a:t>後</a:t>
            </a:r>
            <a:r>
              <a:rPr lang="en-US" altLang="ja-JP" sz="2000" u="sng" dirty="0"/>
              <a:t>30</a:t>
            </a:r>
            <a:r>
              <a:rPr lang="ja-JP" altLang="en-US" sz="2000" u="sng" dirty="0"/>
              <a:t>年以上経過し、区分所有者の高齢化も進みつつ</a:t>
            </a:r>
            <a:r>
              <a:rPr lang="ja-JP" altLang="en-US" sz="2000" u="sng" dirty="0" smtClean="0"/>
              <a:t>あるほか、修繕</a:t>
            </a:r>
            <a:r>
              <a:rPr lang="ja-JP" altLang="en-US" sz="2000" u="sng" dirty="0"/>
              <a:t>積立金が不十分などの問題をすでに抱えているものもある</a:t>
            </a:r>
            <a:r>
              <a:rPr lang="ja-JP" altLang="en-US" sz="2000" u="sng" dirty="0" smtClean="0"/>
              <a:t>。</a:t>
            </a:r>
            <a:endParaRPr lang="en-US" altLang="ja-JP" sz="2000" u="sng" dirty="0" smtClean="0"/>
          </a:p>
          <a:p>
            <a:pPr marL="622300" indent="-427038"/>
            <a:endParaRPr lang="en-US" altLang="ja-JP" sz="2000" u="sng" dirty="0" smtClean="0"/>
          </a:p>
          <a:p>
            <a:pPr marL="622300" indent="-427038"/>
            <a:r>
              <a:rPr lang="ja-JP" altLang="en-US" sz="2000" dirty="0"/>
              <a:t>　　</a:t>
            </a:r>
            <a:r>
              <a:rPr lang="ja-JP" altLang="en-US" sz="2000" dirty="0" smtClean="0"/>
              <a:t>　ひとたび</a:t>
            </a:r>
            <a:r>
              <a:rPr lang="ja-JP" altLang="en-US" sz="2000" dirty="0"/>
              <a:t>管理不全に陥れば、居住者自らの居住環境の低下のみならず、外壁の剥離などによる居住者や近隣住民の生命・身体に危害、ひいては周辺の住環境や都市環境の低下を生じさせるなど、深刻な問題を引き起こす可能性がある。</a:t>
            </a:r>
            <a:endParaRPr lang="en-US" altLang="ja-JP" sz="2000" dirty="0"/>
          </a:p>
          <a:p>
            <a:pPr marL="622300" indent="-427038"/>
            <a:endParaRPr lang="en-US" altLang="ja-JP" sz="2000" dirty="0" smtClean="0"/>
          </a:p>
          <a:p>
            <a:pPr marL="622300" indent="-427038"/>
            <a:r>
              <a:rPr lang="ja-JP" altLang="en-US" sz="2000" dirty="0" smtClean="0"/>
              <a:t>　　　こうした背景の</a:t>
            </a:r>
            <a:r>
              <a:rPr lang="ja-JP" altLang="en-US" sz="2000" dirty="0"/>
              <a:t>もと、「分譲マンション管理状況届出制度」の対象外となるマンションを含む区内すべての分譲</a:t>
            </a:r>
            <a:r>
              <a:rPr lang="ja-JP" altLang="en-US" sz="2000" dirty="0" smtClean="0"/>
              <a:t>マンションに対し、</a:t>
            </a:r>
            <a:r>
              <a:rPr lang="ja-JP" altLang="en-US" sz="2000" b="1" u="sng" dirty="0"/>
              <a:t>マンションの適正管理の方向性を指針として</a:t>
            </a:r>
            <a:r>
              <a:rPr lang="ja-JP" altLang="en-US" sz="2000" b="1" u="sng" dirty="0" smtClean="0"/>
              <a:t>明確に示す</a:t>
            </a:r>
            <a:r>
              <a:rPr lang="ja-JP" altLang="en-US" sz="2000" dirty="0" smtClean="0"/>
              <a:t>ことで、管理組合及び区分</a:t>
            </a:r>
            <a:r>
              <a:rPr lang="ja-JP" altLang="en-US" sz="2000" dirty="0"/>
              <a:t>所有者</a:t>
            </a:r>
            <a:r>
              <a:rPr lang="ja-JP" altLang="en-US" sz="2000" dirty="0" smtClean="0"/>
              <a:t>等が管理</a:t>
            </a:r>
            <a:r>
              <a:rPr lang="ja-JP" altLang="en-US" sz="2000" dirty="0"/>
              <a:t>に対する認識を深め</a:t>
            </a:r>
            <a:r>
              <a:rPr lang="ja-JP" altLang="en-US" sz="2000" dirty="0" smtClean="0"/>
              <a:t>、自発、自立的取組を進めるとともに、関係団体との連携のもと、</a:t>
            </a:r>
            <a:r>
              <a:rPr lang="ja-JP" altLang="en-US" sz="2000" b="1" u="sng" dirty="0" smtClean="0"/>
              <a:t>区がより積極的かつ計画的に取組を実施</a:t>
            </a:r>
            <a:r>
              <a:rPr lang="ja-JP" altLang="en-US" sz="2000" u="sng" dirty="0" smtClean="0"/>
              <a:t>する</a:t>
            </a:r>
            <a:r>
              <a:rPr lang="ja-JP" altLang="en-US" sz="2000" dirty="0" smtClean="0"/>
              <a:t>ことを目的として、「新宿区マンション管理適正化推進計画」を策定する。</a:t>
            </a:r>
            <a:r>
              <a:rPr lang="ja-JP" altLang="en-US" sz="2000" dirty="0"/>
              <a:t>　</a:t>
            </a:r>
            <a:endParaRPr lang="en-US" sz="2000" dirty="0" smtClean="0"/>
          </a:p>
        </p:txBody>
      </p:sp>
      <p:sp>
        <p:nvSpPr>
          <p:cNvPr id="11" name="テキスト ボックス 10"/>
          <p:cNvSpPr txBox="1"/>
          <p:nvPr/>
        </p:nvSpPr>
        <p:spPr>
          <a:xfrm>
            <a:off x="6256784" y="9079053"/>
            <a:ext cx="648072" cy="400110"/>
          </a:xfrm>
          <a:prstGeom prst="rect">
            <a:avLst/>
          </a:prstGeom>
          <a:noFill/>
        </p:spPr>
        <p:txBody>
          <a:bodyPr wrap="square" rtlCol="0">
            <a:spAutoFit/>
          </a:bodyPr>
          <a:lstStyle/>
          <a:p>
            <a:r>
              <a:rPr kumimoji="1" lang="ja-JP" altLang="en-US" sz="2000" dirty="0" smtClean="0"/>
              <a:t>１</a:t>
            </a:r>
            <a:endParaRPr kumimoji="1" lang="ja-JP" altLang="en-US" sz="2000" dirty="0"/>
          </a:p>
        </p:txBody>
      </p:sp>
      <p:sp>
        <p:nvSpPr>
          <p:cNvPr id="9" name="正方形/長方形 8"/>
          <p:cNvSpPr/>
          <p:nvPr/>
        </p:nvSpPr>
        <p:spPr>
          <a:xfrm>
            <a:off x="11153902" y="0"/>
            <a:ext cx="1548580" cy="662158"/>
          </a:xfrm>
          <a:prstGeom prst="rect">
            <a:avLst/>
          </a:prstGeom>
          <a:solidFill>
            <a:schemeClr val="bg1"/>
          </a:solidFill>
          <a:ln w="63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2000" kern="100" dirty="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en-US" sz="2000" kern="100" dirty="0">
                <a:effectLst/>
                <a:latin typeface="游明朝" panose="02020400000000000000" pitchFamily="18" charset="-128"/>
                <a:ea typeface="ＭＳ ゴシック" panose="020B0609070205080204" pitchFamily="49" charset="-128"/>
                <a:cs typeface="Times New Roman" panose="02020603050405020304" pitchFamily="18" charset="0"/>
              </a:rPr>
              <a:t>2-(2)</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p:cNvSpPr/>
          <p:nvPr/>
        </p:nvSpPr>
        <p:spPr>
          <a:xfrm>
            <a:off x="11167872" y="662158"/>
            <a:ext cx="1534610" cy="764306"/>
          </a:xfrm>
          <a:prstGeom prst="rect">
            <a:avLst/>
          </a:prstGeom>
          <a:solidFill>
            <a:schemeClr val="bg1"/>
          </a:solidFill>
          <a:ln w="635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800" kern="100" dirty="0">
                <a:effectLst/>
                <a:latin typeface="游明朝" panose="02020400000000000000" pitchFamily="18" charset="-128"/>
                <a:ea typeface="ＭＳ ゴシック" panose="020B0609070205080204" pitchFamily="49" charset="-128"/>
                <a:cs typeface="Times New Roman" panose="02020603050405020304" pitchFamily="18" charset="0"/>
              </a:rPr>
              <a:t>令和</a:t>
            </a:r>
            <a:r>
              <a:rPr lang="en-US" sz="800" kern="100" dirty="0">
                <a:effectLst/>
                <a:latin typeface="游明朝" panose="02020400000000000000" pitchFamily="18" charset="-128"/>
                <a:ea typeface="ＭＳ ゴシック" panose="020B0609070205080204" pitchFamily="49" charset="-128"/>
                <a:cs typeface="Times New Roman" panose="02020603050405020304" pitchFamily="18" charset="0"/>
              </a:rPr>
              <a:t>5</a:t>
            </a:r>
            <a:r>
              <a:rPr lang="ja-JP" sz="800" kern="100" dirty="0">
                <a:effectLst/>
                <a:latin typeface="游明朝" panose="02020400000000000000" pitchFamily="18" charset="-128"/>
                <a:ea typeface="ＭＳ ゴシック" panose="020B0609070205080204" pitchFamily="49" charset="-128"/>
                <a:cs typeface="Times New Roman" panose="02020603050405020304" pitchFamily="18" charset="0"/>
              </a:rPr>
              <a:t>年</a:t>
            </a:r>
            <a:r>
              <a:rPr lang="en-US" sz="800" kern="100" dirty="0">
                <a:effectLst/>
                <a:latin typeface="游明朝" panose="02020400000000000000" pitchFamily="18" charset="-128"/>
                <a:ea typeface="ＭＳ ゴシック" panose="020B0609070205080204" pitchFamily="49" charset="-128"/>
                <a:cs typeface="Times New Roman" panose="02020603050405020304" pitchFamily="18" charset="0"/>
              </a:rPr>
              <a:t>3</a:t>
            </a:r>
            <a:r>
              <a:rPr lang="ja-JP" sz="800" kern="100" dirty="0">
                <a:effectLst/>
                <a:latin typeface="游明朝" panose="02020400000000000000" pitchFamily="18" charset="-128"/>
                <a:ea typeface="ＭＳ ゴシック" panose="020B0609070205080204" pitchFamily="49" charset="-128"/>
                <a:cs typeface="Times New Roman" panose="02020603050405020304" pitchFamily="18" charset="0"/>
              </a:rPr>
              <a:t>月</a:t>
            </a:r>
            <a:r>
              <a:rPr lang="en-US" sz="800" kern="100" dirty="0">
                <a:effectLst/>
                <a:latin typeface="游明朝" panose="02020400000000000000" pitchFamily="18" charset="-128"/>
                <a:ea typeface="ＭＳ ゴシック" panose="020B0609070205080204" pitchFamily="49" charset="-128"/>
                <a:cs typeface="Times New Roman" panose="02020603050405020304" pitchFamily="18" charset="0"/>
              </a:rPr>
              <a:t>30</a:t>
            </a:r>
            <a:r>
              <a:rPr lang="ja-JP" sz="800" kern="100" dirty="0">
                <a:effectLst/>
                <a:latin typeface="游明朝" panose="02020400000000000000" pitchFamily="18" charset="-128"/>
                <a:ea typeface="ＭＳ ゴシック" panose="020B0609070205080204" pitchFamily="49" charset="-128"/>
                <a:cs typeface="Times New Roman" panose="02020603050405020304" pitchFamily="18" charset="0"/>
              </a:rPr>
              <a:t>日</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r>
              <a:rPr lang="ja-JP" sz="800" kern="100" dirty="0">
                <a:effectLst/>
                <a:latin typeface="游明朝" panose="02020400000000000000" pitchFamily="18" charset="-128"/>
                <a:ea typeface="ＭＳ ゴシック" panose="020B0609070205080204" pitchFamily="49" charset="-128"/>
                <a:cs typeface="Times New Roman" panose="02020603050405020304" pitchFamily="18" charset="0"/>
              </a:rPr>
              <a:t>住宅まちづくり審議会資料</a:t>
            </a:r>
            <a:endParaRPr lang="ja-JP" sz="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1031651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新宿区</a:t>
            </a:r>
            <a:r>
              <a:rPr lang="ja-JP" altLang="en-US" sz="3360" b="1" dirty="0">
                <a:solidFill>
                  <a:schemeClr val="bg1"/>
                </a:solidFill>
                <a:latin typeface="メイリオ" panose="020B0604030504040204" pitchFamily="50" charset="-128"/>
              </a:rPr>
              <a:t>マンション管理適正化推進</a:t>
            </a:r>
            <a:r>
              <a:rPr lang="ja-JP" altLang="en-US" sz="3360" b="1" dirty="0" smtClean="0">
                <a:solidFill>
                  <a:schemeClr val="bg1"/>
                </a:solidFill>
                <a:latin typeface="メイリオ" panose="020B0604030504040204" pitchFamily="50" charset="-128"/>
              </a:rPr>
              <a:t>計画概略案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136104" y="1215739"/>
            <a:ext cx="12560505" cy="7786747"/>
          </a:xfrm>
          <a:prstGeom prst="rect">
            <a:avLst/>
          </a:prstGeom>
          <a:ln>
            <a:solidFill>
              <a:schemeClr val="tx1"/>
            </a:solidFill>
          </a:ln>
        </p:spPr>
        <p:txBody>
          <a:bodyPr wrap="square">
            <a:spAutoFit/>
          </a:bodyPr>
          <a:lstStyle/>
          <a:p>
            <a:pPr marL="538163" indent="-342900">
              <a:buFont typeface="Arial" panose="020B0604020202020204" pitchFamily="34" charset="0"/>
              <a:buChar char="•"/>
            </a:pPr>
            <a:r>
              <a:rPr lang="ja-JP" altLang="en-US" sz="2000" b="1" dirty="0"/>
              <a:t>計画の位置づけ、計画期間</a:t>
            </a:r>
            <a:endParaRPr lang="en-US" altLang="ja-JP" sz="2000" b="1" dirty="0"/>
          </a:p>
          <a:p>
            <a:pPr marL="630238" indent="-434975"/>
            <a:r>
              <a:rPr lang="ja-JP" altLang="en-US" sz="2000" dirty="0"/>
              <a:t>　</a:t>
            </a:r>
            <a:r>
              <a:rPr lang="ja-JP" altLang="en-US" sz="2000" dirty="0" smtClean="0"/>
              <a:t>　</a:t>
            </a:r>
            <a:endParaRPr lang="en-US" altLang="ja-JP" sz="2000" dirty="0" smtClean="0"/>
          </a:p>
          <a:p>
            <a:pPr marL="630238" indent="-434975"/>
            <a:r>
              <a:rPr lang="ja-JP" altLang="en-US" sz="1800" dirty="0" smtClean="0"/>
              <a:t> 　　</a:t>
            </a:r>
            <a:r>
              <a:rPr lang="ja-JP" altLang="en-US" sz="2000" dirty="0" smtClean="0"/>
              <a:t>本計画は、</a:t>
            </a:r>
            <a:r>
              <a:rPr lang="ja-JP" altLang="en-US" sz="2000" u="sng" dirty="0" smtClean="0"/>
              <a:t>住宅及び住環境に関する基本的かつ総合的な計画である「新宿区住宅マスタープラン」を</a:t>
            </a:r>
            <a:r>
              <a:rPr lang="ja-JP" altLang="en-US" sz="2000" u="sng" dirty="0"/>
              <a:t>上位計画</a:t>
            </a:r>
            <a:r>
              <a:rPr lang="ja-JP" altLang="en-US" sz="2000" dirty="0"/>
              <a:t>とし、マンション管理の適正化を</a:t>
            </a:r>
            <a:r>
              <a:rPr lang="ja-JP" altLang="en-US" sz="2000" dirty="0" smtClean="0"/>
              <a:t>通じた、</a:t>
            </a:r>
            <a:r>
              <a:rPr lang="ja-JP" altLang="en-US" sz="2000" u="sng" dirty="0" smtClean="0"/>
              <a:t>だれ</a:t>
            </a:r>
            <a:r>
              <a:rPr lang="ja-JP" altLang="en-US" sz="2000" u="sng" dirty="0"/>
              <a:t>もが安心して住み続けられる住環境</a:t>
            </a:r>
            <a:r>
              <a:rPr lang="ja-JP" altLang="en-US" sz="2000" u="sng" dirty="0" smtClean="0"/>
              <a:t>及び地域</a:t>
            </a:r>
            <a:r>
              <a:rPr lang="ja-JP" altLang="en-US" sz="2000" u="sng" dirty="0"/>
              <a:t>環境の</a:t>
            </a:r>
            <a:r>
              <a:rPr lang="ja-JP" altLang="en-US" sz="2000" u="sng" dirty="0" smtClean="0"/>
              <a:t>形成</a:t>
            </a:r>
            <a:r>
              <a:rPr lang="ja-JP" altLang="en-US" sz="2000" dirty="0" smtClean="0"/>
              <a:t>を目指す。</a:t>
            </a:r>
            <a:endParaRPr lang="en-US" altLang="ja-JP" sz="2000" dirty="0" smtClean="0"/>
          </a:p>
          <a:p>
            <a:pPr marL="630238" indent="-434975"/>
            <a:endParaRPr lang="en-US" altLang="ja-JP" sz="2000" dirty="0" smtClean="0"/>
          </a:p>
          <a:p>
            <a:pPr marL="630238" indent="-434975"/>
            <a:endParaRPr lang="en-US" altLang="ja-JP" sz="2000" dirty="0"/>
          </a:p>
          <a:p>
            <a:pPr marL="630238" indent="-434975"/>
            <a:endParaRPr lang="en-US" altLang="ja-JP" sz="2000" dirty="0" smtClean="0"/>
          </a:p>
          <a:p>
            <a:pPr marL="630238" indent="-434975"/>
            <a:endParaRPr lang="en-US" altLang="ja-JP" sz="2000" dirty="0"/>
          </a:p>
          <a:p>
            <a:pPr marL="630238" indent="-434975"/>
            <a:endParaRPr lang="en-US" altLang="ja-JP" sz="2000" dirty="0" smtClean="0"/>
          </a:p>
          <a:p>
            <a:pPr marL="630238" indent="-434975"/>
            <a:endParaRPr lang="en-US" altLang="ja-JP" sz="2000" dirty="0"/>
          </a:p>
          <a:p>
            <a:pPr marL="630238" indent="-434975"/>
            <a:endParaRPr lang="en-US" altLang="ja-JP" sz="2000" dirty="0" smtClean="0"/>
          </a:p>
          <a:p>
            <a:pPr marL="630238" indent="-434975"/>
            <a:endParaRPr lang="en-US" altLang="ja-JP" sz="2000" dirty="0"/>
          </a:p>
          <a:p>
            <a:pPr marL="630238" indent="-434975"/>
            <a:endParaRPr lang="en-US" altLang="ja-JP" sz="2000" dirty="0" smtClean="0"/>
          </a:p>
          <a:p>
            <a:pPr marL="630238" indent="-434975"/>
            <a:endParaRPr lang="en-US" altLang="ja-JP" sz="2000" b="1" dirty="0" smtClean="0"/>
          </a:p>
          <a:p>
            <a:pPr marL="630238" indent="-434975"/>
            <a:r>
              <a:rPr lang="ja-JP" altLang="en-US" sz="2000" b="1" dirty="0" smtClean="0"/>
              <a:t>　</a:t>
            </a:r>
            <a:endParaRPr lang="en-US" altLang="ja-JP" sz="2000" b="1" dirty="0" smtClean="0"/>
          </a:p>
          <a:p>
            <a:pPr marL="630238" indent="-434975"/>
            <a:r>
              <a:rPr lang="ja-JP" altLang="en-US" sz="2000" b="1" dirty="0" smtClean="0"/>
              <a:t>・　計画の構成</a:t>
            </a:r>
            <a:endParaRPr lang="en-US" altLang="ja-JP" sz="2000" b="1" dirty="0" smtClean="0"/>
          </a:p>
          <a:p>
            <a:pPr marL="630238" indent="-434975"/>
            <a:endParaRPr lang="en-US" altLang="ja-JP" sz="2000" b="1" dirty="0"/>
          </a:p>
          <a:p>
            <a:pPr marL="630238" indent="-434975"/>
            <a:endParaRPr lang="en-US" altLang="ja-JP" sz="2000" b="1" dirty="0" smtClean="0"/>
          </a:p>
          <a:p>
            <a:pPr marL="630238" indent="-434975"/>
            <a:endParaRPr lang="en-US" altLang="ja-JP" sz="2000" b="1" dirty="0"/>
          </a:p>
          <a:p>
            <a:pPr marL="630238" indent="-434975"/>
            <a:endParaRPr lang="en-US" altLang="ja-JP" sz="2000" b="1" dirty="0" smtClean="0"/>
          </a:p>
          <a:p>
            <a:pPr marL="630238" indent="-434975"/>
            <a:endParaRPr lang="en-US" altLang="ja-JP" sz="2000" b="1" dirty="0" smtClean="0"/>
          </a:p>
          <a:p>
            <a:pPr marL="630238" indent="-434975"/>
            <a:endParaRPr lang="en-US" altLang="ja-JP" sz="2000" b="1" dirty="0"/>
          </a:p>
          <a:p>
            <a:pPr marL="630238" indent="-434975"/>
            <a:endParaRPr lang="en-US" altLang="ja-JP" sz="2000" b="1" dirty="0" smtClean="0"/>
          </a:p>
          <a:p>
            <a:pPr marL="630238" indent="-434975"/>
            <a:endParaRPr lang="en-US" altLang="ja-JP" sz="2000" b="1" dirty="0" smtClean="0"/>
          </a:p>
        </p:txBody>
      </p:sp>
      <p:sp>
        <p:nvSpPr>
          <p:cNvPr id="9" name="object 2"/>
          <p:cNvSpPr/>
          <p:nvPr/>
        </p:nvSpPr>
        <p:spPr>
          <a:xfrm>
            <a:off x="4689183" y="2809135"/>
            <a:ext cx="7687666" cy="3126573"/>
          </a:xfrm>
          <a:custGeom>
            <a:avLst/>
            <a:gdLst/>
            <a:ahLst/>
            <a:cxnLst/>
            <a:rect l="l" t="t" r="r" b="b"/>
            <a:pathLst>
              <a:path w="4631690" h="2032000">
                <a:moveTo>
                  <a:pt x="0" y="2031492"/>
                </a:moveTo>
                <a:lnTo>
                  <a:pt x="4631436" y="2031492"/>
                </a:lnTo>
                <a:lnTo>
                  <a:pt x="4631436" y="0"/>
                </a:lnTo>
                <a:lnTo>
                  <a:pt x="0" y="0"/>
                </a:lnTo>
                <a:lnTo>
                  <a:pt x="0" y="2031492"/>
                </a:lnTo>
                <a:close/>
              </a:path>
            </a:pathLst>
          </a:custGeom>
          <a:solidFill>
            <a:srgbClr val="C8C8C8"/>
          </a:solidFill>
        </p:spPr>
        <p:txBody>
          <a:bodyPr wrap="square" lIns="0" tIns="0" rIns="0" bIns="0" rtlCol="0"/>
          <a:lstStyle/>
          <a:p>
            <a:endParaRPr sz="1600">
              <a:latin typeface="+mj-ea"/>
              <a:ea typeface="+mj-ea"/>
            </a:endParaRPr>
          </a:p>
        </p:txBody>
      </p:sp>
      <p:sp>
        <p:nvSpPr>
          <p:cNvPr id="10" name="object 7"/>
          <p:cNvSpPr txBox="1"/>
          <p:nvPr/>
        </p:nvSpPr>
        <p:spPr>
          <a:xfrm>
            <a:off x="1151210" y="4691917"/>
            <a:ext cx="3476868" cy="911788"/>
          </a:xfrm>
          <a:prstGeom prst="rect">
            <a:avLst/>
          </a:prstGeom>
          <a:ln w="3175">
            <a:solidFill>
              <a:srgbClr val="000000"/>
            </a:solidFill>
          </a:ln>
        </p:spPr>
        <p:txBody>
          <a:bodyPr vert="horz" wrap="square" lIns="0" tIns="49530" rIns="0" bIns="0" rtlCol="0" anchor="ctr" anchorCtr="0">
            <a:spAutoFit/>
          </a:bodyPr>
          <a:lstStyle/>
          <a:p>
            <a:pPr marL="90805">
              <a:lnSpc>
                <a:spcPct val="100000"/>
              </a:lnSpc>
              <a:spcBef>
                <a:spcPts val="390"/>
              </a:spcBef>
            </a:pPr>
            <a:r>
              <a:rPr lang="en-US" altLang="ja-JP" sz="1400" spc="0" dirty="0" smtClean="0">
                <a:latin typeface="Meiryo UI" panose="020B0604030504040204" pitchFamily="50" charset="-128"/>
                <a:ea typeface="Meiryo UI" panose="020B0604030504040204" pitchFamily="50" charset="-128"/>
                <a:cs typeface="ＭＳ Ｐゴシック"/>
              </a:rPr>
              <a:t>【</a:t>
            </a:r>
            <a:r>
              <a:rPr sz="1400" spc="0" dirty="0" err="1" smtClean="0">
                <a:latin typeface="Meiryo UI" panose="020B0604030504040204" pitchFamily="50" charset="-128"/>
                <a:ea typeface="Meiryo UI" panose="020B0604030504040204" pitchFamily="50" charset="-128"/>
                <a:cs typeface="ＭＳ Ｐゴシック"/>
              </a:rPr>
              <a:t>国</a:t>
            </a:r>
            <a:r>
              <a:rPr lang="en-US" altLang="ja-JP" sz="1400" spc="0" dirty="0" err="1" smtClean="0">
                <a:latin typeface="Meiryo UI" panose="020B0604030504040204" pitchFamily="50" charset="-128"/>
                <a:ea typeface="Meiryo UI" panose="020B0604030504040204" pitchFamily="50" charset="-128"/>
                <a:cs typeface="ＭＳ Ｐゴシック"/>
              </a:rPr>
              <a:t>】</a:t>
            </a:r>
            <a:r>
              <a:rPr sz="1400" dirty="0" err="1" smtClean="0">
                <a:latin typeface="Meiryo UI" panose="020B0604030504040204" pitchFamily="50" charset="-128"/>
                <a:ea typeface="Meiryo UI" panose="020B0604030504040204" pitchFamily="50" charset="-128"/>
                <a:cs typeface="ＭＳ Ｐゴシック"/>
              </a:rPr>
              <a:t>マンシ</a:t>
            </a:r>
            <a:r>
              <a:rPr sz="1400" spc="-5" dirty="0" err="1" smtClean="0">
                <a:latin typeface="Meiryo UI" panose="020B0604030504040204" pitchFamily="50" charset="-128"/>
                <a:ea typeface="Meiryo UI" panose="020B0604030504040204" pitchFamily="50" charset="-128"/>
                <a:cs typeface="ＭＳ Ｐゴシック"/>
              </a:rPr>
              <a:t>ョ</a:t>
            </a:r>
            <a:r>
              <a:rPr sz="1400" dirty="0" err="1" smtClean="0">
                <a:latin typeface="Meiryo UI" panose="020B0604030504040204" pitchFamily="50" charset="-128"/>
                <a:ea typeface="Meiryo UI" panose="020B0604030504040204" pitchFamily="50" charset="-128"/>
                <a:cs typeface="ＭＳ Ｐゴシック"/>
              </a:rPr>
              <a:t>ン管理適正化法</a:t>
            </a:r>
            <a:endParaRPr sz="1400" dirty="0">
              <a:latin typeface="Meiryo UI" panose="020B0604030504040204" pitchFamily="50" charset="-128"/>
              <a:ea typeface="Meiryo UI" panose="020B0604030504040204" pitchFamily="50" charset="-128"/>
              <a:cs typeface="ＭＳ Ｐゴシック"/>
            </a:endParaRPr>
          </a:p>
          <a:p>
            <a:pPr marL="90805">
              <a:lnSpc>
                <a:spcPct val="100000"/>
              </a:lnSpc>
            </a:pP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国</a:t>
            </a: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マンシ</a:t>
            </a:r>
            <a:r>
              <a:rPr lang="ja-JP" altLang="en-US" sz="1400" spc="-5" dirty="0" smtClean="0">
                <a:latin typeface="Meiryo UI" panose="020B0604030504040204" pitchFamily="50" charset="-128"/>
                <a:ea typeface="Meiryo UI" panose="020B0604030504040204" pitchFamily="50" charset="-128"/>
                <a:cs typeface="ＭＳ Ｐゴシック"/>
              </a:rPr>
              <a:t>ョ</a:t>
            </a:r>
            <a:r>
              <a:rPr lang="ja-JP" altLang="en-US" sz="1400" dirty="0" smtClean="0">
                <a:latin typeface="Meiryo UI" panose="020B0604030504040204" pitchFamily="50" charset="-128"/>
                <a:ea typeface="Meiryo UI" panose="020B0604030504040204" pitchFamily="50" charset="-128"/>
                <a:cs typeface="ＭＳ Ｐゴシック"/>
              </a:rPr>
              <a:t>ン管理適正化</a:t>
            </a:r>
            <a:r>
              <a:rPr sz="1400" spc="0" dirty="0" err="1" smtClean="0">
                <a:latin typeface="Meiryo UI" panose="020B0604030504040204" pitchFamily="50" charset="-128"/>
                <a:ea typeface="Meiryo UI" panose="020B0604030504040204" pitchFamily="50" charset="-128"/>
                <a:cs typeface="ＭＳ Ｐゴシック"/>
              </a:rPr>
              <a:t>基本方針</a:t>
            </a:r>
            <a:endParaRPr lang="en-US" sz="1400" spc="0" dirty="0" smtClean="0">
              <a:latin typeface="Meiryo UI" panose="020B0604030504040204" pitchFamily="50" charset="-128"/>
              <a:ea typeface="Meiryo UI" panose="020B0604030504040204" pitchFamily="50" charset="-128"/>
              <a:cs typeface="ＭＳ Ｐゴシック"/>
            </a:endParaRPr>
          </a:p>
          <a:p>
            <a:pPr marL="90805">
              <a:lnSpc>
                <a:spcPct val="100000"/>
              </a:lnSpc>
            </a:pP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都</a:t>
            </a: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東京におけるマンションの管理の適正化に関する指針</a:t>
            </a:r>
          </a:p>
        </p:txBody>
      </p:sp>
      <p:sp>
        <p:nvSpPr>
          <p:cNvPr id="12" name="object 9"/>
          <p:cNvSpPr txBox="1"/>
          <p:nvPr/>
        </p:nvSpPr>
        <p:spPr>
          <a:xfrm>
            <a:off x="5140040" y="4761099"/>
            <a:ext cx="6946233" cy="1075294"/>
          </a:xfrm>
          <a:prstGeom prst="rect">
            <a:avLst/>
          </a:prstGeom>
          <a:solidFill>
            <a:srgbClr val="FFFFFF"/>
          </a:solidFill>
          <a:ln w="38100">
            <a:solidFill>
              <a:srgbClr val="000000"/>
            </a:solidFill>
          </a:ln>
        </p:spPr>
        <p:txBody>
          <a:bodyPr vert="horz" wrap="square" lIns="0" tIns="48895" rIns="0" bIns="0" rtlCol="0">
            <a:spAutoFit/>
          </a:bodyPr>
          <a:lstStyle/>
          <a:p>
            <a:pPr algn="ctr">
              <a:lnSpc>
                <a:spcPct val="100000"/>
              </a:lnSpc>
              <a:spcBef>
                <a:spcPts val="385"/>
              </a:spcBef>
            </a:pPr>
            <a:r>
              <a:rPr lang="ja-JP" altLang="en-US" sz="2400" b="1" dirty="0" smtClean="0">
                <a:latin typeface="+mj-ea"/>
                <a:ea typeface="+mj-ea"/>
                <a:cs typeface="ＭＳ Ｐゴシック"/>
              </a:rPr>
              <a:t>マンション管理適正化推進計画</a:t>
            </a:r>
            <a:endParaRPr lang="en-US" altLang="ja-JP" sz="2400" b="1" dirty="0" smtClean="0">
              <a:latin typeface="+mj-ea"/>
              <a:ea typeface="+mj-ea"/>
              <a:cs typeface="ＭＳ Ｐゴシック"/>
            </a:endParaRPr>
          </a:p>
          <a:p>
            <a:pPr algn="ctr">
              <a:lnSpc>
                <a:spcPct val="100000"/>
              </a:lnSpc>
              <a:spcBef>
                <a:spcPts val="385"/>
              </a:spcBef>
            </a:pPr>
            <a:r>
              <a:rPr lang="ja-JP" altLang="en-US" sz="2000" b="1" dirty="0" smtClean="0">
                <a:latin typeface="+mj-ea"/>
                <a:ea typeface="+mj-ea"/>
                <a:cs typeface="ＭＳ Ｐゴシック"/>
              </a:rPr>
              <a:t>（</a:t>
            </a:r>
            <a:r>
              <a:rPr lang="en-US" altLang="ja-JP" sz="2000" b="1" dirty="0" smtClean="0">
                <a:latin typeface="+mj-ea"/>
                <a:ea typeface="+mj-ea"/>
                <a:cs typeface="ＭＳ Ｐゴシック"/>
              </a:rPr>
              <a:t>R6</a:t>
            </a:r>
            <a:r>
              <a:rPr lang="ja-JP" altLang="en-US" sz="2000" b="1" dirty="0" smtClean="0">
                <a:latin typeface="+mj-ea"/>
                <a:ea typeface="+mj-ea"/>
                <a:cs typeface="ＭＳ Ｐゴシック"/>
              </a:rPr>
              <a:t>年度～</a:t>
            </a:r>
            <a:r>
              <a:rPr lang="en-US" altLang="ja-JP" sz="2000" b="1" dirty="0" smtClean="0">
                <a:latin typeface="+mj-ea"/>
                <a:ea typeface="+mj-ea"/>
                <a:cs typeface="ＭＳ Ｐゴシック"/>
              </a:rPr>
              <a:t>R</a:t>
            </a:r>
            <a:r>
              <a:rPr lang="en-US" altLang="ja-JP" sz="2000" b="1" dirty="0">
                <a:latin typeface="+mj-ea"/>
                <a:ea typeface="+mj-ea"/>
                <a:cs typeface="ＭＳ Ｐゴシック"/>
              </a:rPr>
              <a:t>9</a:t>
            </a:r>
            <a:r>
              <a:rPr lang="ja-JP" altLang="en-US" sz="2000" b="1" dirty="0" smtClean="0">
                <a:latin typeface="+mj-ea"/>
                <a:ea typeface="+mj-ea"/>
                <a:cs typeface="ＭＳ Ｐゴシック"/>
              </a:rPr>
              <a:t>年度）</a:t>
            </a:r>
            <a:endParaRPr lang="en-US" altLang="ja-JP" sz="2000" b="1" dirty="0" smtClean="0">
              <a:latin typeface="+mj-ea"/>
              <a:ea typeface="+mj-ea"/>
              <a:cs typeface="ＭＳ Ｐゴシック"/>
            </a:endParaRPr>
          </a:p>
          <a:p>
            <a:pPr algn="ctr">
              <a:lnSpc>
                <a:spcPct val="100000"/>
              </a:lnSpc>
              <a:spcBef>
                <a:spcPts val="385"/>
              </a:spcBef>
            </a:pPr>
            <a:r>
              <a:rPr lang="en-US" altLang="ja-JP" sz="1600" dirty="0" smtClean="0">
                <a:latin typeface="+mj-ea"/>
                <a:ea typeface="+mj-ea"/>
                <a:cs typeface="ＭＳ Ｐゴシック"/>
              </a:rPr>
              <a:t>※</a:t>
            </a:r>
            <a:r>
              <a:rPr lang="ja-JP" altLang="en-US" sz="1600" dirty="0" smtClean="0">
                <a:latin typeface="+mj-ea"/>
                <a:ea typeface="+mj-ea"/>
                <a:cs typeface="ＭＳ Ｐゴシック"/>
              </a:rPr>
              <a:t>具体的な事業は第三次実行計画で位置付け</a:t>
            </a:r>
            <a:endParaRPr sz="1600" dirty="0">
              <a:latin typeface="+mj-ea"/>
              <a:ea typeface="+mj-ea"/>
              <a:cs typeface="ＭＳ Ｐゴシック"/>
            </a:endParaRPr>
          </a:p>
        </p:txBody>
      </p:sp>
      <p:sp>
        <p:nvSpPr>
          <p:cNvPr id="13" name="object 10"/>
          <p:cNvSpPr txBox="1"/>
          <p:nvPr/>
        </p:nvSpPr>
        <p:spPr>
          <a:xfrm>
            <a:off x="1135455" y="3884129"/>
            <a:ext cx="3466636" cy="532838"/>
          </a:xfrm>
          <a:prstGeom prst="rect">
            <a:avLst/>
          </a:prstGeom>
          <a:ln w="3175">
            <a:solidFill>
              <a:srgbClr val="000000"/>
            </a:solidFill>
          </a:ln>
        </p:spPr>
        <p:txBody>
          <a:bodyPr vert="horz" wrap="square" lIns="0" tIns="50165" rIns="0" bIns="0" rtlCol="0">
            <a:spAutoFit/>
          </a:bodyPr>
          <a:lstStyle/>
          <a:p>
            <a:pPr marL="90805">
              <a:lnSpc>
                <a:spcPct val="100000"/>
              </a:lnSpc>
              <a:spcBef>
                <a:spcPts val="395"/>
              </a:spcBef>
            </a:pPr>
            <a:r>
              <a:rPr lang="en-US" altLang="ja-JP" sz="1400" spc="0" dirty="0" smtClean="0">
                <a:latin typeface="Meiryo UI" panose="020B0604030504040204" pitchFamily="50" charset="-128"/>
                <a:ea typeface="Meiryo UI" panose="020B0604030504040204" pitchFamily="50" charset="-128"/>
                <a:cs typeface="ＭＳ Ｐゴシック"/>
              </a:rPr>
              <a:t>【</a:t>
            </a:r>
            <a:r>
              <a:rPr sz="1400" spc="0" dirty="0" err="1" smtClean="0">
                <a:latin typeface="Meiryo UI" panose="020B0604030504040204" pitchFamily="50" charset="-128"/>
                <a:ea typeface="Meiryo UI" panose="020B0604030504040204" pitchFamily="50" charset="-128"/>
                <a:cs typeface="ＭＳ Ｐゴシック"/>
              </a:rPr>
              <a:t>国</a:t>
            </a:r>
            <a:r>
              <a:rPr lang="en-US" altLang="ja-JP" sz="1400" spc="0" dirty="0" err="1" smtClean="0">
                <a:latin typeface="Meiryo UI" panose="020B0604030504040204" pitchFamily="50" charset="-128"/>
                <a:ea typeface="Meiryo UI" panose="020B0604030504040204" pitchFamily="50" charset="-128"/>
                <a:cs typeface="ＭＳ Ｐゴシック"/>
              </a:rPr>
              <a:t>】</a:t>
            </a:r>
            <a:r>
              <a:rPr sz="1400" spc="0" dirty="0" err="1" smtClean="0">
                <a:latin typeface="Meiryo UI" panose="020B0604030504040204" pitchFamily="50" charset="-128"/>
                <a:ea typeface="Meiryo UI" panose="020B0604030504040204" pitchFamily="50" charset="-128"/>
                <a:cs typeface="ＭＳ Ｐゴシック"/>
              </a:rPr>
              <a:t>住生活基本法</a:t>
            </a:r>
            <a:endParaRPr lang="en-US" sz="1400" spc="0" dirty="0" smtClean="0">
              <a:latin typeface="Meiryo UI" panose="020B0604030504040204" pitchFamily="50" charset="-128"/>
              <a:ea typeface="Meiryo UI" panose="020B0604030504040204" pitchFamily="50" charset="-128"/>
              <a:cs typeface="ＭＳ Ｐゴシック"/>
            </a:endParaRPr>
          </a:p>
          <a:p>
            <a:pPr marL="90805">
              <a:lnSpc>
                <a:spcPct val="100000"/>
              </a:lnSpc>
              <a:spcBef>
                <a:spcPts val="395"/>
              </a:spcBef>
            </a:pP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都</a:t>
            </a:r>
            <a:r>
              <a:rPr lang="en-US" altLang="ja-JP" sz="1400" dirty="0" smtClean="0">
                <a:latin typeface="Meiryo UI" panose="020B0604030504040204" pitchFamily="50" charset="-128"/>
                <a:ea typeface="Meiryo UI" panose="020B0604030504040204" pitchFamily="50" charset="-128"/>
                <a:cs typeface="ＭＳ Ｐゴシック"/>
              </a:rPr>
              <a:t>】</a:t>
            </a:r>
            <a:r>
              <a:rPr lang="ja-JP" altLang="en-US" sz="1400" dirty="0" smtClean="0">
                <a:latin typeface="Meiryo UI" panose="020B0604030504040204" pitchFamily="50" charset="-128"/>
                <a:ea typeface="Meiryo UI" panose="020B0604030504040204" pitchFamily="50" charset="-128"/>
                <a:cs typeface="ＭＳ Ｐゴシック"/>
              </a:rPr>
              <a:t>住宅マスタープラン</a:t>
            </a:r>
            <a:endParaRPr sz="1400" dirty="0">
              <a:latin typeface="Meiryo UI" panose="020B0604030504040204" pitchFamily="50" charset="-128"/>
              <a:ea typeface="Meiryo UI" panose="020B0604030504040204" pitchFamily="50" charset="-128"/>
              <a:cs typeface="ＭＳ Ｐゴシック"/>
            </a:endParaRPr>
          </a:p>
        </p:txBody>
      </p:sp>
      <p:sp>
        <p:nvSpPr>
          <p:cNvPr id="14" name="object 17"/>
          <p:cNvSpPr txBox="1"/>
          <p:nvPr/>
        </p:nvSpPr>
        <p:spPr>
          <a:xfrm>
            <a:off x="5151930" y="2905608"/>
            <a:ext cx="6922454" cy="594393"/>
          </a:xfrm>
          <a:prstGeom prst="rect">
            <a:avLst/>
          </a:prstGeom>
          <a:solidFill>
            <a:srgbClr val="FFFFFF"/>
          </a:solidFill>
          <a:ln w="3175">
            <a:solidFill>
              <a:srgbClr val="000000"/>
            </a:solidFill>
          </a:ln>
        </p:spPr>
        <p:txBody>
          <a:bodyPr vert="horz" wrap="square" lIns="0" tIns="50165" rIns="0" bIns="0" rtlCol="0">
            <a:spAutoFit/>
          </a:bodyPr>
          <a:lstStyle/>
          <a:p>
            <a:pPr marL="2540" algn="ctr">
              <a:lnSpc>
                <a:spcPct val="100000"/>
              </a:lnSpc>
              <a:spcBef>
                <a:spcPts val="395"/>
              </a:spcBef>
            </a:pPr>
            <a:r>
              <a:rPr lang="ja-JP" altLang="en-US" sz="1600" spc="0" dirty="0" smtClean="0">
                <a:latin typeface="+mj-ea"/>
                <a:ea typeface="+mj-ea"/>
                <a:cs typeface="ＭＳ Ｐゴシック"/>
              </a:rPr>
              <a:t>総合計画</a:t>
            </a:r>
            <a:endParaRPr lang="en-US" altLang="ja-JP" sz="1600" spc="0" dirty="0" smtClean="0">
              <a:latin typeface="+mj-ea"/>
              <a:ea typeface="+mj-ea"/>
              <a:cs typeface="ＭＳ Ｐゴシック"/>
            </a:endParaRPr>
          </a:p>
          <a:p>
            <a:pPr marL="2540" algn="ctr">
              <a:lnSpc>
                <a:spcPct val="100000"/>
              </a:lnSpc>
              <a:spcBef>
                <a:spcPts val="395"/>
              </a:spcBef>
            </a:pPr>
            <a:r>
              <a:rPr lang="ja-JP" altLang="en-US" sz="1600" spc="0" dirty="0" smtClean="0">
                <a:latin typeface="+mj-ea"/>
                <a:ea typeface="+mj-ea"/>
                <a:cs typeface="ＭＳ Ｐゴシック"/>
              </a:rPr>
              <a:t>（</a:t>
            </a:r>
            <a:r>
              <a:rPr lang="en-US" altLang="ja-JP" sz="1600" spc="0" dirty="0" smtClean="0">
                <a:latin typeface="+mj-ea"/>
                <a:ea typeface="+mj-ea"/>
                <a:cs typeface="ＭＳ Ｐゴシック"/>
              </a:rPr>
              <a:t>H30</a:t>
            </a:r>
            <a:r>
              <a:rPr lang="ja-JP" altLang="en-US" sz="1600" spc="0" dirty="0" smtClean="0">
                <a:latin typeface="+mj-ea"/>
                <a:ea typeface="+mj-ea"/>
                <a:cs typeface="ＭＳ Ｐゴシック"/>
              </a:rPr>
              <a:t>年度～</a:t>
            </a:r>
            <a:r>
              <a:rPr lang="en-US" altLang="ja-JP" sz="1600" spc="0" dirty="0" smtClean="0">
                <a:latin typeface="+mj-ea"/>
                <a:ea typeface="+mj-ea"/>
                <a:cs typeface="ＭＳ Ｐゴシック"/>
              </a:rPr>
              <a:t>R9</a:t>
            </a:r>
            <a:r>
              <a:rPr lang="ja-JP" altLang="en-US" sz="1600" spc="0" dirty="0" smtClean="0">
                <a:latin typeface="+mj-ea"/>
                <a:ea typeface="+mj-ea"/>
                <a:cs typeface="ＭＳ Ｐゴシック"/>
              </a:rPr>
              <a:t>年度）</a:t>
            </a:r>
            <a:endParaRPr sz="1600" dirty="0">
              <a:latin typeface="+mj-ea"/>
              <a:ea typeface="+mj-ea"/>
              <a:cs typeface="ＭＳ Ｐゴシック"/>
            </a:endParaRPr>
          </a:p>
        </p:txBody>
      </p:sp>
      <p:sp>
        <p:nvSpPr>
          <p:cNvPr id="15" name="二等辺三角形 14"/>
          <p:cNvSpPr/>
          <p:nvPr/>
        </p:nvSpPr>
        <p:spPr>
          <a:xfrm flipV="1">
            <a:off x="8447630" y="3601721"/>
            <a:ext cx="466369" cy="197985"/>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二等辺三角形 15"/>
          <p:cNvSpPr/>
          <p:nvPr/>
        </p:nvSpPr>
        <p:spPr>
          <a:xfrm flipV="1">
            <a:off x="8434044" y="4519786"/>
            <a:ext cx="466369" cy="197985"/>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7" name="二等辺三角形 16"/>
          <p:cNvSpPr/>
          <p:nvPr/>
        </p:nvSpPr>
        <p:spPr>
          <a:xfrm rot="16200000" flipV="1">
            <a:off x="4715055" y="3986081"/>
            <a:ext cx="289244" cy="319226"/>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8" name="二等辺三角形 17"/>
          <p:cNvSpPr/>
          <p:nvPr/>
        </p:nvSpPr>
        <p:spPr>
          <a:xfrm rot="16200000" flipV="1">
            <a:off x="4704543" y="4988198"/>
            <a:ext cx="289244" cy="319226"/>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9" name="object 8"/>
          <p:cNvSpPr txBox="1"/>
          <p:nvPr/>
        </p:nvSpPr>
        <p:spPr>
          <a:xfrm>
            <a:off x="5151930" y="3833719"/>
            <a:ext cx="6922454" cy="594393"/>
          </a:xfrm>
          <a:prstGeom prst="rect">
            <a:avLst/>
          </a:prstGeom>
          <a:solidFill>
            <a:srgbClr val="FFFFFF"/>
          </a:solidFill>
          <a:ln w="3175">
            <a:solidFill>
              <a:srgbClr val="000000"/>
            </a:solidFill>
          </a:ln>
        </p:spPr>
        <p:txBody>
          <a:bodyPr vert="horz" wrap="square" lIns="0" tIns="50165" rIns="0" bIns="0" rtlCol="0">
            <a:spAutoFit/>
          </a:bodyPr>
          <a:lstStyle/>
          <a:p>
            <a:pPr algn="ctr">
              <a:lnSpc>
                <a:spcPct val="100000"/>
              </a:lnSpc>
              <a:spcBef>
                <a:spcPts val="395"/>
              </a:spcBef>
            </a:pPr>
            <a:r>
              <a:rPr lang="ja-JP" altLang="en-US" sz="1600" spc="0" dirty="0" smtClean="0">
                <a:latin typeface="+mj-ea"/>
                <a:ea typeface="+mj-ea"/>
                <a:cs typeface="ＭＳ Ｐゴシック"/>
              </a:rPr>
              <a:t>住宅マスタープラン</a:t>
            </a:r>
            <a:endParaRPr lang="en-US" altLang="ja-JP" sz="1600" spc="0" dirty="0" smtClean="0">
              <a:latin typeface="+mj-ea"/>
              <a:ea typeface="+mj-ea"/>
              <a:cs typeface="ＭＳ Ｐゴシック"/>
            </a:endParaRPr>
          </a:p>
          <a:p>
            <a:pPr marL="2540" algn="ctr">
              <a:lnSpc>
                <a:spcPct val="100000"/>
              </a:lnSpc>
              <a:spcBef>
                <a:spcPts val="395"/>
              </a:spcBef>
            </a:pPr>
            <a:r>
              <a:rPr lang="ja-JP" altLang="en-US" sz="1600" dirty="0" smtClean="0">
                <a:latin typeface="+mj-ea"/>
                <a:cs typeface="ＭＳ Ｐゴシック"/>
              </a:rPr>
              <a:t>（</a:t>
            </a:r>
            <a:r>
              <a:rPr lang="en-US" altLang="ja-JP" sz="1600" dirty="0" smtClean="0">
                <a:latin typeface="+mj-ea"/>
                <a:cs typeface="ＭＳ Ｐゴシック"/>
              </a:rPr>
              <a:t>H30</a:t>
            </a:r>
            <a:r>
              <a:rPr lang="ja-JP" altLang="en-US" sz="1600" dirty="0">
                <a:latin typeface="+mj-ea"/>
                <a:cs typeface="ＭＳ Ｐゴシック"/>
              </a:rPr>
              <a:t>年度</a:t>
            </a:r>
            <a:r>
              <a:rPr lang="ja-JP" altLang="en-US" sz="1600" dirty="0" smtClean="0">
                <a:latin typeface="+mj-ea"/>
                <a:cs typeface="ＭＳ Ｐゴシック"/>
              </a:rPr>
              <a:t>～</a:t>
            </a:r>
            <a:r>
              <a:rPr lang="en-US" altLang="ja-JP" sz="1600" dirty="0" smtClean="0">
                <a:latin typeface="+mj-ea"/>
                <a:cs typeface="ＭＳ Ｐゴシック"/>
              </a:rPr>
              <a:t>R9</a:t>
            </a:r>
            <a:r>
              <a:rPr lang="ja-JP" altLang="en-US" sz="1600" dirty="0">
                <a:latin typeface="+mj-ea"/>
                <a:cs typeface="ＭＳ Ｐゴシック"/>
              </a:rPr>
              <a:t>年度）</a:t>
            </a:r>
          </a:p>
        </p:txBody>
      </p:sp>
      <p:sp>
        <p:nvSpPr>
          <p:cNvPr id="60" name="二等辺三角形 59"/>
          <p:cNvSpPr/>
          <p:nvPr/>
        </p:nvSpPr>
        <p:spPr>
          <a:xfrm rot="16200000" flipV="1">
            <a:off x="3342853" y="7294300"/>
            <a:ext cx="289244" cy="319226"/>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61" name="object 17"/>
          <p:cNvSpPr txBox="1"/>
          <p:nvPr/>
        </p:nvSpPr>
        <p:spPr>
          <a:xfrm>
            <a:off x="3721930" y="7332884"/>
            <a:ext cx="2016224" cy="296876"/>
          </a:xfrm>
          <a:prstGeom prst="rect">
            <a:avLst/>
          </a:prstGeom>
          <a:solidFill>
            <a:srgbClr val="FFFFFF"/>
          </a:solidFill>
          <a:ln w="3175">
            <a:solidFill>
              <a:srgbClr val="000000"/>
            </a:solidFill>
          </a:ln>
        </p:spPr>
        <p:txBody>
          <a:bodyPr vert="horz" wrap="square" lIns="0" tIns="50165" rIns="0" bIns="0" rtlCol="0">
            <a:spAutoFit/>
          </a:bodyPr>
          <a:lstStyle/>
          <a:p>
            <a:pPr marL="2540" algn="ctr">
              <a:lnSpc>
                <a:spcPct val="100000"/>
              </a:lnSpc>
              <a:spcBef>
                <a:spcPts val="395"/>
              </a:spcBef>
            </a:pPr>
            <a:r>
              <a:rPr lang="ja-JP" altLang="en-US" sz="1600" dirty="0">
                <a:latin typeface="+mj-ea"/>
                <a:ea typeface="+mj-ea"/>
                <a:cs typeface="ＭＳ Ｐゴシック"/>
              </a:rPr>
              <a:t>２</a:t>
            </a:r>
            <a:r>
              <a:rPr lang="ja-JP" altLang="en-US" sz="1600" spc="0" dirty="0" smtClean="0">
                <a:latin typeface="+mj-ea"/>
                <a:ea typeface="+mj-ea"/>
                <a:cs typeface="ＭＳ Ｐゴシック"/>
              </a:rPr>
              <a:t>　現状と課題</a:t>
            </a:r>
            <a:endParaRPr sz="1600" dirty="0">
              <a:latin typeface="+mj-ea"/>
              <a:ea typeface="+mj-ea"/>
              <a:cs typeface="ＭＳ Ｐゴシック"/>
            </a:endParaRPr>
          </a:p>
        </p:txBody>
      </p:sp>
      <p:sp>
        <p:nvSpPr>
          <p:cNvPr id="62" name="二等辺三角形 61"/>
          <p:cNvSpPr/>
          <p:nvPr/>
        </p:nvSpPr>
        <p:spPr>
          <a:xfrm rot="16200000" flipV="1">
            <a:off x="5827987" y="7338400"/>
            <a:ext cx="289244" cy="319226"/>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63" name="object 17"/>
          <p:cNvSpPr txBox="1"/>
          <p:nvPr/>
        </p:nvSpPr>
        <p:spPr>
          <a:xfrm>
            <a:off x="6160308" y="6600800"/>
            <a:ext cx="2873987" cy="594393"/>
          </a:xfrm>
          <a:prstGeom prst="rect">
            <a:avLst/>
          </a:prstGeom>
          <a:solidFill>
            <a:srgbClr val="FFFFFF"/>
          </a:solidFill>
          <a:ln w="3175">
            <a:solidFill>
              <a:srgbClr val="000000"/>
            </a:solidFill>
          </a:ln>
        </p:spPr>
        <p:txBody>
          <a:bodyPr vert="horz" wrap="square" lIns="0" tIns="50165" rIns="0" bIns="0" rtlCol="0">
            <a:spAutoFit/>
          </a:bodyPr>
          <a:lstStyle/>
          <a:p>
            <a:pPr marL="2540" algn="ctr">
              <a:lnSpc>
                <a:spcPct val="100000"/>
              </a:lnSpc>
              <a:spcBef>
                <a:spcPts val="395"/>
              </a:spcBef>
            </a:pPr>
            <a:r>
              <a:rPr lang="ja-JP" altLang="en-US" sz="1600" dirty="0">
                <a:latin typeface="+mj-ea"/>
                <a:ea typeface="+mj-ea"/>
                <a:cs typeface="ＭＳ Ｐゴシック"/>
              </a:rPr>
              <a:t> </a:t>
            </a:r>
            <a:r>
              <a:rPr lang="ja-JP" altLang="en-US" sz="1600" dirty="0" smtClean="0">
                <a:latin typeface="+mj-ea"/>
                <a:ea typeface="+mj-ea"/>
                <a:cs typeface="ＭＳ Ｐゴシック"/>
              </a:rPr>
              <a:t>３</a:t>
            </a:r>
            <a:r>
              <a:rPr lang="ja-JP" altLang="en-US" sz="1600" spc="0" dirty="0" smtClean="0">
                <a:latin typeface="+mj-ea"/>
                <a:ea typeface="+mj-ea"/>
                <a:cs typeface="ＭＳ Ｐゴシック"/>
              </a:rPr>
              <a:t>　管理組合等による主体的 </a:t>
            </a:r>
            <a:endParaRPr lang="en-US" altLang="ja-JP" sz="1600" spc="0" dirty="0" smtClean="0">
              <a:latin typeface="+mj-ea"/>
              <a:ea typeface="+mj-ea"/>
              <a:cs typeface="ＭＳ Ｐゴシック"/>
            </a:endParaRPr>
          </a:p>
          <a:p>
            <a:pPr marL="2540" algn="ctr">
              <a:lnSpc>
                <a:spcPct val="100000"/>
              </a:lnSpc>
              <a:spcBef>
                <a:spcPts val="395"/>
              </a:spcBef>
            </a:pPr>
            <a:r>
              <a:rPr lang="en-US" altLang="ja-JP" sz="1600" dirty="0">
                <a:latin typeface="+mj-ea"/>
                <a:ea typeface="+mj-ea"/>
                <a:cs typeface="ＭＳ Ｐゴシック"/>
              </a:rPr>
              <a:t> </a:t>
            </a:r>
            <a:r>
              <a:rPr lang="en-US" altLang="ja-JP" sz="1600" dirty="0" smtClean="0">
                <a:latin typeface="+mj-ea"/>
                <a:ea typeface="+mj-ea"/>
                <a:cs typeface="ＭＳ Ｐゴシック"/>
              </a:rPr>
              <a:t>     </a:t>
            </a:r>
            <a:r>
              <a:rPr lang="ja-JP" altLang="en-US" sz="1600" spc="0" dirty="0" smtClean="0">
                <a:latin typeface="+mj-ea"/>
                <a:ea typeface="+mj-ea"/>
                <a:cs typeface="ＭＳ Ｐゴシック"/>
              </a:rPr>
              <a:t>な管理のあり方（指針）</a:t>
            </a:r>
            <a:endParaRPr sz="1600" dirty="0">
              <a:latin typeface="+mj-ea"/>
              <a:ea typeface="+mj-ea"/>
              <a:cs typeface="ＭＳ Ｐゴシック"/>
            </a:endParaRPr>
          </a:p>
        </p:txBody>
      </p:sp>
      <p:sp>
        <p:nvSpPr>
          <p:cNvPr id="64" name="object 17"/>
          <p:cNvSpPr txBox="1"/>
          <p:nvPr/>
        </p:nvSpPr>
        <p:spPr>
          <a:xfrm>
            <a:off x="6195912" y="7814264"/>
            <a:ext cx="2838383" cy="543097"/>
          </a:xfrm>
          <a:prstGeom prst="rect">
            <a:avLst/>
          </a:prstGeom>
          <a:solidFill>
            <a:srgbClr val="FFFFFF"/>
          </a:solidFill>
          <a:ln w="3175">
            <a:solidFill>
              <a:srgbClr val="000000"/>
            </a:solidFill>
          </a:ln>
        </p:spPr>
        <p:txBody>
          <a:bodyPr vert="horz" wrap="square" lIns="0" tIns="50165" rIns="0" bIns="0" rtlCol="0">
            <a:spAutoFit/>
          </a:bodyPr>
          <a:lstStyle/>
          <a:p>
            <a:pPr marL="2540" algn="ctr">
              <a:lnSpc>
                <a:spcPct val="100000"/>
              </a:lnSpc>
              <a:spcBef>
                <a:spcPts val="395"/>
              </a:spcBef>
            </a:pPr>
            <a:r>
              <a:rPr lang="ja-JP" altLang="en-US" sz="1600" dirty="0" smtClean="0">
                <a:latin typeface="+mj-ea"/>
                <a:ea typeface="+mj-ea"/>
                <a:cs typeface="ＭＳ Ｐゴシック"/>
              </a:rPr>
              <a:t>４</a:t>
            </a:r>
            <a:r>
              <a:rPr lang="ja-JP" altLang="en-US" sz="1600" spc="0" dirty="0" smtClean="0">
                <a:latin typeface="+mj-ea"/>
                <a:ea typeface="+mj-ea"/>
                <a:cs typeface="ＭＳ Ｐゴシック"/>
              </a:rPr>
              <a:t>　マンションの管理の適正化に向けた区の取組</a:t>
            </a:r>
            <a:endParaRPr sz="1600" dirty="0">
              <a:latin typeface="+mj-ea"/>
              <a:ea typeface="+mj-ea"/>
              <a:cs typeface="ＭＳ Ｐゴシック"/>
            </a:endParaRPr>
          </a:p>
        </p:txBody>
      </p:sp>
      <p:sp>
        <p:nvSpPr>
          <p:cNvPr id="67" name="object 17"/>
          <p:cNvSpPr txBox="1"/>
          <p:nvPr/>
        </p:nvSpPr>
        <p:spPr>
          <a:xfrm>
            <a:off x="1132975" y="7301659"/>
            <a:ext cx="2016224" cy="296876"/>
          </a:xfrm>
          <a:prstGeom prst="rect">
            <a:avLst/>
          </a:prstGeom>
          <a:solidFill>
            <a:srgbClr val="FFFFFF"/>
          </a:solidFill>
          <a:ln w="3175">
            <a:solidFill>
              <a:srgbClr val="000000"/>
            </a:solidFill>
          </a:ln>
        </p:spPr>
        <p:txBody>
          <a:bodyPr vert="horz" wrap="square" lIns="0" tIns="50165" rIns="0" bIns="0" rtlCol="0">
            <a:spAutoFit/>
          </a:bodyPr>
          <a:lstStyle/>
          <a:p>
            <a:pPr marL="2540" algn="ctr">
              <a:lnSpc>
                <a:spcPct val="100000"/>
              </a:lnSpc>
              <a:spcBef>
                <a:spcPts val="395"/>
              </a:spcBef>
            </a:pPr>
            <a:r>
              <a:rPr lang="ja-JP" altLang="en-US" sz="1600" spc="0" dirty="0" smtClean="0">
                <a:latin typeface="+mj-ea"/>
                <a:ea typeface="+mj-ea"/>
                <a:cs typeface="ＭＳ Ｐゴシック"/>
              </a:rPr>
              <a:t>１　計画の概要</a:t>
            </a:r>
            <a:endParaRPr sz="1600" dirty="0">
              <a:latin typeface="+mj-ea"/>
              <a:ea typeface="+mj-ea"/>
              <a:cs typeface="ＭＳ Ｐゴシック"/>
            </a:endParaRPr>
          </a:p>
        </p:txBody>
      </p:sp>
      <p:sp>
        <p:nvSpPr>
          <p:cNvPr id="72" name="object 17"/>
          <p:cNvSpPr txBox="1"/>
          <p:nvPr/>
        </p:nvSpPr>
        <p:spPr>
          <a:xfrm>
            <a:off x="9515850" y="7823583"/>
            <a:ext cx="2838383" cy="594393"/>
          </a:xfrm>
          <a:prstGeom prst="rect">
            <a:avLst/>
          </a:prstGeom>
          <a:solidFill>
            <a:srgbClr val="FFFFFF"/>
          </a:solidFill>
          <a:ln w="3175">
            <a:solidFill>
              <a:srgbClr val="000000"/>
            </a:solidFill>
          </a:ln>
        </p:spPr>
        <p:txBody>
          <a:bodyPr vert="horz" wrap="square" lIns="0" tIns="50165" rIns="0" bIns="0" rtlCol="0">
            <a:spAutoFit/>
          </a:bodyPr>
          <a:lstStyle/>
          <a:p>
            <a:pPr marL="2540" algn="ctr">
              <a:lnSpc>
                <a:spcPct val="100000"/>
              </a:lnSpc>
              <a:spcBef>
                <a:spcPts val="395"/>
              </a:spcBef>
            </a:pPr>
            <a:r>
              <a:rPr lang="ja-JP" altLang="en-US" sz="1600" dirty="0" smtClean="0">
                <a:latin typeface="+mj-ea"/>
                <a:ea typeface="+mj-ea"/>
                <a:cs typeface="ＭＳ Ｐゴシック"/>
              </a:rPr>
              <a:t>５</a:t>
            </a:r>
            <a:r>
              <a:rPr lang="ja-JP" altLang="en-US" sz="1600" spc="0" dirty="0" smtClean="0">
                <a:latin typeface="+mj-ea"/>
                <a:ea typeface="+mj-ea"/>
                <a:cs typeface="ＭＳ Ｐゴシック"/>
              </a:rPr>
              <a:t>　マンションの管理適正化</a:t>
            </a:r>
            <a:endParaRPr lang="en-US" altLang="ja-JP" sz="1600" spc="0" dirty="0" smtClean="0">
              <a:latin typeface="+mj-ea"/>
              <a:ea typeface="+mj-ea"/>
              <a:cs typeface="ＭＳ Ｐゴシック"/>
            </a:endParaRPr>
          </a:p>
          <a:p>
            <a:pPr marL="2540" algn="ctr">
              <a:lnSpc>
                <a:spcPct val="100000"/>
              </a:lnSpc>
              <a:spcBef>
                <a:spcPts val="395"/>
              </a:spcBef>
            </a:pPr>
            <a:r>
              <a:rPr lang="ja-JP" altLang="en-US" sz="1600" spc="0" dirty="0" smtClean="0">
                <a:latin typeface="+mj-ea"/>
                <a:ea typeface="+mj-ea"/>
                <a:cs typeface="ＭＳ Ｐゴシック"/>
              </a:rPr>
              <a:t>に関する目標</a:t>
            </a:r>
            <a:endParaRPr sz="1600" dirty="0">
              <a:latin typeface="+mj-ea"/>
              <a:ea typeface="+mj-ea"/>
              <a:cs typeface="ＭＳ Ｐゴシック"/>
            </a:endParaRPr>
          </a:p>
        </p:txBody>
      </p:sp>
      <p:sp>
        <p:nvSpPr>
          <p:cNvPr id="77" name="正方形/長方形 76"/>
          <p:cNvSpPr/>
          <p:nvPr/>
        </p:nvSpPr>
        <p:spPr>
          <a:xfrm>
            <a:off x="4450200" y="7776908"/>
            <a:ext cx="1531251" cy="537285"/>
          </a:xfrm>
          <a:prstGeom prst="rect">
            <a:avLst/>
          </a:prstGeom>
          <a:solidFill>
            <a:srgbClr val="62A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t>区の役割</a:t>
            </a:r>
            <a:endParaRPr kumimoji="1" lang="ja-JP" altLang="en-US" sz="1800" dirty="0"/>
          </a:p>
        </p:txBody>
      </p:sp>
      <p:sp>
        <p:nvSpPr>
          <p:cNvPr id="36" name="正方形/長方形 35"/>
          <p:cNvSpPr/>
          <p:nvPr/>
        </p:nvSpPr>
        <p:spPr>
          <a:xfrm>
            <a:off x="4447014" y="6607745"/>
            <a:ext cx="1531251" cy="537285"/>
          </a:xfrm>
          <a:prstGeom prst="rect">
            <a:avLst/>
          </a:prstGeom>
          <a:solidFill>
            <a:srgbClr val="62A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管理組合等の役割</a:t>
            </a:r>
            <a:endParaRPr kumimoji="1" lang="ja-JP" altLang="en-US" sz="1600" dirty="0"/>
          </a:p>
        </p:txBody>
      </p:sp>
      <p:sp>
        <p:nvSpPr>
          <p:cNvPr id="37" name="月 36"/>
          <p:cNvSpPr/>
          <p:nvPr/>
        </p:nvSpPr>
        <p:spPr>
          <a:xfrm rot="19076501">
            <a:off x="5712922" y="6860395"/>
            <a:ext cx="336289" cy="435078"/>
          </a:xfrm>
          <a:prstGeom prst="moon">
            <a:avLst>
              <a:gd name="adj" fmla="val 27382"/>
            </a:avLst>
          </a:prstGeom>
          <a:solidFill>
            <a:srgbClr val="62A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object 3"/>
          <p:cNvSpPr/>
          <p:nvPr/>
        </p:nvSpPr>
        <p:spPr>
          <a:xfrm>
            <a:off x="136104" y="854758"/>
            <a:ext cx="12560505" cy="345442"/>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１ 計画の概要</a:t>
            </a:r>
            <a:endParaRPr sz="2000" dirty="0">
              <a:solidFill>
                <a:schemeClr val="bg1"/>
              </a:solidFill>
            </a:endParaRPr>
          </a:p>
        </p:txBody>
      </p:sp>
      <p:sp>
        <p:nvSpPr>
          <p:cNvPr id="50" name="月 49"/>
          <p:cNvSpPr/>
          <p:nvPr/>
        </p:nvSpPr>
        <p:spPr>
          <a:xfrm rot="19076501">
            <a:off x="5693509" y="8031815"/>
            <a:ext cx="336289" cy="435078"/>
          </a:xfrm>
          <a:prstGeom prst="moon">
            <a:avLst>
              <a:gd name="adj" fmla="val 27382"/>
            </a:avLst>
          </a:prstGeom>
          <a:solidFill>
            <a:srgbClr val="62A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p:cNvSpPr/>
          <p:nvPr/>
        </p:nvSpPr>
        <p:spPr>
          <a:xfrm rot="16200000" flipV="1">
            <a:off x="9130450" y="7936050"/>
            <a:ext cx="289244" cy="319226"/>
          </a:xfrm>
          <a:prstGeom prst="triangle">
            <a:avLst>
              <a:gd name="adj" fmla="val 464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32" name="テキスト ボックス 31"/>
          <p:cNvSpPr txBox="1"/>
          <p:nvPr/>
        </p:nvSpPr>
        <p:spPr>
          <a:xfrm>
            <a:off x="6256784" y="9079053"/>
            <a:ext cx="648072" cy="400110"/>
          </a:xfrm>
          <a:prstGeom prst="rect">
            <a:avLst/>
          </a:prstGeom>
          <a:noFill/>
        </p:spPr>
        <p:txBody>
          <a:bodyPr wrap="square" rtlCol="0">
            <a:spAutoFit/>
          </a:bodyPr>
          <a:lstStyle/>
          <a:p>
            <a:r>
              <a:rPr kumimoji="1" lang="ja-JP" altLang="en-US" sz="2000" dirty="0" smtClean="0"/>
              <a:t>２</a:t>
            </a:r>
            <a:endParaRPr kumimoji="1" lang="ja-JP" altLang="en-US" sz="2000" dirty="0"/>
          </a:p>
        </p:txBody>
      </p:sp>
    </p:spTree>
    <p:extLst>
      <p:ext uri="{BB962C8B-B14F-4D97-AF65-F5344CB8AC3E}">
        <p14:creationId xmlns:p14="http://schemas.microsoft.com/office/powerpoint/2010/main" val="413160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新宿区</a:t>
            </a:r>
            <a:r>
              <a:rPr lang="ja-JP" altLang="en-US" sz="3360" b="1" dirty="0">
                <a:solidFill>
                  <a:schemeClr val="bg1"/>
                </a:solidFill>
                <a:latin typeface="メイリオ" panose="020B0604030504040204" pitchFamily="50" charset="-128"/>
              </a:rPr>
              <a:t>マンション管理適正化推進</a:t>
            </a:r>
            <a:r>
              <a:rPr lang="ja-JP" altLang="en-US" sz="3360" b="1" dirty="0" smtClean="0">
                <a:solidFill>
                  <a:schemeClr val="bg1"/>
                </a:solidFill>
                <a:latin typeface="メイリオ" panose="020B0604030504040204" pitchFamily="50" charset="-128"/>
              </a:rPr>
              <a:t>計画</a:t>
            </a:r>
            <a:r>
              <a:rPr lang="ja-JP" altLang="en-US" sz="3360" b="1" dirty="0">
                <a:solidFill>
                  <a:schemeClr val="bg1"/>
                </a:solidFill>
                <a:latin typeface="メイリオ" panose="020B0604030504040204" pitchFamily="50" charset="-128"/>
              </a:rPr>
              <a:t>概略</a:t>
            </a:r>
            <a:r>
              <a:rPr lang="ja-JP" altLang="en-US" sz="3360" b="1" dirty="0" smtClean="0">
                <a:solidFill>
                  <a:schemeClr val="bg1"/>
                </a:solidFill>
                <a:latin typeface="メイリオ" panose="020B0604030504040204" pitchFamily="50" charset="-128"/>
              </a:rPr>
              <a:t>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4" name="object 3"/>
          <p:cNvSpPr/>
          <p:nvPr/>
        </p:nvSpPr>
        <p:spPr>
          <a:xfrm>
            <a:off x="134622" y="839181"/>
            <a:ext cx="12529392" cy="563574"/>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２  マンションを取り巻く現状と課題</a:t>
            </a:r>
            <a:endParaRPr sz="2000" dirty="0">
              <a:solidFill>
                <a:schemeClr val="bg1"/>
              </a:solidFill>
            </a:endParaRPr>
          </a:p>
        </p:txBody>
      </p:sp>
      <p:sp>
        <p:nvSpPr>
          <p:cNvPr id="7" name="テキスト ボックス 6"/>
          <p:cNvSpPr txBox="1"/>
          <p:nvPr/>
        </p:nvSpPr>
        <p:spPr>
          <a:xfrm>
            <a:off x="136104" y="1416224"/>
            <a:ext cx="12529392" cy="8002191"/>
          </a:xfrm>
          <a:prstGeom prst="rect">
            <a:avLst/>
          </a:prstGeom>
          <a:noFill/>
          <a:ln>
            <a:solidFill>
              <a:schemeClr val="tx1"/>
            </a:solidFill>
          </a:ln>
        </p:spPr>
        <p:txBody>
          <a:bodyPr wrap="square" rtlCol="0">
            <a:spAutoFit/>
          </a:bodyPr>
          <a:lstStyle/>
          <a:p>
            <a:pPr marL="195263"/>
            <a:r>
              <a:rPr lang="ja-JP" altLang="en-US" sz="1800" b="1" dirty="0">
                <a:latin typeface="+mn-ea"/>
              </a:rPr>
              <a:t>①　新宿区内におけるマンションの現状</a:t>
            </a:r>
            <a:r>
              <a:rPr lang="ja-JP" altLang="en-US" sz="1800" dirty="0">
                <a:latin typeface="+mn-ea"/>
              </a:rPr>
              <a:t>＜新宿区マンション実態調査（平成</a:t>
            </a:r>
            <a:r>
              <a:rPr lang="en-US" altLang="ja-JP" sz="1800" dirty="0">
                <a:latin typeface="+mn-ea"/>
              </a:rPr>
              <a:t>28</a:t>
            </a:r>
            <a:r>
              <a:rPr lang="ja-JP" altLang="en-US" sz="1800" dirty="0">
                <a:latin typeface="+mn-ea"/>
              </a:rPr>
              <a:t>年</a:t>
            </a:r>
            <a:r>
              <a:rPr lang="en-US" altLang="ja-JP" sz="1800" dirty="0">
                <a:latin typeface="+mn-ea"/>
              </a:rPr>
              <a:t>11</a:t>
            </a:r>
            <a:r>
              <a:rPr lang="ja-JP" altLang="en-US" sz="1800" dirty="0">
                <a:latin typeface="+mn-ea"/>
              </a:rPr>
              <a:t>月</a:t>
            </a:r>
            <a:r>
              <a:rPr lang="en-US" altLang="ja-JP" sz="1800" dirty="0">
                <a:latin typeface="+mn-ea"/>
              </a:rPr>
              <a:t>)</a:t>
            </a:r>
            <a:r>
              <a:rPr lang="ja-JP" altLang="en-US" sz="1800" dirty="0">
                <a:latin typeface="+mn-ea"/>
              </a:rPr>
              <a:t>より＞</a:t>
            </a:r>
            <a:endParaRPr lang="en-US" altLang="ja-JP" sz="1800" dirty="0">
              <a:latin typeface="+mn-ea"/>
            </a:endParaRPr>
          </a:p>
          <a:p>
            <a:pPr marL="195263"/>
            <a:r>
              <a:rPr lang="ja-JP" altLang="en-US" sz="1800" b="1" dirty="0">
                <a:latin typeface="+mn-ea"/>
              </a:rPr>
              <a:t>　</a:t>
            </a:r>
            <a:r>
              <a:rPr lang="ja-JP" altLang="en-US" sz="1800" dirty="0">
                <a:latin typeface="+mn-ea"/>
              </a:rPr>
              <a:t>・「管理組合用郵便受け」（外部との連絡窓口）の整備率は</a:t>
            </a:r>
            <a:r>
              <a:rPr lang="en-US" altLang="ja-JP" sz="1800" dirty="0">
                <a:latin typeface="+mn-ea"/>
              </a:rPr>
              <a:t>34.2%</a:t>
            </a:r>
            <a:r>
              <a:rPr lang="ja-JP" altLang="en-US" sz="1800" dirty="0" err="1">
                <a:latin typeface="+mn-ea"/>
              </a:rPr>
              <a:t>。</a:t>
            </a:r>
            <a:endParaRPr lang="en-US" altLang="ja-JP" sz="1800" dirty="0">
              <a:latin typeface="+mn-ea"/>
            </a:endParaRPr>
          </a:p>
          <a:p>
            <a:pPr marL="195263"/>
            <a:r>
              <a:rPr lang="ja-JP" altLang="en-US" sz="1800" dirty="0">
                <a:latin typeface="+mn-ea"/>
              </a:rPr>
              <a:t>　・総戸数が</a:t>
            </a:r>
            <a:r>
              <a:rPr lang="en-US" altLang="ja-JP" sz="1800" dirty="0">
                <a:latin typeface="+mn-ea"/>
              </a:rPr>
              <a:t>30</a:t>
            </a:r>
            <a:r>
              <a:rPr lang="ja-JP" altLang="en-US" sz="1800" dirty="0">
                <a:latin typeface="+mn-ea"/>
              </a:rPr>
              <a:t>戸以下の分譲マンションの割合は</a:t>
            </a:r>
            <a:r>
              <a:rPr lang="en-US" altLang="ja-JP" sz="1800" dirty="0">
                <a:latin typeface="+mn-ea"/>
              </a:rPr>
              <a:t>54.1%</a:t>
            </a:r>
            <a:r>
              <a:rPr lang="ja-JP" altLang="en-US" sz="1800" dirty="0" err="1">
                <a:latin typeface="+mn-ea"/>
              </a:rPr>
              <a:t>。</a:t>
            </a:r>
            <a:r>
              <a:rPr lang="ja-JP" altLang="en-US" sz="1800" dirty="0">
                <a:latin typeface="+mn-ea"/>
              </a:rPr>
              <a:t>高齢者のみが居住している住戸がある分譲マンショ</a:t>
            </a:r>
            <a:endParaRPr lang="en-US" altLang="ja-JP" sz="1800" dirty="0">
              <a:latin typeface="+mn-ea"/>
            </a:endParaRPr>
          </a:p>
          <a:p>
            <a:pPr marL="195263"/>
            <a:r>
              <a:rPr lang="ja-JP" altLang="en-US" sz="1800" dirty="0">
                <a:latin typeface="+mn-ea"/>
              </a:rPr>
              <a:t>　　ンは</a:t>
            </a:r>
            <a:r>
              <a:rPr lang="en-US" altLang="ja-JP" sz="1800" dirty="0">
                <a:latin typeface="+mn-ea"/>
              </a:rPr>
              <a:t>63.3 %</a:t>
            </a:r>
            <a:r>
              <a:rPr lang="ja-JP" altLang="en-US" sz="1800" dirty="0" err="1">
                <a:latin typeface="+mn-ea"/>
              </a:rPr>
              <a:t>、</a:t>
            </a:r>
            <a:r>
              <a:rPr lang="ja-JP" altLang="en-US" sz="1800" dirty="0">
                <a:latin typeface="+mn-ea"/>
              </a:rPr>
              <a:t>賃貸マンションは</a:t>
            </a:r>
            <a:r>
              <a:rPr lang="en-US" altLang="ja-JP" sz="1800" dirty="0">
                <a:latin typeface="+mn-ea"/>
              </a:rPr>
              <a:t>21.5%</a:t>
            </a:r>
            <a:r>
              <a:rPr lang="ja-JP" altLang="en-US" sz="1800" dirty="0" err="1">
                <a:latin typeface="+mn-ea"/>
              </a:rPr>
              <a:t>。</a:t>
            </a:r>
            <a:endParaRPr lang="en-US" altLang="ja-JP" sz="1800" dirty="0">
              <a:latin typeface="+mn-ea"/>
            </a:endParaRPr>
          </a:p>
          <a:p>
            <a:pPr marL="195263"/>
            <a:r>
              <a:rPr lang="ja-JP" altLang="en-US" sz="1800" dirty="0">
                <a:latin typeface="+mn-ea"/>
              </a:rPr>
              <a:t>　・旧耐震建築物のマンションの割合は約</a:t>
            </a:r>
            <a:r>
              <a:rPr lang="en-US" altLang="ja-JP" sz="1800" dirty="0">
                <a:latin typeface="+mn-ea"/>
              </a:rPr>
              <a:t>3</a:t>
            </a:r>
            <a:r>
              <a:rPr lang="ja-JP" altLang="en-US" sz="1800" dirty="0">
                <a:latin typeface="+mn-ea"/>
              </a:rPr>
              <a:t>割。</a:t>
            </a:r>
            <a:endParaRPr lang="en-US" altLang="ja-JP" sz="1800" dirty="0">
              <a:latin typeface="+mn-ea"/>
            </a:endParaRPr>
          </a:p>
          <a:p>
            <a:pPr marL="195263"/>
            <a:r>
              <a:rPr lang="ja-JP" altLang="en-US" sz="1800" dirty="0">
                <a:latin typeface="+mn-ea"/>
              </a:rPr>
              <a:t>　・自治会組織があるのは約</a:t>
            </a:r>
            <a:r>
              <a:rPr lang="en-US" altLang="ja-JP" sz="1800" dirty="0">
                <a:latin typeface="+mn-ea"/>
              </a:rPr>
              <a:t>11.8%</a:t>
            </a:r>
            <a:r>
              <a:rPr lang="ja-JP" altLang="en-US" sz="1800" dirty="0" err="1">
                <a:latin typeface="+mn-ea"/>
              </a:rPr>
              <a:t>。</a:t>
            </a:r>
            <a:endParaRPr lang="en-US" altLang="ja-JP" sz="1800" dirty="0">
              <a:latin typeface="+mn-ea"/>
            </a:endParaRPr>
          </a:p>
          <a:p>
            <a:pPr marL="195263"/>
            <a:r>
              <a:rPr lang="ja-JP" altLang="en-US" sz="1800" dirty="0">
                <a:latin typeface="+mn-ea"/>
              </a:rPr>
              <a:t>　・管理組合への苦情は「騒音」、「ごみ問題」が多い。　</a:t>
            </a:r>
            <a:endParaRPr lang="en-US" altLang="ja-JP" sz="1800" dirty="0">
              <a:latin typeface="+mn-ea"/>
            </a:endParaRPr>
          </a:p>
          <a:p>
            <a:pPr marL="195263"/>
            <a:r>
              <a:rPr lang="ja-JP" altLang="en-US" sz="1800" b="1" dirty="0" smtClean="0">
                <a:latin typeface="+mn-ea"/>
              </a:rPr>
              <a:t>②</a:t>
            </a:r>
            <a:r>
              <a:rPr lang="ja-JP" altLang="en-US" sz="1800" b="1" dirty="0">
                <a:latin typeface="+mn-ea"/>
              </a:rPr>
              <a:t>　各主体（管理組合等、マンション管理士等、新宿区）の</a:t>
            </a:r>
            <a:r>
              <a:rPr lang="ja-JP" altLang="en-US" sz="1800" b="1" dirty="0" smtClean="0">
                <a:latin typeface="+mn-ea"/>
              </a:rPr>
              <a:t>役割</a:t>
            </a:r>
            <a:endParaRPr lang="en-US" altLang="ja-JP" sz="1800" b="1" dirty="0" smtClean="0">
              <a:latin typeface="+mn-ea"/>
            </a:endParaRPr>
          </a:p>
          <a:p>
            <a:pPr marL="195263"/>
            <a:endParaRPr lang="en-US" altLang="ja-JP" sz="1800" b="1" dirty="0">
              <a:latin typeface="+mn-ea"/>
            </a:endParaRPr>
          </a:p>
          <a:p>
            <a:pPr marL="195263"/>
            <a:endParaRPr lang="en-US" altLang="ja-JP" sz="1800" b="1" dirty="0" smtClean="0">
              <a:latin typeface="+mn-ea"/>
            </a:endParaRPr>
          </a:p>
          <a:p>
            <a:pPr marL="195263"/>
            <a:r>
              <a:rPr lang="ja-JP" altLang="en-US" sz="1800" b="1" dirty="0">
                <a:latin typeface="+mn-ea"/>
              </a:rPr>
              <a:t> </a:t>
            </a:r>
            <a:r>
              <a:rPr lang="ja-JP" altLang="en-US" sz="1800" b="1" dirty="0" smtClean="0">
                <a:latin typeface="+mn-ea"/>
              </a:rPr>
              <a:t>  </a:t>
            </a:r>
            <a:r>
              <a:rPr lang="ja-JP" altLang="en-US" sz="1400" dirty="0" smtClean="0">
                <a:latin typeface="+mn-ea"/>
              </a:rPr>
              <a:t>・管理組合は、国の指針、新宿区マンション管理適正化指針に留意し、適正なマンションの管理を主体的に努める。</a:t>
            </a:r>
            <a:endParaRPr lang="en-US" altLang="ja-JP" sz="1400" dirty="0" smtClean="0">
              <a:latin typeface="+mn-ea"/>
            </a:endParaRPr>
          </a:p>
          <a:p>
            <a:pPr marL="195263"/>
            <a:r>
              <a:rPr lang="ja-JP" altLang="en-US" sz="1400" dirty="0">
                <a:latin typeface="+mn-ea"/>
              </a:rPr>
              <a:t>　</a:t>
            </a:r>
            <a:r>
              <a:rPr lang="ja-JP" altLang="en-US" sz="1400" dirty="0" smtClean="0">
                <a:latin typeface="+mn-ea"/>
              </a:rPr>
              <a:t> ・区分所有者等は、管理組合の一員としての役割及び修繕の必要性を十分認識し、その役割を適切に果たすよう努める。</a:t>
            </a:r>
            <a:endParaRPr lang="en-US" altLang="ja-JP" sz="1400" dirty="0" smtClean="0">
              <a:latin typeface="+mn-ea"/>
            </a:endParaRPr>
          </a:p>
          <a:p>
            <a:pPr marL="195263"/>
            <a:endParaRPr lang="en-US" altLang="ja-JP" sz="1400" dirty="0">
              <a:latin typeface="+mn-ea"/>
            </a:endParaRPr>
          </a:p>
          <a:p>
            <a:pPr marL="195263"/>
            <a:endParaRPr lang="en-US" altLang="ja-JP" sz="1400" dirty="0" smtClean="0">
              <a:latin typeface="+mn-ea"/>
            </a:endParaRPr>
          </a:p>
          <a:p>
            <a:pPr marL="195263"/>
            <a:r>
              <a:rPr lang="ja-JP" altLang="en-US" sz="1400" dirty="0" smtClean="0">
                <a:latin typeface="+mn-ea"/>
              </a:rPr>
              <a:t>　  ・マンション管理士は、管理組合等からの相談に応じ、助言等の支援を適切に行う。</a:t>
            </a:r>
            <a:endParaRPr lang="en-US" altLang="ja-JP" sz="1400" dirty="0" smtClean="0">
              <a:latin typeface="+mn-ea"/>
            </a:endParaRPr>
          </a:p>
          <a:p>
            <a:pPr marL="195263"/>
            <a:r>
              <a:rPr lang="ja-JP" altLang="en-US" sz="1400" dirty="0">
                <a:latin typeface="+mn-ea"/>
              </a:rPr>
              <a:t>　 </a:t>
            </a:r>
            <a:r>
              <a:rPr lang="ja-JP" altLang="en-US" sz="1400" dirty="0" smtClean="0">
                <a:latin typeface="+mn-ea"/>
              </a:rPr>
              <a:t> ・マンション管理業者等は、管理組合からの委託を受けた場合は、誠実にその業務を行う。</a:t>
            </a:r>
            <a:endParaRPr lang="en-US" altLang="ja-JP" sz="1400" dirty="0" smtClean="0">
              <a:latin typeface="+mn-ea"/>
            </a:endParaRPr>
          </a:p>
          <a:p>
            <a:pPr marL="195263"/>
            <a:r>
              <a:rPr lang="ja-JP" altLang="en-US" sz="1400" dirty="0">
                <a:latin typeface="+mn-ea"/>
              </a:rPr>
              <a:t>　 </a:t>
            </a:r>
            <a:r>
              <a:rPr lang="ja-JP" altLang="en-US" sz="1400" dirty="0" smtClean="0">
                <a:latin typeface="+mn-ea"/>
              </a:rPr>
              <a:t> ・分譲会社は、管理規約や長期修繕計画、修繕積立金の金額等の案を適切に定め、購入者への理解を得られるよう説明に努める。</a:t>
            </a:r>
            <a:endParaRPr lang="en-US" altLang="ja-JP" sz="1400" dirty="0" smtClean="0">
              <a:latin typeface="+mn-ea"/>
            </a:endParaRPr>
          </a:p>
          <a:p>
            <a:pPr marL="195263"/>
            <a:r>
              <a:rPr lang="ja-JP" altLang="en-US" sz="1800" dirty="0" smtClean="0">
                <a:latin typeface="+mn-ea"/>
              </a:rPr>
              <a:t>　</a:t>
            </a:r>
            <a:endParaRPr lang="en-US" altLang="ja-JP" sz="1800" dirty="0">
              <a:latin typeface="+mn-ea"/>
            </a:endParaRPr>
          </a:p>
          <a:p>
            <a:pPr marL="538163" indent="-342900">
              <a:buFont typeface="Arial" panose="020B0604020202020204" pitchFamily="34" charset="0"/>
              <a:buChar char="•"/>
            </a:pPr>
            <a:endParaRPr lang="en-US" altLang="ja-JP" sz="1800" dirty="0" smtClean="0">
              <a:latin typeface="+mn-ea"/>
            </a:endParaRPr>
          </a:p>
          <a:p>
            <a:pPr marL="195263"/>
            <a:r>
              <a:rPr lang="ja-JP" altLang="en-US" sz="1800" dirty="0">
                <a:latin typeface="+mn-ea"/>
              </a:rPr>
              <a:t>　</a:t>
            </a:r>
            <a:r>
              <a:rPr lang="ja-JP" altLang="en-US" sz="1800" dirty="0" smtClean="0">
                <a:latin typeface="+mn-ea"/>
              </a:rPr>
              <a:t> </a:t>
            </a:r>
            <a:r>
              <a:rPr lang="ja-JP" altLang="en-US" sz="1400" dirty="0" smtClean="0">
                <a:latin typeface="+mn-ea"/>
              </a:rPr>
              <a:t>・新宿区は、管理状況などの実態把握に努める。</a:t>
            </a:r>
            <a:endParaRPr lang="en-US" altLang="ja-JP" sz="1400" dirty="0" smtClean="0">
              <a:latin typeface="+mn-ea"/>
            </a:endParaRPr>
          </a:p>
          <a:p>
            <a:pPr marL="195263"/>
            <a:r>
              <a:rPr lang="ja-JP" altLang="en-US" sz="1400" dirty="0">
                <a:latin typeface="+mn-ea"/>
              </a:rPr>
              <a:t>　</a:t>
            </a:r>
            <a:r>
              <a:rPr lang="ja-JP" altLang="en-US" sz="1400" dirty="0" smtClean="0">
                <a:latin typeface="+mn-ea"/>
              </a:rPr>
              <a:t>  ・新宿区は、マンションの管理の推進に関する施策を計画的に実施する。</a:t>
            </a:r>
            <a:endParaRPr lang="en-US" altLang="ja-JP" sz="1400" dirty="0" smtClean="0">
              <a:latin typeface="+mn-ea"/>
            </a:endParaRPr>
          </a:p>
          <a:p>
            <a:pPr marL="195263"/>
            <a:r>
              <a:rPr lang="ja-JP" altLang="en-US" sz="1400" dirty="0">
                <a:latin typeface="+mn-ea"/>
              </a:rPr>
              <a:t>　</a:t>
            </a:r>
            <a:r>
              <a:rPr lang="ja-JP" altLang="en-US" sz="1400" dirty="0" smtClean="0">
                <a:latin typeface="+mn-ea"/>
              </a:rPr>
              <a:t>  ・新宿区は、指針に基づく管理計画認定制度を適切に運用し、マンション管理水準の維持向上等を図る。</a:t>
            </a:r>
            <a:endParaRPr lang="en-US" altLang="ja-JP" sz="1400" dirty="0" smtClean="0">
              <a:latin typeface="+mn-ea"/>
            </a:endParaRPr>
          </a:p>
          <a:p>
            <a:pPr marL="195263"/>
            <a:r>
              <a:rPr lang="ja-JP" altLang="en-US" sz="1800" b="1" dirty="0">
                <a:latin typeface="+mj-ea"/>
                <a:ea typeface="+mj-ea"/>
              </a:rPr>
              <a:t>③　新宿区のマンション施策の課題と取組の</a:t>
            </a:r>
            <a:r>
              <a:rPr lang="ja-JP" altLang="en-US" sz="1800" b="1" dirty="0" smtClean="0">
                <a:latin typeface="+mj-ea"/>
                <a:ea typeface="+mj-ea"/>
              </a:rPr>
              <a:t>方向性</a:t>
            </a:r>
            <a:endParaRPr lang="en-US" altLang="ja-JP" sz="1800" b="1" dirty="0" smtClean="0">
              <a:latin typeface="+mj-ea"/>
              <a:ea typeface="+mj-ea"/>
            </a:endParaRPr>
          </a:p>
          <a:p>
            <a:pPr marL="195263"/>
            <a:endParaRPr lang="en-US" altLang="ja-JP" sz="1800" b="1" dirty="0">
              <a:latin typeface="+mj-ea"/>
              <a:ea typeface="+mj-ea"/>
            </a:endParaRPr>
          </a:p>
          <a:p>
            <a:pPr marL="195263"/>
            <a:endParaRPr lang="en-US" altLang="ja-JP" sz="1800" b="1" dirty="0" smtClean="0">
              <a:latin typeface="+mj-ea"/>
              <a:ea typeface="+mj-ea"/>
            </a:endParaRPr>
          </a:p>
          <a:p>
            <a:pPr marL="195263"/>
            <a:endParaRPr lang="en-US" altLang="ja-JP" sz="1800" dirty="0" smtClean="0">
              <a:solidFill>
                <a:schemeClr val="bg1"/>
              </a:solidFill>
            </a:endParaRPr>
          </a:p>
          <a:p>
            <a:pPr marL="195263"/>
            <a:r>
              <a:rPr lang="ja-JP" altLang="en-US" sz="1800" dirty="0" smtClean="0">
                <a:solidFill>
                  <a:schemeClr val="bg1"/>
                </a:solidFill>
              </a:rPr>
              <a:t>建物</a:t>
            </a:r>
            <a:r>
              <a:rPr lang="ja-JP" altLang="en-US" sz="1800" dirty="0">
                <a:solidFill>
                  <a:schemeClr val="bg1"/>
                </a:solidFill>
              </a:rPr>
              <a:t>維持のための管理に関する課題</a:t>
            </a:r>
            <a:endParaRPr lang="en-US" altLang="ja-JP" sz="1800" dirty="0">
              <a:solidFill>
                <a:schemeClr val="bg1"/>
              </a:solidFill>
            </a:endParaRPr>
          </a:p>
          <a:p>
            <a:pPr marL="195263"/>
            <a:endParaRPr lang="en-US" altLang="ja-JP" sz="1800" b="1" dirty="0">
              <a:latin typeface="+mj-ea"/>
              <a:ea typeface="+mj-ea"/>
            </a:endParaRPr>
          </a:p>
          <a:p>
            <a:pPr marL="195263"/>
            <a:r>
              <a:rPr lang="ja-JP" altLang="en-US" sz="1400" dirty="0">
                <a:solidFill>
                  <a:schemeClr val="bg1"/>
                </a:solidFill>
              </a:rPr>
              <a:t>建物維持のための管理に関する課題</a:t>
            </a:r>
            <a:endParaRPr lang="en-US" altLang="ja-JP" sz="1400" dirty="0">
              <a:solidFill>
                <a:schemeClr val="bg1"/>
              </a:solidFill>
            </a:endParaRPr>
          </a:p>
          <a:p>
            <a:pPr marL="195263"/>
            <a:endParaRPr lang="en-US" altLang="ja-JP" sz="1400" dirty="0">
              <a:latin typeface="+mn-ea"/>
            </a:endParaRPr>
          </a:p>
        </p:txBody>
      </p:sp>
      <p:sp>
        <p:nvSpPr>
          <p:cNvPr id="9" name="角丸四角形 8"/>
          <p:cNvSpPr/>
          <p:nvPr/>
        </p:nvSpPr>
        <p:spPr>
          <a:xfrm>
            <a:off x="512006" y="3744323"/>
            <a:ext cx="12025336" cy="419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t>管理組合・区分所有者等</a:t>
            </a:r>
          </a:p>
        </p:txBody>
      </p:sp>
      <p:sp>
        <p:nvSpPr>
          <p:cNvPr id="10" name="角丸四角形 9"/>
          <p:cNvSpPr/>
          <p:nvPr/>
        </p:nvSpPr>
        <p:spPr>
          <a:xfrm>
            <a:off x="491153" y="4675035"/>
            <a:ext cx="12025336" cy="419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t>マンション管理士・マンション管理業者等</a:t>
            </a:r>
          </a:p>
        </p:txBody>
      </p:sp>
      <p:sp>
        <p:nvSpPr>
          <p:cNvPr id="11" name="角丸四角形 10"/>
          <p:cNvSpPr/>
          <p:nvPr/>
        </p:nvSpPr>
        <p:spPr>
          <a:xfrm>
            <a:off x="491153" y="5889632"/>
            <a:ext cx="12025336" cy="41906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t> </a:t>
            </a:r>
            <a:r>
              <a:rPr lang="ja-JP" altLang="en-US" sz="1600" dirty="0" smtClean="0"/>
              <a:t>新宿区</a:t>
            </a:r>
            <a:endParaRPr lang="en-US" altLang="ja-JP" sz="1600" dirty="0" smtClean="0"/>
          </a:p>
        </p:txBody>
      </p:sp>
      <p:sp>
        <p:nvSpPr>
          <p:cNvPr id="13" name="正方形/長方形 12"/>
          <p:cNvSpPr/>
          <p:nvPr/>
        </p:nvSpPr>
        <p:spPr>
          <a:xfrm>
            <a:off x="352128" y="7464896"/>
            <a:ext cx="5760640" cy="2880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管理組合による主体的な管理に関する課題</a:t>
            </a:r>
          </a:p>
        </p:txBody>
      </p:sp>
      <p:sp>
        <p:nvSpPr>
          <p:cNvPr id="14" name="正方形/長方形 13"/>
          <p:cNvSpPr/>
          <p:nvPr/>
        </p:nvSpPr>
        <p:spPr>
          <a:xfrm>
            <a:off x="352128" y="7752928"/>
            <a:ext cx="5760640" cy="136815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rPr>
              <a:t>・マンション管理組合の連絡窓口の不在</a:t>
            </a:r>
            <a:endParaRPr kumimoji="1" lang="en-US" altLang="ja-JP" sz="1600" dirty="0" smtClean="0">
              <a:solidFill>
                <a:schemeClr val="tx1"/>
              </a:solidFill>
            </a:endParaRPr>
          </a:p>
          <a:p>
            <a:r>
              <a:rPr lang="ja-JP" altLang="en-US" sz="1600" dirty="0" smtClean="0">
                <a:solidFill>
                  <a:schemeClr val="tx1"/>
                </a:solidFill>
              </a:rPr>
              <a:t>・戸数規模が小さいマンションにおける管理不全</a:t>
            </a:r>
            <a:endParaRPr lang="en-US" altLang="ja-JP" sz="1600" dirty="0" smtClean="0">
              <a:solidFill>
                <a:schemeClr val="tx1"/>
              </a:solidFill>
            </a:endParaRPr>
          </a:p>
          <a:p>
            <a:r>
              <a:rPr kumimoji="1" lang="ja-JP" altLang="en-US" sz="1600" dirty="0" smtClean="0">
                <a:solidFill>
                  <a:schemeClr val="tx1"/>
                </a:solidFill>
              </a:rPr>
              <a:t>・管理組合の自主性、主体性が弱まることの懸念。</a:t>
            </a:r>
            <a:endParaRPr kumimoji="1" lang="en-US" altLang="ja-JP" sz="1600" dirty="0" smtClean="0">
              <a:solidFill>
                <a:schemeClr val="tx1"/>
              </a:solidFill>
            </a:endParaRPr>
          </a:p>
          <a:p>
            <a:r>
              <a:rPr lang="ja-JP" altLang="en-US" sz="1600" dirty="0" smtClean="0">
                <a:solidFill>
                  <a:schemeClr val="tx1"/>
                </a:solidFill>
              </a:rPr>
              <a:t>・小規模マンションの維持管理、長期修繕計画の欠如</a:t>
            </a:r>
            <a:endParaRPr kumimoji="1" lang="ja-JP" altLang="en-US" sz="1600" dirty="0" smtClean="0">
              <a:solidFill>
                <a:schemeClr val="tx1"/>
              </a:solidFill>
            </a:endParaRPr>
          </a:p>
        </p:txBody>
      </p:sp>
      <p:sp>
        <p:nvSpPr>
          <p:cNvPr id="15" name="正方形/長方形 14"/>
          <p:cNvSpPr/>
          <p:nvPr/>
        </p:nvSpPr>
        <p:spPr>
          <a:xfrm>
            <a:off x="6292788" y="7464896"/>
            <a:ext cx="3096344" cy="36004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建物維持のための管理に関する課題</a:t>
            </a:r>
          </a:p>
        </p:txBody>
      </p:sp>
      <p:sp>
        <p:nvSpPr>
          <p:cNvPr id="16" name="正方形/長方形 15"/>
          <p:cNvSpPr/>
          <p:nvPr/>
        </p:nvSpPr>
        <p:spPr>
          <a:xfrm>
            <a:off x="6292788" y="7824936"/>
            <a:ext cx="3096344" cy="129614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smtClean="0">
              <a:solidFill>
                <a:schemeClr val="tx1"/>
              </a:solidFill>
            </a:endParaRPr>
          </a:p>
          <a:p>
            <a:r>
              <a:rPr kumimoji="1" lang="ja-JP" altLang="en-US" sz="1400" dirty="0" smtClean="0">
                <a:solidFill>
                  <a:schemeClr val="tx1"/>
                </a:solidFill>
              </a:rPr>
              <a:t>・高経年マンションの増加に伴う</a:t>
            </a:r>
            <a:endParaRPr kumimoji="1"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建替</a:t>
            </a:r>
            <a:r>
              <a:rPr kumimoji="1" lang="ja-JP" altLang="en-US" sz="1400" dirty="0" smtClean="0">
                <a:solidFill>
                  <a:schemeClr val="tx1"/>
                </a:solidFill>
              </a:rPr>
              <a:t>と改修</a:t>
            </a:r>
            <a:endParaRPr kumimoji="1" lang="en-US" altLang="ja-JP" sz="1400" dirty="0" smtClean="0">
              <a:solidFill>
                <a:schemeClr val="tx1"/>
              </a:solidFill>
            </a:endParaRPr>
          </a:p>
          <a:p>
            <a:r>
              <a:rPr lang="ja-JP" altLang="en-US" sz="1400" dirty="0" smtClean="0">
                <a:solidFill>
                  <a:schemeClr val="tx1"/>
                </a:solidFill>
              </a:rPr>
              <a:t>・マンションの耐震性の不足</a:t>
            </a:r>
            <a:endParaRPr lang="en-US" altLang="ja-JP" sz="1400" dirty="0" smtClean="0">
              <a:solidFill>
                <a:schemeClr val="tx1"/>
              </a:solidFill>
            </a:endParaRPr>
          </a:p>
          <a:p>
            <a:endParaRPr kumimoji="1" lang="en-US" altLang="ja-JP" sz="1600" dirty="0" smtClean="0">
              <a:solidFill>
                <a:schemeClr val="tx1"/>
              </a:solidFill>
            </a:endParaRPr>
          </a:p>
          <a:p>
            <a:pPr algn="ctr"/>
            <a:endParaRPr kumimoji="1" lang="ja-JP" altLang="en-US" sz="1600" dirty="0" smtClean="0"/>
          </a:p>
        </p:txBody>
      </p:sp>
      <p:sp>
        <p:nvSpPr>
          <p:cNvPr id="18" name="正方形/長方形 17"/>
          <p:cNvSpPr/>
          <p:nvPr/>
        </p:nvSpPr>
        <p:spPr>
          <a:xfrm>
            <a:off x="9569152" y="7464896"/>
            <a:ext cx="2968190" cy="36004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社会的</a:t>
            </a:r>
            <a:r>
              <a:rPr lang="ja-JP" altLang="en-US" sz="1200" dirty="0"/>
              <a:t>資産</a:t>
            </a:r>
            <a:r>
              <a:rPr kumimoji="1" lang="ja-JP" altLang="en-US" sz="1200" dirty="0" smtClean="0"/>
              <a:t>として</a:t>
            </a:r>
            <a:r>
              <a:rPr kumimoji="1" lang="ja-JP" altLang="en-US" sz="1200" dirty="0" smtClean="0"/>
              <a:t>の管理に関する課題</a:t>
            </a:r>
          </a:p>
        </p:txBody>
      </p:sp>
      <p:sp>
        <p:nvSpPr>
          <p:cNvPr id="19" name="正方形/長方形 18"/>
          <p:cNvSpPr/>
          <p:nvPr/>
        </p:nvSpPr>
        <p:spPr>
          <a:xfrm>
            <a:off x="9576617" y="7824936"/>
            <a:ext cx="2968190" cy="129614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・地域とマンションとの関係形成、　</a:t>
            </a:r>
            <a:endParaRPr kumimoji="1" lang="en-US" altLang="ja-JP" sz="1400" dirty="0" smtClean="0">
              <a:solidFill>
                <a:schemeClr val="tx1"/>
              </a:solidFill>
            </a:endParaRPr>
          </a:p>
          <a:p>
            <a:r>
              <a:rPr lang="ja-JP" altLang="en-US" sz="1400" dirty="0" smtClean="0">
                <a:solidFill>
                  <a:schemeClr val="tx1"/>
                </a:solidFill>
              </a:rPr>
              <a:t>   </a:t>
            </a:r>
            <a:r>
              <a:rPr lang="ja-JP" altLang="en-US" sz="1400" dirty="0">
                <a:solidFill>
                  <a:schemeClr val="tx1"/>
                </a:solidFill>
              </a:rPr>
              <a:t>入</a:t>
            </a:r>
            <a:r>
              <a:rPr kumimoji="1" lang="ja-JP" altLang="en-US" sz="1400" dirty="0" smtClean="0">
                <a:solidFill>
                  <a:schemeClr val="tx1"/>
                </a:solidFill>
              </a:rPr>
              <a:t>居者の多様化と共同で暮らす</a:t>
            </a:r>
            <a:endParaRPr kumimoji="1" lang="en-US" altLang="ja-JP" sz="1400" dirty="0" smtClean="0">
              <a:solidFill>
                <a:schemeClr val="tx1"/>
              </a:solidFill>
            </a:endParaRPr>
          </a:p>
          <a:p>
            <a:r>
              <a:rPr lang="ja-JP" altLang="en-US" sz="1400" dirty="0">
                <a:solidFill>
                  <a:schemeClr val="tx1"/>
                </a:solidFill>
              </a:rPr>
              <a:t>　</a:t>
            </a:r>
            <a:r>
              <a:rPr kumimoji="1" lang="ja-JP" altLang="en-US" sz="1400" dirty="0" smtClean="0">
                <a:solidFill>
                  <a:schemeClr val="tx1"/>
                </a:solidFill>
              </a:rPr>
              <a:t>ためのルール</a:t>
            </a:r>
            <a:endParaRPr kumimoji="1" lang="en-US" altLang="ja-JP" sz="1400" dirty="0" smtClean="0">
              <a:solidFill>
                <a:schemeClr val="tx1"/>
              </a:solidFill>
            </a:endParaRPr>
          </a:p>
          <a:p>
            <a:r>
              <a:rPr lang="ja-JP" altLang="en-US" sz="1400" dirty="0" smtClean="0">
                <a:solidFill>
                  <a:schemeClr val="tx1"/>
                </a:solidFill>
              </a:rPr>
              <a:t>・防災への備え</a:t>
            </a:r>
            <a:endParaRPr kumimoji="1" lang="ja-JP" altLang="en-US" sz="1400" dirty="0" smtClean="0">
              <a:solidFill>
                <a:schemeClr val="tx1"/>
              </a:solidFill>
            </a:endParaRPr>
          </a:p>
        </p:txBody>
      </p:sp>
      <p:sp>
        <p:nvSpPr>
          <p:cNvPr id="17" name="テキスト ボックス 16"/>
          <p:cNvSpPr txBox="1"/>
          <p:nvPr/>
        </p:nvSpPr>
        <p:spPr>
          <a:xfrm>
            <a:off x="6093551" y="9180200"/>
            <a:ext cx="648072" cy="400110"/>
          </a:xfrm>
          <a:prstGeom prst="rect">
            <a:avLst/>
          </a:prstGeom>
          <a:noFill/>
        </p:spPr>
        <p:txBody>
          <a:bodyPr wrap="square" rtlCol="0">
            <a:spAutoFit/>
          </a:bodyPr>
          <a:lstStyle/>
          <a:p>
            <a:r>
              <a:rPr kumimoji="1" lang="ja-JP" altLang="en-US" sz="2000" dirty="0" smtClean="0"/>
              <a:t>３</a:t>
            </a:r>
            <a:endParaRPr kumimoji="1" lang="ja-JP" altLang="en-US" sz="2000" dirty="0"/>
          </a:p>
        </p:txBody>
      </p:sp>
    </p:spTree>
    <p:extLst>
      <p:ext uri="{BB962C8B-B14F-4D97-AF65-F5344CB8AC3E}">
        <p14:creationId xmlns:p14="http://schemas.microsoft.com/office/powerpoint/2010/main" val="308288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39628" y="3037132"/>
            <a:ext cx="6632500" cy="969828"/>
          </a:xfrm>
          <a:prstGeom prst="rect">
            <a:avLst/>
          </a:prstGeom>
          <a:solidFill>
            <a:srgbClr val="27C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95263"/>
            <a:r>
              <a:rPr lang="ja-JP" altLang="en-US" sz="1600" dirty="0">
                <a:solidFill>
                  <a:schemeClr val="tx1"/>
                </a:solidFill>
              </a:rPr>
              <a:t>　　　　　</a:t>
            </a:r>
            <a:endParaRPr lang="en-US" altLang="ja-JP" sz="1600" dirty="0">
              <a:solidFill>
                <a:schemeClr val="tx1"/>
              </a:solidFill>
            </a:endParaRPr>
          </a:p>
          <a:p>
            <a:pPr marL="195263"/>
            <a:r>
              <a:rPr lang="ja-JP" altLang="en-US" sz="1600" dirty="0">
                <a:solidFill>
                  <a:schemeClr val="tx1"/>
                </a:solidFill>
              </a:rPr>
              <a:t>　　　　</a:t>
            </a:r>
            <a:endParaRPr lang="en-US" altLang="ja-JP" sz="1600" dirty="0">
              <a:solidFill>
                <a:schemeClr val="tx1"/>
              </a:solidFill>
            </a:endParaRPr>
          </a:p>
        </p:txBody>
      </p:sp>
      <p:sp>
        <p:nvSpPr>
          <p:cNvPr id="14" name="object 5"/>
          <p:cNvSpPr/>
          <p:nvPr/>
        </p:nvSpPr>
        <p:spPr>
          <a:xfrm>
            <a:off x="272356" y="5627911"/>
            <a:ext cx="12390904" cy="3508914"/>
          </a:xfrm>
          <a:custGeom>
            <a:avLst/>
            <a:gdLst/>
            <a:ahLst/>
            <a:cxnLst/>
            <a:rect l="l" t="t" r="r" b="b"/>
            <a:pathLst>
              <a:path w="6995159" h="7809230">
                <a:moveTo>
                  <a:pt x="0" y="7808976"/>
                </a:moveTo>
                <a:lnTo>
                  <a:pt x="6995159" y="7808976"/>
                </a:lnTo>
                <a:lnTo>
                  <a:pt x="6995159" y="0"/>
                </a:lnTo>
                <a:lnTo>
                  <a:pt x="0" y="0"/>
                </a:lnTo>
                <a:lnTo>
                  <a:pt x="0" y="7808976"/>
                </a:lnTo>
                <a:close/>
              </a:path>
            </a:pathLst>
          </a:custGeom>
          <a:ln w="12700">
            <a:solidFill>
              <a:srgbClr val="44536A"/>
            </a:solidFill>
          </a:ln>
        </p:spPr>
        <p:txBody>
          <a:bodyPr wrap="square" lIns="0" tIns="0" rIns="0" bIns="0" rtlCol="0"/>
          <a:lstStyle/>
          <a:p>
            <a:pPr marL="195263"/>
            <a:endParaRPr lang="en-US" altLang="ja-JP" sz="2000" b="1" dirty="0" smtClean="0"/>
          </a:p>
        </p:txBody>
      </p:sp>
      <p:sp>
        <p:nvSpPr>
          <p:cNvPr id="7" name="正方形/長方形 6"/>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新宿区</a:t>
            </a:r>
            <a:r>
              <a:rPr lang="ja-JP" altLang="en-US" sz="3360" b="1" dirty="0">
                <a:solidFill>
                  <a:schemeClr val="bg1"/>
                </a:solidFill>
                <a:latin typeface="メイリオ" panose="020B0604030504040204" pitchFamily="50" charset="-128"/>
              </a:rPr>
              <a:t>マンション管理適正化推進</a:t>
            </a:r>
            <a:r>
              <a:rPr lang="ja-JP" altLang="en-US" sz="3360" b="1" dirty="0" smtClean="0">
                <a:solidFill>
                  <a:schemeClr val="bg1"/>
                </a:solidFill>
                <a:latin typeface="メイリオ" panose="020B0604030504040204" pitchFamily="50" charset="-128"/>
              </a:rPr>
              <a:t>計画概略案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8" name="object 3"/>
          <p:cNvSpPr/>
          <p:nvPr/>
        </p:nvSpPr>
        <p:spPr>
          <a:xfrm>
            <a:off x="272356" y="907854"/>
            <a:ext cx="12393140" cy="477616"/>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３ 管理組合等による主体的な管理のあり方</a:t>
            </a:r>
            <a:endParaRPr sz="2000" dirty="0">
              <a:solidFill>
                <a:schemeClr val="bg1"/>
              </a:solidFill>
            </a:endParaRPr>
          </a:p>
        </p:txBody>
      </p:sp>
      <p:sp>
        <p:nvSpPr>
          <p:cNvPr id="13" name="object 3"/>
          <p:cNvSpPr/>
          <p:nvPr/>
        </p:nvSpPr>
        <p:spPr>
          <a:xfrm>
            <a:off x="250964" y="5275412"/>
            <a:ext cx="12393140" cy="388466"/>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４  マンションの管理の適正化に向けた区の取組</a:t>
            </a:r>
            <a:endParaRPr sz="2000" dirty="0">
              <a:solidFill>
                <a:schemeClr val="bg1"/>
              </a:solidFill>
            </a:endParaRPr>
          </a:p>
        </p:txBody>
      </p:sp>
      <p:sp>
        <p:nvSpPr>
          <p:cNvPr id="3" name="テキスト ボックス 2"/>
          <p:cNvSpPr txBox="1"/>
          <p:nvPr/>
        </p:nvSpPr>
        <p:spPr>
          <a:xfrm>
            <a:off x="7102506" y="3156905"/>
            <a:ext cx="5058934" cy="584775"/>
          </a:xfrm>
          <a:prstGeom prst="rect">
            <a:avLst/>
          </a:prstGeom>
          <a:noFill/>
        </p:spPr>
        <p:txBody>
          <a:bodyPr wrap="square" rtlCol="0">
            <a:spAutoFit/>
          </a:bodyPr>
          <a:lstStyle/>
          <a:p>
            <a:r>
              <a:rPr lang="en-US" altLang="ja-JP" sz="1600" dirty="0" smtClean="0"/>
              <a:t>※</a:t>
            </a:r>
            <a:r>
              <a:rPr lang="ja-JP" altLang="en-US" sz="1600" dirty="0" smtClean="0"/>
              <a:t>管理計画認定基準及び、法に基づく助言・指導の</a:t>
            </a:r>
            <a:endParaRPr lang="en-US" altLang="ja-JP" sz="1600" dirty="0" smtClean="0"/>
          </a:p>
          <a:p>
            <a:r>
              <a:rPr lang="ja-JP" altLang="en-US" sz="1600" dirty="0" smtClean="0"/>
              <a:t>　判断基準を併せて示す</a:t>
            </a:r>
            <a:endParaRPr lang="en-US" altLang="ja-JP" sz="1600" dirty="0"/>
          </a:p>
        </p:txBody>
      </p:sp>
      <p:sp>
        <p:nvSpPr>
          <p:cNvPr id="29" name="テキスト ボックス 28"/>
          <p:cNvSpPr txBox="1"/>
          <p:nvPr/>
        </p:nvSpPr>
        <p:spPr>
          <a:xfrm>
            <a:off x="6093551" y="9180200"/>
            <a:ext cx="648072" cy="400110"/>
          </a:xfrm>
          <a:prstGeom prst="rect">
            <a:avLst/>
          </a:prstGeom>
          <a:noFill/>
        </p:spPr>
        <p:txBody>
          <a:bodyPr wrap="square" rtlCol="0">
            <a:spAutoFit/>
          </a:bodyPr>
          <a:lstStyle/>
          <a:p>
            <a:r>
              <a:rPr kumimoji="1" lang="ja-JP" altLang="en-US" sz="2000" dirty="0" smtClean="0"/>
              <a:t>４</a:t>
            </a:r>
            <a:endParaRPr kumimoji="1" lang="ja-JP" altLang="en-US" sz="2000" dirty="0"/>
          </a:p>
        </p:txBody>
      </p:sp>
      <p:grpSp>
        <p:nvGrpSpPr>
          <p:cNvPr id="30" name="グループ化 29"/>
          <p:cNvGrpSpPr/>
          <p:nvPr/>
        </p:nvGrpSpPr>
        <p:grpSpPr>
          <a:xfrm>
            <a:off x="272356" y="5735898"/>
            <a:ext cx="5823431" cy="655136"/>
            <a:chOff x="-73310" y="172149"/>
            <a:chExt cx="2772927" cy="456929"/>
          </a:xfrm>
        </p:grpSpPr>
        <p:sp>
          <p:nvSpPr>
            <p:cNvPr id="31" name="正方形/長方形 30"/>
            <p:cNvSpPr/>
            <p:nvPr/>
          </p:nvSpPr>
          <p:spPr>
            <a:xfrm>
              <a:off x="28" y="209741"/>
              <a:ext cx="2699589" cy="336134"/>
            </a:xfrm>
            <a:prstGeom prst="rect">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2" name="テキスト ボックス 31"/>
            <p:cNvSpPr txBox="1"/>
            <p:nvPr/>
          </p:nvSpPr>
          <p:spPr>
            <a:xfrm>
              <a:off x="-73310" y="172149"/>
              <a:ext cx="2649049" cy="45692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kumimoji="1" lang="ja-JP" altLang="en-US" sz="1600" kern="1200" dirty="0" smtClean="0"/>
                <a:t>建物維持のための区の取組</a:t>
              </a:r>
              <a:endParaRPr kumimoji="1" lang="en-US" altLang="ja-JP" sz="1600" kern="1200" dirty="0" smtClean="0"/>
            </a:p>
          </p:txBody>
        </p:sp>
      </p:grpSp>
      <p:grpSp>
        <p:nvGrpSpPr>
          <p:cNvPr id="33" name="グループ化 32"/>
          <p:cNvGrpSpPr/>
          <p:nvPr/>
        </p:nvGrpSpPr>
        <p:grpSpPr>
          <a:xfrm>
            <a:off x="440159" y="6261558"/>
            <a:ext cx="5759323" cy="2296049"/>
            <a:chOff x="50450" y="1985551"/>
            <a:chExt cx="2720154" cy="4355114"/>
          </a:xfrm>
        </p:grpSpPr>
        <p:sp>
          <p:nvSpPr>
            <p:cNvPr id="34" name="正方形/長方形 33"/>
            <p:cNvSpPr/>
            <p:nvPr/>
          </p:nvSpPr>
          <p:spPr>
            <a:xfrm>
              <a:off x="50450" y="1985551"/>
              <a:ext cx="2656707" cy="3431533"/>
            </a:xfrm>
            <a:prstGeom prst="rect">
              <a:avLst/>
            </a:pr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35" name="テキスト ボックス 34"/>
            <p:cNvSpPr txBox="1"/>
            <p:nvPr/>
          </p:nvSpPr>
          <p:spPr>
            <a:xfrm>
              <a:off x="71015" y="2087137"/>
              <a:ext cx="2699589" cy="425352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8674" tIns="58674" rIns="78232" bIns="88011" numCol="1" spcCol="1270" anchor="t" anchorCtr="0">
              <a:noAutofit/>
            </a:bodyPr>
            <a:lstStyle/>
            <a:p>
              <a:pPr marL="57150" lvl="1" indent="-57150" algn="l" defTabSz="466725">
                <a:lnSpc>
                  <a:spcPct val="90000"/>
                </a:lnSpc>
                <a:spcBef>
                  <a:spcPct val="0"/>
                </a:spcBef>
                <a:spcAft>
                  <a:spcPct val="15000"/>
                </a:spcAft>
                <a:buChar char="••"/>
              </a:pPr>
              <a:r>
                <a:rPr lang="ja-JP" altLang="en-US" sz="1400" kern="1200" dirty="0" smtClean="0"/>
                <a:t>建築物等耐震化支援事業</a:t>
              </a:r>
              <a:endParaRPr kumimoji="1" lang="ja-JP" altLang="en-US" sz="1400" kern="1200" dirty="0"/>
            </a:p>
            <a:p>
              <a:pPr marL="57150" lvl="1" indent="-57150" algn="l" defTabSz="466725">
                <a:lnSpc>
                  <a:spcPct val="90000"/>
                </a:lnSpc>
                <a:spcBef>
                  <a:spcPct val="0"/>
                </a:spcBef>
                <a:spcAft>
                  <a:spcPct val="15000"/>
                </a:spcAft>
                <a:buChar char="••"/>
              </a:pPr>
              <a:r>
                <a:rPr lang="ja-JP" altLang="en-US" sz="1400" kern="1200" dirty="0" smtClean="0"/>
                <a:t>新宿区エレベータ防災対策改修支援事業</a:t>
              </a:r>
              <a:endParaRPr lang="en-US" altLang="ja-JP" sz="1400" kern="1200" dirty="0" smtClean="0"/>
            </a:p>
            <a:p>
              <a:pPr marL="57150" lvl="1" indent="-57150" algn="l" defTabSz="466725">
                <a:lnSpc>
                  <a:spcPct val="90000"/>
                </a:lnSpc>
                <a:spcBef>
                  <a:spcPct val="0"/>
                </a:spcBef>
                <a:spcAft>
                  <a:spcPct val="15000"/>
                </a:spcAft>
                <a:buChar char="••"/>
              </a:pPr>
              <a:r>
                <a:rPr lang="ja-JP" altLang="en-US" sz="1400" kern="1200" dirty="0" smtClean="0"/>
                <a:t>新宿区擁壁及びがけ改修等支援事業</a:t>
              </a:r>
              <a:endParaRPr lang="en-US" altLang="ja-JP" sz="1400" kern="1200" dirty="0" smtClean="0"/>
            </a:p>
            <a:p>
              <a:pPr marL="57150" lvl="1" indent="-57150" algn="l" defTabSz="466725">
                <a:lnSpc>
                  <a:spcPct val="90000"/>
                </a:lnSpc>
                <a:spcBef>
                  <a:spcPct val="0"/>
                </a:spcBef>
                <a:spcAft>
                  <a:spcPct val="15000"/>
                </a:spcAft>
                <a:buChar char="••"/>
              </a:pPr>
              <a:r>
                <a:rPr lang="ja-JP" altLang="en-US" sz="1400" kern="1200" dirty="0" smtClean="0"/>
                <a:t>吹付けアスベスト対策助成等事業</a:t>
              </a:r>
              <a:endParaRPr lang="en-US" altLang="ja-JP" sz="1400" kern="1200" dirty="0" smtClean="0"/>
            </a:p>
            <a:p>
              <a:pPr marL="57150" lvl="1" indent="-57150" algn="l" defTabSz="466725">
                <a:lnSpc>
                  <a:spcPct val="90000"/>
                </a:lnSpc>
                <a:spcBef>
                  <a:spcPct val="0"/>
                </a:spcBef>
                <a:spcAft>
                  <a:spcPct val="15000"/>
                </a:spcAft>
                <a:buChar char="••"/>
              </a:pPr>
              <a:r>
                <a:rPr lang="ja-JP" altLang="en-US" sz="1400" kern="1200" dirty="0" smtClean="0"/>
                <a:t>中高層マンション自主防災組織 防災資機材支給事業</a:t>
              </a:r>
              <a:endParaRPr lang="en-US" altLang="ja-JP" sz="1400" kern="1200" dirty="0" smtClean="0"/>
            </a:p>
            <a:p>
              <a:pPr marL="57150" lvl="1" indent="-57150" algn="l" defTabSz="466725">
                <a:lnSpc>
                  <a:spcPct val="90000"/>
                </a:lnSpc>
                <a:spcBef>
                  <a:spcPct val="0"/>
                </a:spcBef>
                <a:spcAft>
                  <a:spcPct val="15000"/>
                </a:spcAft>
                <a:buChar char="••"/>
              </a:pPr>
              <a:r>
                <a:rPr lang="ja-JP" altLang="en-US" sz="1400" kern="1200" dirty="0" smtClean="0"/>
                <a:t>新エネルギ</a:t>
              </a:r>
              <a:r>
                <a:rPr lang="en-US" altLang="ja-JP" sz="1400" kern="1200" dirty="0" smtClean="0"/>
                <a:t>―</a:t>
              </a:r>
              <a:r>
                <a:rPr lang="ja-JP" altLang="en-US" sz="1400" kern="1200" dirty="0" smtClean="0"/>
                <a:t>及び省エネルギー機器等導入補助事業</a:t>
              </a:r>
              <a:endParaRPr lang="en-US" altLang="ja-JP" sz="1400" kern="1200" dirty="0" smtClean="0"/>
            </a:p>
            <a:p>
              <a:pPr marL="57150" lvl="1" indent="-57150" algn="l" defTabSz="466725">
                <a:lnSpc>
                  <a:spcPct val="90000"/>
                </a:lnSpc>
                <a:spcBef>
                  <a:spcPct val="0"/>
                </a:spcBef>
                <a:spcAft>
                  <a:spcPct val="15000"/>
                </a:spcAft>
                <a:buChar char="••"/>
              </a:pPr>
              <a:r>
                <a:rPr lang="ja-JP" altLang="en-US" sz="1400" kern="1200" dirty="0" smtClean="0"/>
                <a:t>マンション建替え等円滑化法に基づくマンション建替えの認可</a:t>
              </a:r>
              <a:endParaRPr lang="en-US" altLang="ja-JP" sz="1400" kern="1200" dirty="0" smtClean="0"/>
            </a:p>
            <a:p>
              <a:pPr marL="0" lvl="1" algn="l" defTabSz="466725">
                <a:lnSpc>
                  <a:spcPct val="90000"/>
                </a:lnSpc>
                <a:spcBef>
                  <a:spcPct val="0"/>
                </a:spcBef>
                <a:spcAft>
                  <a:spcPct val="15000"/>
                </a:spcAft>
              </a:pPr>
              <a:endParaRPr lang="en-US" altLang="ja-JP" sz="1400" kern="1200" dirty="0" smtClean="0"/>
            </a:p>
          </p:txBody>
        </p:sp>
      </p:grpSp>
      <p:grpSp>
        <p:nvGrpSpPr>
          <p:cNvPr id="36" name="グループ化 35"/>
          <p:cNvGrpSpPr/>
          <p:nvPr/>
        </p:nvGrpSpPr>
        <p:grpSpPr>
          <a:xfrm>
            <a:off x="6467807" y="5765607"/>
            <a:ext cx="5479491" cy="500141"/>
            <a:chOff x="3035113" y="219778"/>
            <a:chExt cx="2742036" cy="336134"/>
          </a:xfrm>
        </p:grpSpPr>
        <p:sp>
          <p:nvSpPr>
            <p:cNvPr id="37" name="正方形/長方形 36"/>
            <p:cNvSpPr/>
            <p:nvPr/>
          </p:nvSpPr>
          <p:spPr>
            <a:xfrm>
              <a:off x="3077560" y="219778"/>
              <a:ext cx="2699589" cy="336134"/>
            </a:xfrm>
            <a:prstGeom prst="rect">
              <a:avLst/>
            </a:prstGeom>
          </p:spPr>
          <p:style>
            <a:lnRef idx="2">
              <a:schemeClr val="accent2">
                <a:hueOff val="-1323373"/>
                <a:satOff val="1492"/>
                <a:lumOff val="3530"/>
                <a:alphaOff val="0"/>
              </a:schemeClr>
            </a:lnRef>
            <a:fillRef idx="1">
              <a:schemeClr val="accent2">
                <a:hueOff val="-1323373"/>
                <a:satOff val="1492"/>
                <a:lumOff val="3530"/>
                <a:alphaOff val="0"/>
              </a:schemeClr>
            </a:fillRef>
            <a:effectRef idx="0">
              <a:schemeClr val="accent2">
                <a:hueOff val="-1323373"/>
                <a:satOff val="1492"/>
                <a:lumOff val="3530"/>
                <a:alphaOff val="0"/>
              </a:schemeClr>
            </a:effectRef>
            <a:fontRef idx="minor">
              <a:schemeClr val="lt1"/>
            </a:fontRef>
          </p:style>
        </p:sp>
        <p:sp>
          <p:nvSpPr>
            <p:cNvPr id="38" name="テキスト ボックス 37"/>
            <p:cNvSpPr txBox="1"/>
            <p:nvPr/>
          </p:nvSpPr>
          <p:spPr>
            <a:xfrm>
              <a:off x="3035113" y="264046"/>
              <a:ext cx="2699589" cy="2813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8232" tIns="44704" rIns="78232" bIns="44704" numCol="1" spcCol="1270" anchor="ctr" anchorCtr="0">
              <a:noAutofit/>
            </a:bodyPr>
            <a:lstStyle/>
            <a:p>
              <a:pPr lvl="0" algn="ctr" defTabSz="466725">
                <a:lnSpc>
                  <a:spcPct val="90000"/>
                </a:lnSpc>
                <a:spcBef>
                  <a:spcPct val="0"/>
                </a:spcBef>
                <a:spcAft>
                  <a:spcPct val="35000"/>
                </a:spcAft>
              </a:pPr>
              <a:r>
                <a:rPr kumimoji="1" lang="ja-JP" altLang="en-US" sz="1600" kern="1200" dirty="0" smtClean="0">
                  <a:solidFill>
                    <a:schemeClr val="tx1"/>
                  </a:solidFill>
                </a:rPr>
                <a:t>社会的資産としての区の取組</a:t>
              </a:r>
              <a:endParaRPr kumimoji="1" lang="ja-JP" altLang="en-US" sz="1600" strike="sngStrike" kern="1200" dirty="0">
                <a:solidFill>
                  <a:schemeClr val="tx1"/>
                </a:solidFill>
              </a:endParaRPr>
            </a:p>
          </p:txBody>
        </p:sp>
      </p:grpSp>
      <p:sp>
        <p:nvSpPr>
          <p:cNvPr id="40" name="正方形/長方形 39"/>
          <p:cNvSpPr/>
          <p:nvPr/>
        </p:nvSpPr>
        <p:spPr>
          <a:xfrm>
            <a:off x="6544583" y="6590556"/>
            <a:ext cx="5315327" cy="817135"/>
          </a:xfrm>
          <a:prstGeom prst="rect">
            <a:avLst/>
          </a:prstGeom>
        </p:spPr>
        <p:style>
          <a:lnRef idx="2">
            <a:schemeClr val="accent2">
              <a:tint val="40000"/>
              <a:alpha val="90000"/>
              <a:hueOff val="-1841865"/>
              <a:satOff val="12270"/>
              <a:lumOff val="1122"/>
              <a:alphaOff val="0"/>
            </a:schemeClr>
          </a:lnRef>
          <a:fillRef idx="1">
            <a:schemeClr val="accent2">
              <a:tint val="40000"/>
              <a:alpha val="90000"/>
              <a:hueOff val="-1841865"/>
              <a:satOff val="12270"/>
              <a:lumOff val="1122"/>
              <a:alphaOff val="0"/>
            </a:schemeClr>
          </a:fillRef>
          <a:effectRef idx="0">
            <a:schemeClr val="accent2">
              <a:tint val="40000"/>
              <a:alpha val="90000"/>
              <a:hueOff val="-1841865"/>
              <a:satOff val="12270"/>
              <a:lumOff val="1122"/>
              <a:alphaOff val="0"/>
            </a:schemeClr>
          </a:effectRef>
          <a:fontRef idx="minor">
            <a:schemeClr val="dk1">
              <a:hueOff val="0"/>
              <a:satOff val="0"/>
              <a:lumOff val="0"/>
              <a:alphaOff val="0"/>
            </a:schemeClr>
          </a:fontRef>
        </p:style>
      </p:sp>
      <p:sp>
        <p:nvSpPr>
          <p:cNvPr id="42" name="テキスト ボックス 41"/>
          <p:cNvSpPr txBox="1"/>
          <p:nvPr/>
        </p:nvSpPr>
        <p:spPr>
          <a:xfrm>
            <a:off x="6551592" y="6290207"/>
            <a:ext cx="5395707" cy="2614849"/>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ja-JP" altLang="en-US" sz="1400" kern="1200" dirty="0" smtClean="0"/>
              <a:t>家具転倒防止器具取付事業、中高層マンションの防災対策マ二ュアル「マンション防災はじめの一歩」の配布</a:t>
            </a:r>
            <a:endParaRPr lang="en-US" altLang="ja-JP" sz="1400" kern="1200" dirty="0" smtClean="0"/>
          </a:p>
          <a:p>
            <a:pPr marL="57150" lvl="1" indent="-57150" algn="l" defTabSz="400050">
              <a:lnSpc>
                <a:spcPct val="90000"/>
              </a:lnSpc>
              <a:spcBef>
                <a:spcPct val="0"/>
              </a:spcBef>
              <a:spcAft>
                <a:spcPct val="15000"/>
              </a:spcAft>
              <a:buChar char="••"/>
            </a:pPr>
            <a:r>
              <a:rPr lang="ja-JP" altLang="en-US" sz="1400" kern="1200" dirty="0" smtClean="0"/>
              <a:t>長周期地震動シミュレータ訓練</a:t>
            </a:r>
            <a:endParaRPr lang="en-US" altLang="ja-JP" sz="1400" kern="1200" dirty="0" smtClean="0"/>
          </a:p>
          <a:p>
            <a:pPr marL="57150" lvl="1" indent="-57150" algn="l" defTabSz="400050">
              <a:lnSpc>
                <a:spcPct val="90000"/>
              </a:lnSpc>
              <a:spcBef>
                <a:spcPct val="0"/>
              </a:spcBef>
              <a:spcAft>
                <a:spcPct val="15000"/>
              </a:spcAft>
              <a:buChar char="••"/>
            </a:pPr>
            <a:r>
              <a:rPr lang="ja-JP" altLang="en-US" sz="1400" kern="1200" dirty="0" smtClean="0"/>
              <a:t>マンション居住者への「町会・自治会」への加入案内、地域コミュニティ事業助成</a:t>
            </a:r>
            <a:endParaRPr lang="en-US" altLang="ja-JP" sz="1400" kern="1200" dirty="0" smtClean="0"/>
          </a:p>
          <a:p>
            <a:pPr marL="57150" lvl="1" indent="-57150" algn="l" defTabSz="400050">
              <a:lnSpc>
                <a:spcPct val="90000"/>
              </a:lnSpc>
              <a:spcBef>
                <a:spcPct val="0"/>
              </a:spcBef>
              <a:spcAft>
                <a:spcPct val="15000"/>
              </a:spcAft>
              <a:buChar char="••"/>
            </a:pPr>
            <a:r>
              <a:rPr lang="ja-JP" altLang="en-US" sz="1400" kern="1200" dirty="0" smtClean="0"/>
              <a:t>資源集団回収実践団体への支援備品や報奨金支給</a:t>
            </a:r>
            <a:endParaRPr lang="en-US" altLang="ja-JP" sz="1400" kern="1200" dirty="0" smtClean="0"/>
          </a:p>
          <a:p>
            <a:pPr marL="57150" lvl="1" indent="-57150" algn="l" defTabSz="400050">
              <a:lnSpc>
                <a:spcPct val="90000"/>
              </a:lnSpc>
              <a:spcBef>
                <a:spcPct val="0"/>
              </a:spcBef>
              <a:spcAft>
                <a:spcPct val="15000"/>
              </a:spcAft>
              <a:buChar char="••"/>
            </a:pPr>
            <a:r>
              <a:rPr lang="ja-JP" altLang="en-US" sz="1400" kern="1200" dirty="0" smtClean="0"/>
              <a:t>資源・ごみ集積場における資源回収容器の貸出し</a:t>
            </a:r>
            <a:endParaRPr lang="en-US" altLang="ja-JP" sz="1400" kern="1200" dirty="0" smtClean="0"/>
          </a:p>
          <a:p>
            <a:pPr marL="57150" lvl="1" indent="-57150" algn="l" defTabSz="400050">
              <a:lnSpc>
                <a:spcPct val="90000"/>
              </a:lnSpc>
              <a:spcBef>
                <a:spcPct val="0"/>
              </a:spcBef>
              <a:spcAft>
                <a:spcPct val="15000"/>
              </a:spcAft>
              <a:buChar char="••"/>
            </a:pPr>
            <a:r>
              <a:rPr lang="ja-JP" altLang="en-US" sz="1400" kern="1200" dirty="0" smtClean="0"/>
              <a:t>マンション防災アドバイザー派遣</a:t>
            </a:r>
            <a:endParaRPr lang="en-US" altLang="ja-JP" sz="1400" kern="1200" dirty="0" smtClean="0"/>
          </a:p>
          <a:p>
            <a:pPr marL="57150" lvl="1" indent="-57150" algn="l" defTabSz="400050">
              <a:lnSpc>
                <a:spcPct val="90000"/>
              </a:lnSpc>
              <a:spcBef>
                <a:spcPct val="0"/>
              </a:spcBef>
              <a:spcAft>
                <a:spcPct val="15000"/>
              </a:spcAft>
              <a:buChar char="••"/>
            </a:pPr>
            <a:r>
              <a:rPr lang="ja-JP" altLang="en-US" sz="1400" kern="1200" dirty="0" smtClean="0"/>
              <a:t>東京都分譲マンション管理状況届出制度</a:t>
            </a:r>
            <a:endParaRPr lang="en-US" altLang="ja-JP" sz="1400" kern="1200" dirty="0" smtClean="0"/>
          </a:p>
          <a:p>
            <a:pPr marL="57150" lvl="1" indent="-57150" algn="l" defTabSz="400050">
              <a:lnSpc>
                <a:spcPct val="90000"/>
              </a:lnSpc>
              <a:spcBef>
                <a:spcPct val="0"/>
              </a:spcBef>
              <a:spcAft>
                <a:spcPct val="15000"/>
              </a:spcAft>
              <a:buChar char="••"/>
            </a:pPr>
            <a:r>
              <a:rPr lang="ja-JP" altLang="en-US" sz="1400" b="1" kern="1200" dirty="0" smtClean="0">
                <a:solidFill>
                  <a:srgbClr val="FF0000"/>
                </a:solidFill>
              </a:rPr>
              <a:t>管理計画認定制度の運用</a:t>
            </a:r>
            <a:endParaRPr lang="en-US" altLang="ja-JP" sz="1400" b="1" u="none" kern="1200" dirty="0" smtClean="0">
              <a:solidFill>
                <a:srgbClr val="FF0000"/>
              </a:solidFill>
            </a:endParaRPr>
          </a:p>
          <a:p>
            <a:pPr marL="57150" lvl="1" indent="-57150" algn="l" defTabSz="400050">
              <a:lnSpc>
                <a:spcPct val="90000"/>
              </a:lnSpc>
              <a:spcBef>
                <a:spcPct val="0"/>
              </a:spcBef>
              <a:spcAft>
                <a:spcPct val="15000"/>
              </a:spcAft>
              <a:buChar char="••"/>
            </a:pPr>
            <a:r>
              <a:rPr lang="ja-JP" altLang="en-US" sz="1400" b="1" kern="1200" dirty="0" smtClean="0">
                <a:solidFill>
                  <a:srgbClr val="FF0000"/>
                </a:solidFill>
              </a:rPr>
              <a:t>法に基づく助言・指導</a:t>
            </a:r>
            <a:endParaRPr lang="en-US" altLang="ja-JP" sz="1400" b="1" kern="1200" dirty="0" smtClean="0">
              <a:solidFill>
                <a:srgbClr val="FF0000"/>
              </a:solidFill>
            </a:endParaRPr>
          </a:p>
        </p:txBody>
      </p:sp>
      <p:sp>
        <p:nvSpPr>
          <p:cNvPr id="12" name="object 5"/>
          <p:cNvSpPr/>
          <p:nvPr/>
        </p:nvSpPr>
        <p:spPr>
          <a:xfrm>
            <a:off x="209250" y="1409013"/>
            <a:ext cx="12393140" cy="3495784"/>
          </a:xfrm>
          <a:custGeom>
            <a:avLst/>
            <a:gdLst/>
            <a:ahLst/>
            <a:cxnLst/>
            <a:rect l="l" t="t" r="r" b="b"/>
            <a:pathLst>
              <a:path w="6995159" h="7809230">
                <a:moveTo>
                  <a:pt x="0" y="7808976"/>
                </a:moveTo>
                <a:lnTo>
                  <a:pt x="6995159" y="7808976"/>
                </a:lnTo>
                <a:lnTo>
                  <a:pt x="6995159" y="0"/>
                </a:lnTo>
                <a:lnTo>
                  <a:pt x="0" y="0"/>
                </a:lnTo>
                <a:lnTo>
                  <a:pt x="0" y="7808976"/>
                </a:lnTo>
                <a:close/>
              </a:path>
            </a:pathLst>
          </a:custGeom>
          <a:ln w="12700">
            <a:solidFill>
              <a:srgbClr val="44536A"/>
            </a:solidFill>
          </a:ln>
        </p:spPr>
        <p:txBody>
          <a:bodyPr wrap="square" lIns="0" tIns="0" rIns="0" bIns="0" rtlCol="0"/>
          <a:lstStyle/>
          <a:p>
            <a:pPr marL="195263"/>
            <a:endParaRPr lang="en-US" altLang="ja-JP" sz="2000" b="1" dirty="0" smtClean="0"/>
          </a:p>
          <a:p>
            <a:pPr marL="195263"/>
            <a:r>
              <a:rPr lang="ja-JP" altLang="en-US" sz="2000" b="1" dirty="0" smtClean="0"/>
              <a:t>　新宿区マンション管理適正化指針</a:t>
            </a:r>
            <a:endParaRPr lang="en-US" altLang="ja-JP" sz="2000" b="1" dirty="0" smtClean="0"/>
          </a:p>
          <a:p>
            <a:pPr marL="195263"/>
            <a:r>
              <a:rPr lang="en-US" altLang="ja-JP" sz="1400" b="1" dirty="0" smtClean="0"/>
              <a:t>【</a:t>
            </a:r>
            <a:r>
              <a:rPr lang="ja-JP" altLang="en-US" sz="1400" b="1" dirty="0" smtClean="0"/>
              <a:t>目的</a:t>
            </a:r>
            <a:r>
              <a:rPr lang="en-US" altLang="ja-JP" sz="1400" b="1" dirty="0" smtClean="0"/>
              <a:t>】</a:t>
            </a:r>
          </a:p>
          <a:p>
            <a:pPr marL="195263"/>
            <a:r>
              <a:rPr lang="ja-JP" altLang="en-US" sz="1400" dirty="0" smtClean="0"/>
              <a:t>　</a:t>
            </a:r>
            <a:r>
              <a:rPr lang="ja-JP" altLang="en-US" sz="1600" dirty="0" smtClean="0"/>
              <a:t>管理組合が主体的にマンション管理を担っていけるよう、</a:t>
            </a:r>
            <a:r>
              <a:rPr lang="ja-JP" altLang="en-US" sz="1600" b="1" u="sng" dirty="0" smtClean="0"/>
              <a:t>適正な管理の方向性を示す。</a:t>
            </a:r>
            <a:endParaRPr lang="en-US" altLang="ja-JP" sz="1600" b="1" u="sng" dirty="0" smtClean="0"/>
          </a:p>
          <a:p>
            <a:pPr marL="195263"/>
            <a:r>
              <a:rPr lang="en-US" altLang="ja-JP" sz="1400" b="1" dirty="0" smtClean="0"/>
              <a:t>【</a:t>
            </a:r>
            <a:r>
              <a:rPr lang="ja-JP" altLang="en-US" sz="1400" b="1" dirty="0" smtClean="0"/>
              <a:t>構成</a:t>
            </a:r>
            <a:r>
              <a:rPr lang="en-US" altLang="ja-JP" sz="1400" b="1" dirty="0" smtClean="0"/>
              <a:t>】</a:t>
            </a:r>
          </a:p>
          <a:p>
            <a:pPr marL="195263"/>
            <a:r>
              <a:rPr lang="en-US" altLang="ja-JP" sz="1600" dirty="0" smtClean="0"/>
              <a:t>(1)</a:t>
            </a:r>
            <a:r>
              <a:rPr lang="ja-JP" altLang="en-US" sz="1600" dirty="0" smtClean="0"/>
              <a:t>管理組合等に</a:t>
            </a:r>
            <a:r>
              <a:rPr lang="ja-JP" altLang="en-US" sz="1600" dirty="0"/>
              <a:t>よるマンションの管理の適正化</a:t>
            </a:r>
            <a:r>
              <a:rPr lang="ja-JP" altLang="en-US" sz="1600" dirty="0" smtClean="0"/>
              <a:t>の方向性（個人資産・社会的資産としてのマンションのあり方）</a:t>
            </a:r>
            <a:endParaRPr lang="en-US" altLang="ja-JP" sz="1600" dirty="0" smtClean="0"/>
          </a:p>
          <a:p>
            <a:pPr marL="195263"/>
            <a:endParaRPr lang="en-US" altLang="ja-JP" sz="1600" dirty="0" smtClean="0"/>
          </a:p>
          <a:p>
            <a:pPr marL="195263"/>
            <a:r>
              <a:rPr lang="en-US" altLang="ja-JP" sz="1600" dirty="0" smtClean="0"/>
              <a:t>(</a:t>
            </a:r>
            <a:r>
              <a:rPr lang="en-US" altLang="ja-JP" sz="1600" dirty="0"/>
              <a:t>2)</a:t>
            </a:r>
            <a:r>
              <a:rPr lang="ja-JP" altLang="en-US" sz="1600" dirty="0"/>
              <a:t>マンションの管理の適正化のために </a:t>
            </a:r>
            <a:r>
              <a:rPr lang="ja-JP" altLang="en-US" sz="1600" u="sng" dirty="0"/>
              <a:t>管理組合 </a:t>
            </a:r>
            <a:r>
              <a:rPr lang="ja-JP" altLang="en-US" sz="1600" dirty="0"/>
              <a:t>が留意すべき事項</a:t>
            </a:r>
            <a:endParaRPr lang="en-US" altLang="ja-JP" sz="1600" dirty="0" smtClean="0"/>
          </a:p>
          <a:p>
            <a:pPr marL="195263"/>
            <a:r>
              <a:rPr lang="en-US" altLang="ja-JP" sz="1600" dirty="0"/>
              <a:t>(3)</a:t>
            </a:r>
            <a:r>
              <a:rPr lang="ja-JP" altLang="en-US" sz="1600" dirty="0"/>
              <a:t>マンションの管理の適正化のために </a:t>
            </a:r>
            <a:r>
              <a:rPr lang="ja-JP" altLang="en-US" sz="1600" u="sng" dirty="0"/>
              <a:t>区分所有者等 </a:t>
            </a:r>
            <a:r>
              <a:rPr lang="ja-JP" altLang="en-US" sz="1600" dirty="0"/>
              <a:t>が留意す</a:t>
            </a:r>
            <a:r>
              <a:rPr lang="ja-JP" altLang="en-US" sz="1600" dirty="0" smtClean="0"/>
              <a:t>べき</a:t>
            </a:r>
            <a:r>
              <a:rPr lang="ja-JP" altLang="en-US" sz="1600" dirty="0"/>
              <a:t>事項</a:t>
            </a:r>
            <a:endParaRPr lang="en-US" altLang="ja-JP" sz="1600" dirty="0"/>
          </a:p>
          <a:p>
            <a:pPr marL="195263"/>
            <a:r>
              <a:rPr lang="en-US" altLang="ja-JP" sz="1600" dirty="0"/>
              <a:t>(4)</a:t>
            </a:r>
            <a:r>
              <a:rPr lang="ja-JP" altLang="en-US" sz="1600" dirty="0"/>
              <a:t> マンションの管理の適正化のための </a:t>
            </a:r>
            <a:r>
              <a:rPr lang="ja-JP" altLang="en-US" sz="1600" u="sng" dirty="0"/>
              <a:t>管理委託 </a:t>
            </a:r>
            <a:r>
              <a:rPr lang="ja-JP" altLang="en-US" sz="1600" dirty="0"/>
              <a:t>に</a:t>
            </a:r>
            <a:r>
              <a:rPr lang="ja-JP" altLang="en-US" sz="1600" dirty="0" smtClean="0"/>
              <a:t>関する事項</a:t>
            </a:r>
            <a:endParaRPr lang="en-US" altLang="ja-JP" sz="1600" dirty="0"/>
          </a:p>
          <a:p>
            <a:pPr marL="195263"/>
            <a:endParaRPr lang="en-US" altLang="ja-JP" sz="1400" dirty="0" smtClean="0"/>
          </a:p>
          <a:p>
            <a:pPr marL="195263"/>
            <a:r>
              <a:rPr lang="en-US" altLang="ja-JP" sz="1400" b="1" dirty="0" smtClean="0"/>
              <a:t>【</a:t>
            </a:r>
            <a:r>
              <a:rPr lang="ja-JP" altLang="en-US" sz="1400" b="1" dirty="0" smtClean="0"/>
              <a:t>効果</a:t>
            </a:r>
            <a:r>
              <a:rPr lang="en-US" altLang="ja-JP" sz="1400" b="1" dirty="0" smtClean="0"/>
              <a:t>】</a:t>
            </a:r>
          </a:p>
          <a:p>
            <a:pPr marL="195263"/>
            <a:r>
              <a:rPr lang="ja-JP" altLang="en-US" sz="1400" dirty="0" smtClean="0"/>
              <a:t>　</a:t>
            </a:r>
            <a:r>
              <a:rPr lang="ja-JP" altLang="en-US" sz="1600" dirty="0" smtClean="0"/>
              <a:t>・マンション</a:t>
            </a:r>
            <a:r>
              <a:rPr lang="ja-JP" altLang="en-US" sz="1600" dirty="0"/>
              <a:t>管理水準の維持</a:t>
            </a:r>
            <a:r>
              <a:rPr lang="ja-JP" altLang="en-US" sz="1600" dirty="0" smtClean="0"/>
              <a:t>向上</a:t>
            </a:r>
            <a:endParaRPr lang="en-US" altLang="ja-JP" sz="1600" dirty="0" smtClean="0"/>
          </a:p>
          <a:p>
            <a:pPr marL="195263"/>
            <a:r>
              <a:rPr lang="ja-JP" altLang="en-US" sz="1600" dirty="0"/>
              <a:t>　</a:t>
            </a:r>
            <a:r>
              <a:rPr lang="ja-JP" altLang="en-US" sz="1600" dirty="0" smtClean="0"/>
              <a:t>・管理不全発生の防止</a:t>
            </a:r>
            <a:endParaRPr lang="en-US" altLang="ja-JP" sz="1600" dirty="0"/>
          </a:p>
        </p:txBody>
      </p:sp>
    </p:spTree>
    <p:extLst>
      <p:ext uri="{BB962C8B-B14F-4D97-AF65-F5344CB8AC3E}">
        <p14:creationId xmlns:p14="http://schemas.microsoft.com/office/powerpoint/2010/main" val="2584577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新宿区</a:t>
            </a:r>
            <a:r>
              <a:rPr lang="ja-JP" altLang="en-US" sz="3360" b="1" dirty="0">
                <a:solidFill>
                  <a:schemeClr val="bg1"/>
                </a:solidFill>
                <a:latin typeface="メイリオ" panose="020B0604030504040204" pitchFamily="50" charset="-128"/>
              </a:rPr>
              <a:t>マンション管理適正化推進</a:t>
            </a:r>
            <a:r>
              <a:rPr lang="ja-JP" altLang="en-US" sz="3360" b="1" dirty="0" smtClean="0">
                <a:solidFill>
                  <a:schemeClr val="bg1"/>
                </a:solidFill>
                <a:latin typeface="メイリオ" panose="020B0604030504040204" pitchFamily="50" charset="-128"/>
              </a:rPr>
              <a:t>計画概略案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3" name="object 3"/>
          <p:cNvSpPr/>
          <p:nvPr/>
        </p:nvSpPr>
        <p:spPr>
          <a:xfrm>
            <a:off x="150221" y="984176"/>
            <a:ext cx="12501158" cy="576064"/>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５  区の取組に対する目標</a:t>
            </a:r>
            <a:endParaRPr sz="2000" dirty="0">
              <a:solidFill>
                <a:schemeClr val="bg1"/>
              </a:solidFill>
            </a:endParaRPr>
          </a:p>
        </p:txBody>
      </p:sp>
      <p:sp>
        <p:nvSpPr>
          <p:cNvPr id="4" name="object 5"/>
          <p:cNvSpPr/>
          <p:nvPr/>
        </p:nvSpPr>
        <p:spPr>
          <a:xfrm>
            <a:off x="168836" y="1560240"/>
            <a:ext cx="12501156" cy="7200800"/>
          </a:xfrm>
          <a:custGeom>
            <a:avLst/>
            <a:gdLst/>
            <a:ahLst/>
            <a:cxnLst/>
            <a:rect l="l" t="t" r="r" b="b"/>
            <a:pathLst>
              <a:path w="6995159" h="7809230">
                <a:moveTo>
                  <a:pt x="0" y="7808976"/>
                </a:moveTo>
                <a:lnTo>
                  <a:pt x="6995159" y="7808976"/>
                </a:lnTo>
                <a:lnTo>
                  <a:pt x="6995159" y="0"/>
                </a:lnTo>
                <a:lnTo>
                  <a:pt x="0" y="0"/>
                </a:lnTo>
                <a:lnTo>
                  <a:pt x="0" y="7808976"/>
                </a:lnTo>
                <a:close/>
              </a:path>
            </a:pathLst>
          </a:custGeom>
          <a:ln w="12700">
            <a:solidFill>
              <a:srgbClr val="44536A"/>
            </a:solidFill>
          </a:ln>
        </p:spPr>
        <p:txBody>
          <a:bodyPr wrap="square" lIns="0" tIns="0" rIns="0" bIns="0" rtlCol="0"/>
          <a:lstStyle/>
          <a:p>
            <a:pPr marL="195263"/>
            <a:endParaRPr lang="en-US" altLang="ja-JP" sz="1400" b="1" u="sng" dirty="0" smtClean="0"/>
          </a:p>
          <a:p>
            <a:pPr marL="195263"/>
            <a:r>
              <a:rPr lang="ja-JP" altLang="en-US" sz="1400" dirty="0" smtClean="0"/>
              <a:t>（例）</a:t>
            </a:r>
            <a:endParaRPr lang="en-US" altLang="ja-JP" sz="1400" dirty="0" smtClean="0"/>
          </a:p>
          <a:p>
            <a:pPr marL="195263"/>
            <a:endParaRPr lang="en-US" altLang="ja-JP" sz="1400" b="1" u="sng" dirty="0"/>
          </a:p>
          <a:p>
            <a:pPr marL="195263"/>
            <a:r>
              <a:rPr lang="ja-JP" altLang="en-US" sz="1400" b="1" u="sng" dirty="0" smtClean="0"/>
              <a:t>管理組合等による管理の適正化のための目標</a:t>
            </a:r>
            <a:endParaRPr lang="en-US" altLang="ja-JP" sz="1400" b="1" u="sng" dirty="0" smtClean="0"/>
          </a:p>
          <a:p>
            <a:pPr marL="195263"/>
            <a:r>
              <a:rPr lang="ja-JP" altLang="en-US" sz="1400" dirty="0" smtClean="0"/>
              <a:t>　管理</a:t>
            </a:r>
            <a:r>
              <a:rPr lang="ja-JP" altLang="en-US" sz="1400" dirty="0"/>
              <a:t>組合のあるマンションの割合　〇〇％（</a:t>
            </a:r>
            <a:r>
              <a:rPr lang="en-US" altLang="ja-JP" sz="1400" dirty="0"/>
              <a:t>84.3</a:t>
            </a:r>
            <a:r>
              <a:rPr lang="ja-JP" altLang="en-US" sz="1400" dirty="0"/>
              <a:t>％</a:t>
            </a:r>
            <a:r>
              <a:rPr lang="ja-JP" altLang="en-US" sz="1400" dirty="0" smtClean="0"/>
              <a:t>）</a:t>
            </a:r>
            <a:endParaRPr lang="en-US" altLang="ja-JP" sz="1400" dirty="0" smtClean="0"/>
          </a:p>
          <a:p>
            <a:pPr marL="195263"/>
            <a:r>
              <a:rPr lang="ja-JP" altLang="en-US" sz="1400" dirty="0" smtClean="0"/>
              <a:t>　管理</a:t>
            </a:r>
            <a:r>
              <a:rPr lang="ja-JP" altLang="en-US" sz="1400" dirty="0"/>
              <a:t>規約を作成している管理組合の割合　〇〇％ （</a:t>
            </a:r>
            <a:r>
              <a:rPr lang="en-US" altLang="ja-JP" sz="1400" dirty="0"/>
              <a:t>85.6</a:t>
            </a:r>
            <a:r>
              <a:rPr lang="ja-JP" altLang="en-US" sz="1400" dirty="0"/>
              <a:t>％</a:t>
            </a:r>
            <a:r>
              <a:rPr lang="ja-JP" altLang="en-US" sz="1400" dirty="0" smtClean="0"/>
              <a:t>）</a:t>
            </a:r>
            <a:endParaRPr lang="en-US" altLang="ja-JP" sz="1400" dirty="0" smtClean="0"/>
          </a:p>
          <a:p>
            <a:pPr marL="195263"/>
            <a:r>
              <a:rPr lang="ja-JP" altLang="en-US" sz="1400" dirty="0" smtClean="0"/>
              <a:t>　東京都マンション管理状況届出制度で、届出をした</a:t>
            </a:r>
            <a:r>
              <a:rPr lang="ja-JP" altLang="en-US" sz="1400" dirty="0"/>
              <a:t>要届出マンションの割合　〇〇</a:t>
            </a:r>
            <a:r>
              <a:rPr lang="en-US" altLang="ja-JP" sz="1400" dirty="0"/>
              <a:t>%</a:t>
            </a:r>
            <a:r>
              <a:rPr lang="ja-JP" altLang="en-US" sz="1400" dirty="0"/>
              <a:t>（</a:t>
            </a:r>
            <a:r>
              <a:rPr lang="en-US" altLang="ja-JP" sz="1400" dirty="0"/>
              <a:t>54.7</a:t>
            </a:r>
            <a:r>
              <a:rPr lang="ja-JP" altLang="en-US" sz="1400" dirty="0"/>
              <a:t>％＊）</a:t>
            </a:r>
          </a:p>
          <a:p>
            <a:pPr marL="195263"/>
            <a:endParaRPr lang="ja-JP" altLang="en-US" sz="1400" dirty="0"/>
          </a:p>
          <a:p>
            <a:pPr marL="195263"/>
            <a:r>
              <a:rPr lang="ja-JP" altLang="en-US" sz="1400" b="1" u="sng" dirty="0" smtClean="0"/>
              <a:t>建物維持管理</a:t>
            </a:r>
            <a:r>
              <a:rPr lang="ja-JP" altLang="en-US" sz="1400" b="1" u="sng" dirty="0"/>
              <a:t>の適正化のための</a:t>
            </a:r>
            <a:r>
              <a:rPr lang="ja-JP" altLang="en-US" sz="1400" b="1" u="sng" dirty="0" smtClean="0"/>
              <a:t>目標</a:t>
            </a:r>
            <a:endParaRPr lang="en-US" altLang="ja-JP" sz="1400" b="1" u="sng" dirty="0"/>
          </a:p>
          <a:p>
            <a:pPr marL="195263"/>
            <a:r>
              <a:rPr lang="ja-JP" altLang="en-US" sz="1400" dirty="0" smtClean="0"/>
              <a:t>　長期修繕計画を作成している管理組合の割合　</a:t>
            </a:r>
            <a:r>
              <a:rPr lang="ja-JP" altLang="en-US" sz="1400" dirty="0"/>
              <a:t>〇〇％ </a:t>
            </a:r>
            <a:r>
              <a:rPr lang="ja-JP" altLang="en-US" sz="1400" dirty="0" smtClean="0"/>
              <a:t>（</a:t>
            </a:r>
            <a:r>
              <a:rPr lang="en-US" altLang="ja-JP" sz="1400" dirty="0" smtClean="0"/>
              <a:t>56.6</a:t>
            </a:r>
            <a:r>
              <a:rPr lang="ja-JP" altLang="en-US" sz="1400" dirty="0"/>
              <a:t>％</a:t>
            </a:r>
            <a:r>
              <a:rPr lang="ja-JP" altLang="en-US" sz="1400" dirty="0" smtClean="0"/>
              <a:t>）</a:t>
            </a:r>
            <a:endParaRPr lang="en-US" altLang="ja-JP" sz="1400" dirty="0" smtClean="0"/>
          </a:p>
          <a:p>
            <a:pPr marL="195263"/>
            <a:r>
              <a:rPr lang="en-US" altLang="ja-JP" sz="1400" dirty="0"/>
              <a:t> </a:t>
            </a:r>
            <a:r>
              <a:rPr lang="en-US" altLang="ja-JP" sz="1400" dirty="0" smtClean="0"/>
              <a:t>    </a:t>
            </a:r>
            <a:r>
              <a:rPr lang="ja-JP" altLang="en-US" sz="1400" dirty="0" smtClean="0"/>
              <a:t>耐震化が図られているマンションの割合　　</a:t>
            </a:r>
            <a:r>
              <a:rPr lang="ja-JP" altLang="en-US" sz="1400" dirty="0"/>
              <a:t>〇〇％ </a:t>
            </a:r>
            <a:r>
              <a:rPr lang="ja-JP" altLang="en-US" sz="1400" dirty="0" smtClean="0"/>
              <a:t>（□□％）</a:t>
            </a:r>
            <a:endParaRPr lang="en-US" altLang="ja-JP" sz="1400" dirty="0" smtClean="0"/>
          </a:p>
          <a:p>
            <a:pPr marL="195263"/>
            <a:r>
              <a:rPr lang="ja-JP" altLang="en-US" sz="1400" dirty="0"/>
              <a:t>　</a:t>
            </a:r>
            <a:r>
              <a:rPr lang="ja-JP" altLang="en-US" sz="1400" dirty="0" smtClean="0"/>
              <a:t>管理費と修繕積立金を別建てで管理している管理組合の割合　</a:t>
            </a:r>
            <a:r>
              <a:rPr lang="ja-JP" altLang="en-US" sz="1400" dirty="0"/>
              <a:t>〇〇％ </a:t>
            </a:r>
            <a:r>
              <a:rPr lang="ja-JP" altLang="en-US" sz="1400" dirty="0" smtClean="0"/>
              <a:t>（</a:t>
            </a:r>
            <a:r>
              <a:rPr lang="en-US" altLang="ja-JP" sz="1400" dirty="0" smtClean="0"/>
              <a:t>85.6</a:t>
            </a:r>
            <a:r>
              <a:rPr lang="ja-JP" altLang="en-US" sz="1400" dirty="0"/>
              <a:t>％</a:t>
            </a:r>
            <a:r>
              <a:rPr lang="ja-JP" altLang="en-US" sz="1400" dirty="0" smtClean="0"/>
              <a:t>）</a:t>
            </a:r>
            <a:endParaRPr lang="en-US" altLang="ja-JP" sz="1400" dirty="0" smtClean="0"/>
          </a:p>
          <a:p>
            <a:pPr marL="195263"/>
            <a:endParaRPr lang="en-US" altLang="ja-JP" sz="1400" dirty="0"/>
          </a:p>
          <a:p>
            <a:pPr marL="195263"/>
            <a:r>
              <a:rPr lang="ja-JP" altLang="en-US" sz="1400" b="1" u="sng" dirty="0" smtClean="0"/>
              <a:t>社会的資産としての管理の</a:t>
            </a:r>
            <a:r>
              <a:rPr lang="ja-JP" altLang="en-US" sz="1400" b="1" u="sng" dirty="0"/>
              <a:t>適正化のための</a:t>
            </a:r>
            <a:r>
              <a:rPr lang="ja-JP" altLang="en-US" sz="1400" b="1" u="sng" dirty="0" smtClean="0"/>
              <a:t>目標</a:t>
            </a:r>
            <a:endParaRPr lang="en-US" altLang="ja-JP" sz="1400" b="1" u="sng" dirty="0"/>
          </a:p>
          <a:p>
            <a:pPr marL="195263"/>
            <a:r>
              <a:rPr lang="ja-JP" altLang="en-US" sz="1400" dirty="0"/>
              <a:t>　</a:t>
            </a:r>
            <a:r>
              <a:rPr lang="ja-JP" altLang="en-US" sz="1400" dirty="0" smtClean="0"/>
              <a:t>地元町会に参加しているマンションの割合</a:t>
            </a:r>
            <a:r>
              <a:rPr lang="ja-JP" altLang="en-US" sz="1400" dirty="0"/>
              <a:t>　〇〇％</a:t>
            </a:r>
            <a:r>
              <a:rPr lang="ja-JP" altLang="en-US" sz="1400" dirty="0" smtClean="0"/>
              <a:t>（</a:t>
            </a:r>
            <a:r>
              <a:rPr lang="en-US" altLang="ja-JP" sz="1400" dirty="0" smtClean="0"/>
              <a:t>55.5</a:t>
            </a:r>
            <a:r>
              <a:rPr lang="ja-JP" altLang="en-US" sz="1400" dirty="0" smtClean="0"/>
              <a:t>％</a:t>
            </a:r>
            <a:r>
              <a:rPr lang="ja-JP" altLang="en-US" sz="1400" dirty="0"/>
              <a:t>）</a:t>
            </a:r>
            <a:endParaRPr lang="en-US" altLang="ja-JP" sz="1400" dirty="0"/>
          </a:p>
          <a:p>
            <a:pPr marL="195263"/>
            <a:r>
              <a:rPr lang="ja-JP" altLang="en-US" sz="1400" dirty="0"/>
              <a:t>　</a:t>
            </a:r>
            <a:r>
              <a:rPr lang="ja-JP" altLang="en-US" sz="1400" dirty="0" smtClean="0"/>
              <a:t>自主防災組織を形成している管理組合数</a:t>
            </a:r>
            <a:r>
              <a:rPr lang="ja-JP" altLang="en-US" sz="1400" dirty="0"/>
              <a:t>　</a:t>
            </a:r>
            <a:r>
              <a:rPr lang="ja-JP" altLang="en-US" sz="1400" dirty="0" smtClean="0"/>
              <a:t>〇〇組合 （</a:t>
            </a:r>
            <a:r>
              <a:rPr lang="en-US" altLang="ja-JP" sz="1400" dirty="0" smtClean="0"/>
              <a:t>41</a:t>
            </a:r>
            <a:r>
              <a:rPr lang="ja-JP" altLang="en-US" sz="1400" dirty="0" smtClean="0"/>
              <a:t>組合）</a:t>
            </a:r>
            <a:endParaRPr lang="en-US" altLang="ja-JP" sz="1400" dirty="0"/>
          </a:p>
          <a:p>
            <a:pPr marL="195263"/>
            <a:r>
              <a:rPr lang="ja-JP" altLang="en-US" sz="1400" dirty="0"/>
              <a:t>　</a:t>
            </a:r>
            <a:r>
              <a:rPr lang="ja-JP" altLang="en-US" sz="1400" dirty="0" smtClean="0"/>
              <a:t>災害対応マニュアルを作成している管理組合の割合</a:t>
            </a:r>
            <a:r>
              <a:rPr lang="ja-JP" altLang="en-US" sz="1400" dirty="0"/>
              <a:t>　〇〇</a:t>
            </a:r>
            <a:r>
              <a:rPr lang="en-US" altLang="ja-JP" sz="1400" dirty="0"/>
              <a:t>%</a:t>
            </a:r>
            <a:r>
              <a:rPr lang="ja-JP" altLang="en-US" sz="1400" dirty="0" smtClean="0"/>
              <a:t>（</a:t>
            </a:r>
            <a:r>
              <a:rPr lang="en-US" altLang="ja-JP" sz="1400" dirty="0" smtClean="0"/>
              <a:t>25.8</a:t>
            </a:r>
            <a:r>
              <a:rPr lang="ja-JP" altLang="en-US" sz="1400" dirty="0" smtClean="0"/>
              <a:t>％</a:t>
            </a:r>
            <a:r>
              <a:rPr lang="ja-JP" altLang="en-US" sz="1400" dirty="0"/>
              <a:t>＊</a:t>
            </a:r>
            <a:r>
              <a:rPr lang="ja-JP" altLang="en-US" sz="1400" dirty="0" smtClean="0"/>
              <a:t>）</a:t>
            </a:r>
            <a:endParaRPr lang="en-US" altLang="ja-JP" sz="1400" dirty="0" smtClean="0"/>
          </a:p>
          <a:p>
            <a:pPr marL="195263"/>
            <a:r>
              <a:rPr lang="ja-JP" altLang="en-US" sz="1400" dirty="0"/>
              <a:t>　</a:t>
            </a:r>
            <a:r>
              <a:rPr lang="ja-JP" altLang="en-US" sz="1400" dirty="0" smtClean="0"/>
              <a:t>共用部の照明を</a:t>
            </a:r>
            <a:r>
              <a:rPr lang="en-US" altLang="ja-JP" sz="1400" dirty="0" smtClean="0"/>
              <a:t>LED</a:t>
            </a:r>
            <a:r>
              <a:rPr lang="ja-JP" altLang="en-US" sz="1400" dirty="0" smtClean="0"/>
              <a:t>化しているマンションの割合</a:t>
            </a:r>
            <a:r>
              <a:rPr lang="ja-JP" altLang="en-US" sz="1400" dirty="0"/>
              <a:t>　〇〇</a:t>
            </a:r>
            <a:r>
              <a:rPr lang="en-US" altLang="ja-JP" sz="1400" dirty="0" smtClean="0"/>
              <a:t>%</a:t>
            </a:r>
            <a:r>
              <a:rPr lang="ja-JP" altLang="en-US" sz="1400" dirty="0"/>
              <a:t> （□□％） </a:t>
            </a:r>
          </a:p>
          <a:p>
            <a:pPr marL="195263"/>
            <a:endParaRPr lang="ja-JP" altLang="en-US" sz="1400" dirty="0"/>
          </a:p>
          <a:p>
            <a:pPr marL="195263"/>
            <a:endParaRPr lang="ja-JP" altLang="en-US" sz="1400" dirty="0"/>
          </a:p>
          <a:p>
            <a:pPr marL="195263"/>
            <a:endParaRPr lang="en-US" altLang="ja-JP" sz="1400" dirty="0" smtClean="0"/>
          </a:p>
          <a:p>
            <a:pPr marL="195263"/>
            <a:endParaRPr lang="en-US" altLang="ja-JP" sz="1400" dirty="0"/>
          </a:p>
          <a:p>
            <a:pPr marL="195263"/>
            <a:endParaRPr lang="en-US" altLang="ja-JP" sz="1400" dirty="0"/>
          </a:p>
          <a:p>
            <a:pPr marL="195263"/>
            <a:endParaRPr lang="en-US" altLang="ja-JP" sz="1400" dirty="0"/>
          </a:p>
          <a:p>
            <a:pPr marL="195263"/>
            <a:endParaRPr lang="en-US" altLang="ja-JP" sz="1400" dirty="0"/>
          </a:p>
          <a:p>
            <a:pPr marL="195263"/>
            <a:endParaRPr lang="ja-JP" altLang="en-US" sz="1400" dirty="0"/>
          </a:p>
          <a:p>
            <a:pPr marL="195263"/>
            <a:r>
              <a:rPr lang="ja-JP" altLang="en-US" sz="1400" b="1" u="sng" dirty="0" smtClean="0"/>
              <a:t>　</a:t>
            </a:r>
            <a:endParaRPr lang="en-US" altLang="ja-JP" sz="1400" b="1" u="sng" dirty="0" smtClean="0"/>
          </a:p>
          <a:p>
            <a:pPr marL="195263"/>
            <a:endParaRPr lang="en-US" altLang="ja-JP" sz="1400" b="1" u="sng" dirty="0" smtClean="0"/>
          </a:p>
        </p:txBody>
      </p:sp>
      <p:sp>
        <p:nvSpPr>
          <p:cNvPr id="5" name="テキスト ボックス 4"/>
          <p:cNvSpPr txBox="1"/>
          <p:nvPr/>
        </p:nvSpPr>
        <p:spPr>
          <a:xfrm>
            <a:off x="6256784" y="9079053"/>
            <a:ext cx="648072" cy="400110"/>
          </a:xfrm>
          <a:prstGeom prst="rect">
            <a:avLst/>
          </a:prstGeom>
          <a:noFill/>
        </p:spPr>
        <p:txBody>
          <a:bodyPr wrap="square" rtlCol="0">
            <a:spAutoFit/>
          </a:bodyPr>
          <a:lstStyle/>
          <a:p>
            <a:r>
              <a:rPr kumimoji="1" lang="ja-JP" altLang="en-US" sz="2000" dirty="0" smtClean="0"/>
              <a:t>５</a:t>
            </a:r>
            <a:endParaRPr kumimoji="1" lang="ja-JP" altLang="en-US" sz="2000" dirty="0"/>
          </a:p>
        </p:txBody>
      </p:sp>
    </p:spTree>
    <p:extLst>
      <p:ext uri="{BB962C8B-B14F-4D97-AF65-F5344CB8AC3E}">
        <p14:creationId xmlns:p14="http://schemas.microsoft.com/office/powerpoint/2010/main" val="219965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a:t>
            </a:r>
            <a:r>
              <a:rPr lang="en-US" altLang="ja-JP" sz="3360" b="1" dirty="0" smtClean="0">
                <a:solidFill>
                  <a:schemeClr val="bg1"/>
                </a:solidFill>
                <a:latin typeface="メイリオ" panose="020B0604030504040204" pitchFamily="50" charset="-128"/>
              </a:rPr>
              <a:t>【</a:t>
            </a:r>
            <a:r>
              <a:rPr lang="ja-JP" altLang="en-US" sz="3360" b="1" dirty="0" smtClean="0">
                <a:solidFill>
                  <a:schemeClr val="bg1"/>
                </a:solidFill>
                <a:latin typeface="メイリオ" panose="020B0604030504040204" pitchFamily="50" charset="-128"/>
              </a:rPr>
              <a:t>参考資料</a:t>
            </a:r>
            <a:r>
              <a:rPr lang="en-US" altLang="ja-JP" sz="3360" b="1" dirty="0" smtClean="0">
                <a:solidFill>
                  <a:schemeClr val="bg1"/>
                </a:solidFill>
                <a:latin typeface="メイリオ" panose="020B0604030504040204" pitchFamily="50" charset="-128"/>
              </a:rPr>
              <a:t>】</a:t>
            </a:r>
            <a:r>
              <a:rPr lang="ja-JP" altLang="en-US" sz="3360" b="1" dirty="0" smtClean="0">
                <a:solidFill>
                  <a:schemeClr val="bg1"/>
                </a:solidFill>
                <a:latin typeface="メイリオ" panose="020B0604030504040204" pitchFamily="50" charset="-128"/>
              </a:rPr>
              <a:t>指針</a:t>
            </a:r>
            <a:r>
              <a:rPr lang="ja-JP" altLang="en-US" sz="3360" b="1" dirty="0">
                <a:solidFill>
                  <a:schemeClr val="bg1"/>
                </a:solidFill>
                <a:latin typeface="メイリオ" panose="020B0604030504040204" pitchFamily="50" charset="-128"/>
              </a:rPr>
              <a:t>の</a:t>
            </a:r>
            <a:r>
              <a:rPr lang="ja-JP" altLang="en-US" sz="3360" b="1" dirty="0" smtClean="0">
                <a:solidFill>
                  <a:schemeClr val="bg1"/>
                </a:solidFill>
                <a:latin typeface="メイリオ" panose="020B0604030504040204" pitchFamily="50" charset="-128"/>
              </a:rPr>
              <a:t>具体案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24" name="object 3"/>
          <p:cNvSpPr/>
          <p:nvPr/>
        </p:nvSpPr>
        <p:spPr>
          <a:xfrm>
            <a:off x="168837" y="889905"/>
            <a:ext cx="12501155" cy="345442"/>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３ 管理組合等による主体的な管理のあり方（マンション管理適正化指針）</a:t>
            </a:r>
            <a:endParaRPr sz="2000" dirty="0">
              <a:solidFill>
                <a:schemeClr val="bg1"/>
              </a:solidFill>
            </a:endParaRPr>
          </a:p>
        </p:txBody>
      </p:sp>
      <p:sp>
        <p:nvSpPr>
          <p:cNvPr id="25" name="object 5"/>
          <p:cNvSpPr/>
          <p:nvPr/>
        </p:nvSpPr>
        <p:spPr>
          <a:xfrm>
            <a:off x="168836" y="1235347"/>
            <a:ext cx="12501156" cy="7597701"/>
          </a:xfrm>
          <a:custGeom>
            <a:avLst/>
            <a:gdLst/>
            <a:ahLst/>
            <a:cxnLst/>
            <a:rect l="l" t="t" r="r" b="b"/>
            <a:pathLst>
              <a:path w="6995159" h="7809230">
                <a:moveTo>
                  <a:pt x="0" y="7808976"/>
                </a:moveTo>
                <a:lnTo>
                  <a:pt x="6995159" y="7808976"/>
                </a:lnTo>
                <a:lnTo>
                  <a:pt x="6995159" y="0"/>
                </a:lnTo>
                <a:lnTo>
                  <a:pt x="0" y="0"/>
                </a:lnTo>
                <a:lnTo>
                  <a:pt x="0" y="7808976"/>
                </a:lnTo>
                <a:close/>
              </a:path>
            </a:pathLst>
          </a:custGeom>
          <a:ln w="12700">
            <a:solidFill>
              <a:srgbClr val="44536A"/>
            </a:solidFill>
          </a:ln>
        </p:spPr>
        <p:txBody>
          <a:bodyPr wrap="square" lIns="0" tIns="0" rIns="0" bIns="0" rtlCol="0"/>
          <a:lstStyle/>
          <a:p>
            <a:pPr marL="195263"/>
            <a:endParaRPr lang="en-US" altLang="ja-JP" sz="1400" b="1" u="sng" dirty="0" smtClean="0"/>
          </a:p>
          <a:p>
            <a:pPr marL="195263"/>
            <a:r>
              <a:rPr lang="ja-JP" altLang="en-US" sz="1400" dirty="0" smtClean="0">
                <a:latin typeface="+mn-ea"/>
              </a:rPr>
              <a:t>　</a:t>
            </a:r>
            <a:endParaRPr lang="en-US" altLang="ja-JP" sz="1400" b="1" u="sng" dirty="0" smtClean="0"/>
          </a:p>
          <a:p>
            <a:pPr marL="195263"/>
            <a:r>
              <a:rPr lang="en-US" altLang="ja-JP" sz="1400" b="1" u="sng" dirty="0" smtClean="0"/>
              <a:t>【</a:t>
            </a:r>
            <a:r>
              <a:rPr lang="ja-JP" altLang="en-US" sz="1400" b="1" u="sng" dirty="0" smtClean="0"/>
              <a:t>国による管理適正化指針（要旨）</a:t>
            </a:r>
            <a:r>
              <a:rPr lang="en-US" altLang="ja-JP" sz="1400" b="1" u="sng" dirty="0" smtClean="0"/>
              <a:t>】</a:t>
            </a:r>
            <a:r>
              <a:rPr lang="ja-JP" altLang="en-US" sz="1400" b="1" dirty="0" smtClean="0"/>
              <a:t>　　　</a:t>
            </a:r>
            <a:endParaRPr lang="en-US" altLang="ja-JP" sz="1400" b="1" dirty="0" smtClean="0"/>
          </a:p>
          <a:p>
            <a:pPr marL="195263"/>
            <a:r>
              <a:rPr lang="ja-JP" altLang="en-US" sz="1400" b="1" dirty="0">
                <a:latin typeface="+mn-ea"/>
              </a:rPr>
              <a:t>　</a:t>
            </a:r>
            <a:r>
              <a:rPr lang="ja-JP" altLang="en-US" sz="1400" b="1" dirty="0" smtClean="0">
                <a:latin typeface="+mn-ea"/>
              </a:rPr>
              <a:t>　</a:t>
            </a:r>
            <a:r>
              <a:rPr lang="ja-JP" altLang="en-US" sz="1400" dirty="0" smtClean="0">
                <a:latin typeface="+mn-ea"/>
              </a:rPr>
              <a:t>＊</a:t>
            </a:r>
            <a:r>
              <a:rPr lang="ja-JP" altLang="en-US" sz="1400" dirty="0">
                <a:latin typeface="+mn-ea"/>
              </a:rPr>
              <a:t>実際の国の指針では、語尾が「</a:t>
            </a:r>
            <a:r>
              <a:rPr lang="ja-JP" altLang="en-US" sz="1400" dirty="0" err="1">
                <a:latin typeface="+mn-ea"/>
              </a:rPr>
              <a:t>～する</a:t>
            </a:r>
            <a:r>
              <a:rPr lang="ja-JP" altLang="en-US" sz="1400" dirty="0">
                <a:latin typeface="+mn-ea"/>
              </a:rPr>
              <a:t>ことが重要である」「～が必要である」等の表現になっています。</a:t>
            </a:r>
            <a:endParaRPr lang="en-US" altLang="ja-JP" sz="1400" dirty="0">
              <a:latin typeface="+mn-ea"/>
            </a:endParaRPr>
          </a:p>
          <a:p>
            <a:pPr marL="195263"/>
            <a:endParaRPr lang="en-US" altLang="ja-JP" sz="1400" b="1" u="sng" dirty="0" smtClean="0"/>
          </a:p>
          <a:p>
            <a:pPr marL="195263"/>
            <a:r>
              <a:rPr lang="ja-JP" altLang="en-US" sz="1400" dirty="0" smtClean="0"/>
              <a:t>１　管理組合によるマンションの管理の適正化の方向</a:t>
            </a:r>
            <a:endParaRPr lang="en-US" altLang="ja-JP" sz="1400" dirty="0" smtClean="0"/>
          </a:p>
          <a:p>
            <a:pPr marL="195263"/>
            <a:r>
              <a:rPr lang="en-US" altLang="ja-JP" sz="1400" dirty="0" smtClean="0"/>
              <a:t>   (1) </a:t>
            </a:r>
            <a:r>
              <a:rPr lang="ja-JP" altLang="en-US" sz="1400" dirty="0" smtClean="0"/>
              <a:t>　区分所有者等の意見が十分に反映されるよう、長期的な見通しを持って、適正な運営を行うこと。健全な会計を確保するよう、十分に配慮すること。</a:t>
            </a:r>
            <a:endParaRPr lang="en-US" altLang="ja-JP" sz="1400" dirty="0" smtClean="0"/>
          </a:p>
          <a:p>
            <a:pPr marL="195263"/>
            <a:r>
              <a:rPr lang="ja-JP" altLang="en-US" sz="1400" dirty="0"/>
              <a:t> </a:t>
            </a:r>
            <a:r>
              <a:rPr lang="ja-JP" altLang="en-US" sz="1400" dirty="0" smtClean="0"/>
              <a:t>　　第三者に管理を委託する場合は、十分に検討して契約を締結すること。</a:t>
            </a:r>
            <a:endParaRPr lang="en-US" altLang="ja-JP" sz="1400" dirty="0" smtClean="0"/>
          </a:p>
          <a:p>
            <a:pPr marL="195263"/>
            <a:r>
              <a:rPr lang="ja-JP" altLang="en-US" sz="1400" dirty="0"/>
              <a:t> </a:t>
            </a:r>
            <a:r>
              <a:rPr lang="ja-JP" altLang="en-US" sz="1400" dirty="0" smtClean="0"/>
              <a:t>  </a:t>
            </a:r>
            <a:r>
              <a:rPr lang="en-US" altLang="ja-JP" sz="1400" dirty="0" smtClean="0"/>
              <a:t>(2)</a:t>
            </a:r>
            <a:r>
              <a:rPr lang="ja-JP" altLang="en-US" sz="1400" dirty="0" smtClean="0"/>
              <a:t>　区分所有者等は、管理組合の一員としての役割を適切に果たすよう努めること。</a:t>
            </a:r>
            <a:endParaRPr lang="en-US" altLang="ja-JP" sz="1400" dirty="0" smtClean="0"/>
          </a:p>
          <a:p>
            <a:pPr marL="195263"/>
            <a:r>
              <a:rPr lang="ja-JP" altLang="en-US" sz="1400" dirty="0"/>
              <a:t> </a:t>
            </a:r>
            <a:r>
              <a:rPr lang="ja-JP" altLang="en-US" sz="1400" dirty="0" smtClean="0"/>
              <a:t>  </a:t>
            </a:r>
            <a:r>
              <a:rPr lang="en-US" altLang="ja-JP" sz="1400" dirty="0" smtClean="0"/>
              <a:t>(3)</a:t>
            </a:r>
            <a:r>
              <a:rPr lang="ja-JP" altLang="en-US" sz="1400" dirty="0" smtClean="0"/>
              <a:t>　管理組合は、専門的知識を有する者の支援を得ながら、主体性をもって適切な対応を心がけること。</a:t>
            </a:r>
            <a:endParaRPr lang="en-US" altLang="ja-JP" sz="1400" dirty="0" smtClean="0"/>
          </a:p>
          <a:p>
            <a:pPr marL="195263"/>
            <a:r>
              <a:rPr lang="ja-JP" altLang="en-US" sz="1400" dirty="0"/>
              <a:t> </a:t>
            </a:r>
            <a:r>
              <a:rPr lang="ja-JP" altLang="en-US" sz="1400" dirty="0" smtClean="0"/>
              <a:t>  </a:t>
            </a:r>
            <a:r>
              <a:rPr lang="en-US" altLang="ja-JP" sz="1400" dirty="0" smtClean="0"/>
              <a:t>(4)</a:t>
            </a:r>
            <a:r>
              <a:rPr lang="ja-JP" altLang="en-US" sz="1400" dirty="0" smtClean="0"/>
              <a:t>　外部の専門家が管理者や役員に就任する場合には、区分所有者等が管理者や役員の選任や業務の監視を行うとともに、監視・監督の強化のための措</a:t>
            </a:r>
            <a:endParaRPr lang="en-US" altLang="ja-JP" sz="1400" dirty="0" smtClean="0"/>
          </a:p>
          <a:p>
            <a:pPr marL="195263"/>
            <a:r>
              <a:rPr lang="ja-JP" altLang="en-US" sz="1400" dirty="0"/>
              <a:t>　</a:t>
            </a:r>
            <a:r>
              <a:rPr lang="ja-JP" altLang="en-US" sz="1400" dirty="0" smtClean="0"/>
              <a:t>　置等を講じることにより、適正な業務運営を担保すること。</a:t>
            </a:r>
            <a:endParaRPr lang="en-US" altLang="ja-JP" sz="1400" dirty="0"/>
          </a:p>
          <a:p>
            <a:pPr marL="195263"/>
            <a:r>
              <a:rPr lang="ja-JP" altLang="en-US" sz="1400" dirty="0" smtClean="0"/>
              <a:t>２　マンションの管理の適正化のために管理組合が留意すべき事項</a:t>
            </a:r>
            <a:endParaRPr lang="en-US" altLang="ja-JP" sz="1400" dirty="0" smtClean="0"/>
          </a:p>
          <a:p>
            <a:pPr marL="195263"/>
            <a:r>
              <a:rPr lang="ja-JP" altLang="en-US" sz="1400" dirty="0"/>
              <a:t> </a:t>
            </a:r>
            <a:r>
              <a:rPr lang="ja-JP" altLang="en-US" sz="1400" dirty="0" smtClean="0"/>
              <a:t>  </a:t>
            </a:r>
            <a:r>
              <a:rPr lang="en-US" altLang="ja-JP" sz="1400" dirty="0" smtClean="0"/>
              <a:t>(1)</a:t>
            </a:r>
            <a:r>
              <a:rPr lang="ja-JP" altLang="en-US" sz="1400" dirty="0" smtClean="0"/>
              <a:t>　管理組合の運営</a:t>
            </a:r>
            <a:endParaRPr lang="en-US" altLang="ja-JP" sz="1400" dirty="0" smtClean="0"/>
          </a:p>
          <a:p>
            <a:pPr marL="195263"/>
            <a:r>
              <a:rPr lang="ja-JP" altLang="en-US" sz="1400" dirty="0" smtClean="0"/>
              <a:t> </a:t>
            </a:r>
            <a:r>
              <a:rPr lang="ja-JP" altLang="en-US" sz="1400" dirty="0"/>
              <a:t>　</a:t>
            </a:r>
            <a:r>
              <a:rPr lang="ja-JP" altLang="en-US" sz="1400" dirty="0" smtClean="0"/>
              <a:t>　   管理組合の管理者等は、その意思決定にあたっては、事前に必要な資料を整備し、集会において適切な判断が行われるよう配慮すること</a:t>
            </a:r>
            <a:endParaRPr lang="en-US" altLang="ja-JP" sz="1400" dirty="0" smtClean="0"/>
          </a:p>
          <a:p>
            <a:pPr marL="195263"/>
            <a:r>
              <a:rPr lang="ja-JP" altLang="en-US" sz="1400" dirty="0"/>
              <a:t> </a:t>
            </a:r>
            <a:r>
              <a:rPr lang="ja-JP" altLang="en-US" sz="1400" dirty="0" smtClean="0"/>
              <a:t>  </a:t>
            </a:r>
            <a:r>
              <a:rPr lang="en-US" altLang="ja-JP" sz="1400" dirty="0" smtClean="0"/>
              <a:t>(2)</a:t>
            </a:r>
            <a:r>
              <a:rPr lang="ja-JP" altLang="en-US" sz="1400" dirty="0" smtClean="0"/>
              <a:t>　管理規約</a:t>
            </a:r>
            <a:endParaRPr lang="en-US" altLang="ja-JP" sz="1400" dirty="0" smtClean="0"/>
          </a:p>
          <a:p>
            <a:pPr marL="195263"/>
            <a:r>
              <a:rPr lang="ja-JP" altLang="en-US" sz="1400" dirty="0"/>
              <a:t>　</a:t>
            </a:r>
            <a:r>
              <a:rPr lang="ja-JP" altLang="en-US" sz="1400" dirty="0" smtClean="0"/>
              <a:t>　　管理規約の作成にあたっては、区分所有法に則り、「マンション標準管理規約」を参考として、マンションの実態及び区分所有者等の意向を踏まえ、</a:t>
            </a:r>
            <a:endParaRPr lang="en-US" altLang="ja-JP" sz="1400" dirty="0" smtClean="0"/>
          </a:p>
          <a:p>
            <a:pPr marL="195263"/>
            <a:r>
              <a:rPr lang="ja-JP" altLang="en-US" sz="1400" dirty="0"/>
              <a:t>　</a:t>
            </a:r>
            <a:r>
              <a:rPr lang="ja-JP" altLang="en-US" sz="1400" dirty="0" smtClean="0"/>
              <a:t>　適切なものを作成し、必要に応じて改正すること。さらに、実態に即した具体的な住まい方のルールを定めておくこと。</a:t>
            </a:r>
            <a:endParaRPr lang="en-US" altLang="ja-JP" sz="1400" dirty="0" smtClean="0"/>
          </a:p>
          <a:p>
            <a:pPr marL="195263"/>
            <a:r>
              <a:rPr lang="ja-JP" altLang="en-US" sz="1400" dirty="0"/>
              <a:t>　</a:t>
            </a:r>
            <a:r>
              <a:rPr lang="ja-JP" altLang="en-US" sz="1400" dirty="0" smtClean="0"/>
              <a:t>　　管理規約等に違反する行為があった場合、管理者等は、その是正のため、必要な勧告、指示等を行うとともに、法令等に則り、その是正又は配乗を</a:t>
            </a:r>
            <a:endParaRPr lang="en-US" altLang="ja-JP" sz="1400" dirty="0" smtClean="0"/>
          </a:p>
          <a:p>
            <a:pPr marL="195263"/>
            <a:r>
              <a:rPr lang="ja-JP" altLang="en-US" sz="1400" dirty="0"/>
              <a:t>　</a:t>
            </a:r>
            <a:r>
              <a:rPr lang="ja-JP" altLang="en-US" sz="1400" dirty="0" smtClean="0"/>
              <a:t>　求める法的措置をとること。</a:t>
            </a:r>
            <a:endParaRPr lang="en-US" altLang="ja-JP" sz="1400" dirty="0" smtClean="0"/>
          </a:p>
          <a:p>
            <a:pPr marL="195263"/>
            <a:r>
              <a:rPr lang="ja-JP" altLang="en-US" sz="1400" dirty="0"/>
              <a:t> </a:t>
            </a:r>
            <a:r>
              <a:rPr lang="ja-JP" altLang="en-US" sz="1400" dirty="0" smtClean="0"/>
              <a:t>  </a:t>
            </a:r>
            <a:r>
              <a:rPr lang="en-US" altLang="ja-JP" sz="1400" dirty="0" smtClean="0"/>
              <a:t>(3)</a:t>
            </a:r>
            <a:r>
              <a:rPr lang="ja-JP" altLang="en-US" sz="1400" dirty="0" smtClean="0"/>
              <a:t>　 共用部分の範囲及び管理費用の明確化</a:t>
            </a:r>
            <a:endParaRPr lang="en-US" altLang="ja-JP" sz="1400" dirty="0" smtClean="0"/>
          </a:p>
          <a:p>
            <a:pPr marL="195263"/>
            <a:r>
              <a:rPr lang="ja-JP" altLang="en-US" sz="1400" dirty="0"/>
              <a:t>　</a:t>
            </a:r>
            <a:r>
              <a:rPr lang="ja-JP" altLang="en-US" sz="1400" dirty="0" smtClean="0"/>
              <a:t>　     管理組合は、あらかじめ、共用部分の範囲及び管理費用を明確にし、トラブルの未然防止を図ること。</a:t>
            </a:r>
            <a:endParaRPr lang="en-US" altLang="ja-JP" sz="1400" dirty="0" smtClean="0"/>
          </a:p>
          <a:p>
            <a:pPr marL="195263"/>
            <a:r>
              <a:rPr lang="ja-JP" altLang="en-US" sz="1400" dirty="0"/>
              <a:t> </a:t>
            </a:r>
            <a:r>
              <a:rPr lang="ja-JP" altLang="en-US" sz="1400" dirty="0" smtClean="0"/>
              <a:t>  </a:t>
            </a:r>
            <a:r>
              <a:rPr lang="en-US" altLang="ja-JP" sz="1400" dirty="0" smtClean="0"/>
              <a:t>(4)</a:t>
            </a:r>
            <a:r>
              <a:rPr lang="ja-JP" altLang="en-US" sz="1400" dirty="0" smtClean="0"/>
              <a:t>　  管理組合の経理　 </a:t>
            </a:r>
            <a:endParaRPr lang="en-US" altLang="ja-JP" sz="1400" dirty="0" smtClean="0"/>
          </a:p>
          <a:p>
            <a:pPr marL="195263"/>
            <a:r>
              <a:rPr lang="ja-JP" altLang="en-US" sz="1400" dirty="0" smtClean="0"/>
              <a:t> </a:t>
            </a:r>
            <a:r>
              <a:rPr lang="ja-JP" altLang="en-US" sz="1400" dirty="0"/>
              <a:t>　 </a:t>
            </a:r>
            <a:r>
              <a:rPr lang="ja-JP" altLang="en-US" sz="1400" dirty="0" smtClean="0"/>
              <a:t>        管理費及び修繕積立金等について必要な費用を徴収するとともに、管理規約に基づき、帳簿上に明確に区分して経理を行い、適正に管理すること。</a:t>
            </a:r>
            <a:endParaRPr lang="en-US" altLang="ja-JP" sz="1400" dirty="0" smtClean="0"/>
          </a:p>
          <a:p>
            <a:pPr marL="195263"/>
            <a:r>
              <a:rPr lang="ja-JP" altLang="en-US" sz="1400" dirty="0"/>
              <a:t>　</a:t>
            </a:r>
            <a:r>
              <a:rPr lang="ja-JP" altLang="en-US" sz="1400" dirty="0" smtClean="0"/>
              <a:t>　</a:t>
            </a:r>
            <a:r>
              <a:rPr lang="ja-JP" altLang="en-US" sz="1400" dirty="0"/>
              <a:t> </a:t>
            </a:r>
            <a:r>
              <a:rPr lang="ja-JP" altLang="en-US" sz="1400" dirty="0" smtClean="0"/>
              <a:t>管理者等は、必要な帳票類を作成して保管するとともに、区分所有者等の請求あった時は、速やかに開示し、経理の透明性を確保すること。</a:t>
            </a:r>
            <a:endParaRPr lang="en-US" altLang="ja-JP" sz="1400" dirty="0" smtClean="0"/>
          </a:p>
          <a:p>
            <a:pPr marL="195263"/>
            <a:r>
              <a:rPr lang="en-US" altLang="ja-JP" sz="1400" dirty="0" smtClean="0"/>
              <a:t>   (5)</a:t>
            </a:r>
            <a:r>
              <a:rPr lang="ja-JP" altLang="en-US" sz="1400" dirty="0" smtClean="0"/>
              <a:t>　  長期修繕計画の作成及び見直し等</a:t>
            </a:r>
            <a:endParaRPr lang="en-US" altLang="ja-JP" sz="1400" dirty="0" smtClean="0"/>
          </a:p>
          <a:p>
            <a:pPr marL="195263"/>
            <a:r>
              <a:rPr lang="ja-JP" altLang="en-US" sz="1400" dirty="0" smtClean="0"/>
              <a:t>               長期</a:t>
            </a:r>
            <a:r>
              <a:rPr lang="ja-JP" altLang="en-US" sz="1400" dirty="0"/>
              <a:t>修繕計画の作成及び</a:t>
            </a:r>
            <a:r>
              <a:rPr lang="ja-JP" altLang="en-US" sz="1400" dirty="0" smtClean="0"/>
              <a:t>見直しにあたっては、「ガイドライン」を参考に、必要に応じ、専門的知識を有する者の意見を求め、また、あらかじめ</a:t>
            </a:r>
            <a:endParaRPr lang="en-US" altLang="ja-JP" sz="1400" dirty="0" smtClean="0"/>
          </a:p>
          <a:p>
            <a:pPr marL="195263"/>
            <a:r>
              <a:rPr lang="en-US" altLang="ja-JP" sz="1400" dirty="0"/>
              <a:t> </a:t>
            </a:r>
            <a:r>
              <a:rPr lang="en-US" altLang="ja-JP" sz="1400" dirty="0" smtClean="0"/>
              <a:t>          </a:t>
            </a:r>
            <a:r>
              <a:rPr lang="ja-JP" altLang="en-US" sz="1400" dirty="0" smtClean="0"/>
              <a:t>建物診断等を行って、その計画を適切なものとするよう配慮すること。計画の実行性を確保するため、修繕内容、資金計画を適正かつ明確に定め、</a:t>
            </a:r>
            <a:endParaRPr lang="en-US" altLang="ja-JP" sz="1400" dirty="0" smtClean="0"/>
          </a:p>
          <a:p>
            <a:pPr marL="195263"/>
            <a:r>
              <a:rPr lang="en-US" altLang="ja-JP" sz="1400" dirty="0"/>
              <a:t> </a:t>
            </a:r>
            <a:r>
              <a:rPr lang="en-US" altLang="ja-JP" sz="1400" dirty="0" smtClean="0"/>
              <a:t>          </a:t>
            </a:r>
            <a:r>
              <a:rPr lang="ja-JP" altLang="en-US" sz="1400" dirty="0" smtClean="0"/>
              <a:t>区分所有者等に十分周知させること。</a:t>
            </a:r>
            <a:endParaRPr lang="en-US" altLang="ja-JP" sz="1400" dirty="0" smtClean="0"/>
          </a:p>
          <a:p>
            <a:pPr marL="195263"/>
            <a:r>
              <a:rPr lang="ja-JP" altLang="en-US" sz="1400" dirty="0" smtClean="0"/>
              <a:t>　　　 建設後相当の期間が経過したマンションにおいては、長期修繕計画の検討を行う際には、必要に応じ、建替え等についても視野に入れて検討する</a:t>
            </a:r>
            <a:endParaRPr lang="en-US" altLang="ja-JP" sz="1400" dirty="0" smtClean="0"/>
          </a:p>
          <a:p>
            <a:pPr marL="195263"/>
            <a:r>
              <a:rPr lang="en-US" altLang="ja-JP" sz="1400" dirty="0"/>
              <a:t> </a:t>
            </a:r>
            <a:r>
              <a:rPr lang="en-US" altLang="ja-JP" sz="1400" dirty="0" smtClean="0"/>
              <a:t>         </a:t>
            </a:r>
            <a:r>
              <a:rPr lang="ja-JP" altLang="en-US" sz="1400" dirty="0" smtClean="0"/>
              <a:t>こ</a:t>
            </a:r>
            <a:r>
              <a:rPr lang="ja-JP" altLang="en-US" sz="1400" dirty="0"/>
              <a:t>と</a:t>
            </a:r>
            <a:r>
              <a:rPr lang="ja-JP" altLang="en-US" sz="1400" dirty="0" smtClean="0"/>
              <a:t>が望ましい。</a:t>
            </a:r>
            <a:endParaRPr lang="en-US" altLang="ja-JP" sz="1400" dirty="0" smtClean="0"/>
          </a:p>
          <a:p>
            <a:pPr marL="195263"/>
            <a:r>
              <a:rPr lang="ja-JP" altLang="en-US" sz="1400" dirty="0" smtClean="0"/>
              <a:t>   </a:t>
            </a:r>
            <a:r>
              <a:rPr lang="en-US" altLang="ja-JP" sz="1400" dirty="0" smtClean="0"/>
              <a:t>(6)</a:t>
            </a:r>
            <a:r>
              <a:rPr lang="ja-JP" altLang="en-US" sz="1400" dirty="0" smtClean="0"/>
              <a:t>　  発注等の適正化</a:t>
            </a:r>
            <a:endParaRPr lang="en-US" altLang="ja-JP" sz="1400" dirty="0" smtClean="0"/>
          </a:p>
          <a:p>
            <a:pPr marL="195263"/>
            <a:r>
              <a:rPr lang="ja-JP" altLang="en-US" sz="1400" dirty="0"/>
              <a:t>　</a:t>
            </a:r>
            <a:r>
              <a:rPr lang="ja-JP" altLang="en-US" sz="1400" dirty="0" smtClean="0"/>
              <a:t>　      外部の専門家が管理者等に就任する場合は、区分所有者等から信頼されるよう、管理業務の委託や工事の発注等に係るルールを整備すること。</a:t>
            </a:r>
            <a:endParaRPr lang="en-US" altLang="ja-JP" sz="1400" dirty="0" smtClean="0"/>
          </a:p>
          <a:p>
            <a:pPr marL="195263"/>
            <a:r>
              <a:rPr lang="ja-JP" altLang="en-US" sz="1400" dirty="0"/>
              <a:t> </a:t>
            </a:r>
            <a:r>
              <a:rPr lang="ja-JP" altLang="en-US" sz="1400" dirty="0" smtClean="0"/>
              <a:t>  </a:t>
            </a:r>
            <a:r>
              <a:rPr lang="en-US" altLang="ja-JP" sz="1400" dirty="0" smtClean="0"/>
              <a:t>(7)</a:t>
            </a:r>
            <a:r>
              <a:rPr lang="ja-JP" altLang="en-US" sz="1400" dirty="0" smtClean="0"/>
              <a:t>　  良好な居住環境の維持及び向上</a:t>
            </a:r>
            <a:endParaRPr lang="en-US" altLang="ja-JP" sz="1400" dirty="0" smtClean="0"/>
          </a:p>
          <a:p>
            <a:pPr marL="195263"/>
            <a:r>
              <a:rPr lang="ja-JP" altLang="en-US" sz="1400" dirty="0"/>
              <a:t>　</a:t>
            </a:r>
            <a:r>
              <a:rPr lang="ja-JP" altLang="en-US" sz="1400" dirty="0" smtClean="0"/>
              <a:t>　      管理組合としてマンションにおける防災・減災や防犯に取り組むこと。</a:t>
            </a:r>
            <a:endParaRPr lang="en-US" altLang="ja-JP" sz="1400" dirty="0" smtClean="0"/>
          </a:p>
          <a:p>
            <a:pPr marL="195263"/>
            <a:r>
              <a:rPr lang="ja-JP" altLang="en-US" sz="1400" dirty="0"/>
              <a:t>　</a:t>
            </a:r>
            <a:r>
              <a:rPr lang="ja-JP" altLang="en-US" sz="1400" dirty="0" smtClean="0"/>
              <a:t>　　　　</a:t>
            </a:r>
            <a:r>
              <a:rPr lang="ja-JP" altLang="en-US" sz="1400" dirty="0"/>
              <a:t>　</a:t>
            </a:r>
            <a:r>
              <a:rPr lang="ja-JP" altLang="en-US" sz="1400" dirty="0" smtClean="0"/>
              <a:t>　   　　</a:t>
            </a:r>
            <a:endParaRPr lang="en-US" altLang="ja-JP" sz="1400" dirty="0"/>
          </a:p>
          <a:p>
            <a:pPr marL="195263"/>
            <a:endParaRPr lang="en-US" altLang="ja-JP" sz="1400" b="1" u="sng" dirty="0" smtClean="0"/>
          </a:p>
          <a:p>
            <a:pPr marL="195263"/>
            <a:endParaRPr lang="en-US" altLang="ja-JP" sz="1400" b="1" u="sng" dirty="0"/>
          </a:p>
          <a:p>
            <a:pPr marL="195263"/>
            <a:endParaRPr lang="en-US" altLang="ja-JP" sz="1400" b="1" u="sng" dirty="0" smtClean="0"/>
          </a:p>
          <a:p>
            <a:pPr marL="195263"/>
            <a:endParaRPr lang="en-US" altLang="ja-JP" sz="1400" b="1" u="sng" dirty="0"/>
          </a:p>
          <a:p>
            <a:pPr marL="195263"/>
            <a:endParaRPr lang="en-US" altLang="ja-JP" sz="1400" b="1" u="sng" dirty="0" smtClean="0"/>
          </a:p>
          <a:p>
            <a:pPr marL="195263"/>
            <a:endParaRPr lang="en-US" altLang="ja-JP" sz="1400" b="1" u="sng" dirty="0"/>
          </a:p>
          <a:p>
            <a:pPr marL="195263"/>
            <a:endParaRPr lang="en-US" altLang="ja-JP" sz="1400" b="1" u="sng" dirty="0" smtClean="0"/>
          </a:p>
          <a:p>
            <a:pPr marL="195263"/>
            <a:endParaRPr lang="en-US" altLang="ja-JP" sz="1400" b="1" u="sng" dirty="0"/>
          </a:p>
          <a:p>
            <a:pPr marL="195263"/>
            <a:endParaRPr lang="en-US" altLang="ja-JP" sz="1400" b="1" u="sng" dirty="0" smtClean="0"/>
          </a:p>
          <a:p>
            <a:pPr marL="195263"/>
            <a:endParaRPr lang="en-US" altLang="ja-JP" sz="1400" b="1" u="sng" dirty="0"/>
          </a:p>
          <a:p>
            <a:pPr marL="195263"/>
            <a:endParaRPr lang="en-US" altLang="ja-JP" sz="1400" b="1" u="sng" dirty="0" smtClean="0"/>
          </a:p>
          <a:p>
            <a:pPr marL="195263"/>
            <a:endParaRPr lang="en-US" altLang="ja-JP" sz="1400" b="1" u="sng" dirty="0"/>
          </a:p>
        </p:txBody>
      </p:sp>
      <p:sp>
        <p:nvSpPr>
          <p:cNvPr id="10" name="テキスト ボックス 9"/>
          <p:cNvSpPr txBox="1"/>
          <p:nvPr/>
        </p:nvSpPr>
        <p:spPr>
          <a:xfrm>
            <a:off x="6256784" y="9079053"/>
            <a:ext cx="648072" cy="400110"/>
          </a:xfrm>
          <a:prstGeom prst="rect">
            <a:avLst/>
          </a:prstGeom>
          <a:noFill/>
        </p:spPr>
        <p:txBody>
          <a:bodyPr wrap="square" rtlCol="0">
            <a:spAutoFit/>
          </a:bodyPr>
          <a:lstStyle/>
          <a:p>
            <a:r>
              <a:rPr kumimoji="1" lang="ja-JP" altLang="en-US" sz="2000" dirty="0" smtClean="0"/>
              <a:t>６</a:t>
            </a:r>
            <a:endParaRPr kumimoji="1" lang="ja-JP" altLang="en-US" sz="2000" dirty="0"/>
          </a:p>
        </p:txBody>
      </p:sp>
    </p:spTree>
    <p:extLst>
      <p:ext uri="{BB962C8B-B14F-4D97-AF65-F5344CB8AC3E}">
        <p14:creationId xmlns:p14="http://schemas.microsoft.com/office/powerpoint/2010/main" val="2635022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a:t>
            </a:r>
            <a:r>
              <a:rPr lang="en-US" altLang="ja-JP" sz="3360" b="1" dirty="0" smtClean="0">
                <a:solidFill>
                  <a:schemeClr val="bg1"/>
                </a:solidFill>
                <a:latin typeface="メイリオ" panose="020B0604030504040204" pitchFamily="50" charset="-128"/>
              </a:rPr>
              <a:t>【</a:t>
            </a:r>
            <a:r>
              <a:rPr lang="ja-JP" altLang="en-US" sz="3360" b="1" dirty="0" smtClean="0">
                <a:solidFill>
                  <a:schemeClr val="bg1"/>
                </a:solidFill>
                <a:latin typeface="メイリオ" panose="020B0604030504040204" pitchFamily="50" charset="-128"/>
              </a:rPr>
              <a:t>参考資料</a:t>
            </a:r>
            <a:r>
              <a:rPr lang="en-US" altLang="ja-JP" sz="3360" b="1" dirty="0" smtClean="0">
                <a:solidFill>
                  <a:schemeClr val="bg1"/>
                </a:solidFill>
                <a:latin typeface="メイリオ" panose="020B0604030504040204" pitchFamily="50" charset="-128"/>
              </a:rPr>
              <a:t>】</a:t>
            </a:r>
            <a:r>
              <a:rPr lang="ja-JP" altLang="en-US" sz="3360" b="1" dirty="0" smtClean="0">
                <a:solidFill>
                  <a:schemeClr val="bg1"/>
                </a:solidFill>
                <a:latin typeface="メイリオ" panose="020B0604030504040204" pitchFamily="50" charset="-128"/>
              </a:rPr>
              <a:t>指針の具体案</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24" name="object 3"/>
          <p:cNvSpPr/>
          <p:nvPr/>
        </p:nvSpPr>
        <p:spPr>
          <a:xfrm>
            <a:off x="168837" y="889905"/>
            <a:ext cx="12501155" cy="345442"/>
          </a:xfrm>
          <a:custGeom>
            <a:avLst/>
            <a:gdLst/>
            <a:ahLst/>
            <a:cxnLst/>
            <a:rect l="l" t="t" r="r" b="b"/>
            <a:pathLst>
              <a:path w="6981825" h="266700">
                <a:moveTo>
                  <a:pt x="0" y="266700"/>
                </a:moveTo>
                <a:lnTo>
                  <a:pt x="6981444" y="266700"/>
                </a:lnTo>
                <a:lnTo>
                  <a:pt x="6981444" y="0"/>
                </a:lnTo>
                <a:lnTo>
                  <a:pt x="0" y="0"/>
                </a:lnTo>
                <a:lnTo>
                  <a:pt x="0" y="266700"/>
                </a:lnTo>
                <a:close/>
              </a:path>
            </a:pathLst>
          </a:custGeom>
          <a:solidFill>
            <a:srgbClr val="1F4E79"/>
          </a:solidFill>
          <a:ln w="12700">
            <a:solidFill>
              <a:srgbClr val="44536A"/>
            </a:solidFill>
          </a:ln>
        </p:spPr>
        <p:txBody>
          <a:bodyPr wrap="square" lIns="0" tIns="0" rIns="0" bIns="0" rtlCol="0" anchor="ctr"/>
          <a:lstStyle/>
          <a:p>
            <a:r>
              <a:rPr lang="ja-JP" altLang="en-US" sz="2000" dirty="0" smtClean="0">
                <a:solidFill>
                  <a:schemeClr val="bg1"/>
                </a:solidFill>
              </a:rPr>
              <a:t>  ３ 管理組合等による主体的な管理のあり方（マンション管理適正化指針）</a:t>
            </a:r>
            <a:endParaRPr sz="2000" dirty="0">
              <a:solidFill>
                <a:schemeClr val="bg1"/>
              </a:solidFill>
            </a:endParaRPr>
          </a:p>
        </p:txBody>
      </p:sp>
      <p:sp>
        <p:nvSpPr>
          <p:cNvPr id="25" name="object 5"/>
          <p:cNvSpPr/>
          <p:nvPr/>
        </p:nvSpPr>
        <p:spPr>
          <a:xfrm>
            <a:off x="168836" y="1235347"/>
            <a:ext cx="12501156" cy="8173765"/>
          </a:xfrm>
          <a:custGeom>
            <a:avLst/>
            <a:gdLst/>
            <a:ahLst/>
            <a:cxnLst/>
            <a:rect l="l" t="t" r="r" b="b"/>
            <a:pathLst>
              <a:path w="6995159" h="7809230">
                <a:moveTo>
                  <a:pt x="0" y="7808976"/>
                </a:moveTo>
                <a:lnTo>
                  <a:pt x="6995159" y="7808976"/>
                </a:lnTo>
                <a:lnTo>
                  <a:pt x="6995159" y="0"/>
                </a:lnTo>
                <a:lnTo>
                  <a:pt x="0" y="0"/>
                </a:lnTo>
                <a:lnTo>
                  <a:pt x="0" y="7808976"/>
                </a:lnTo>
                <a:close/>
              </a:path>
            </a:pathLst>
          </a:custGeom>
          <a:ln w="12700">
            <a:solidFill>
              <a:srgbClr val="44536A"/>
            </a:solidFill>
          </a:ln>
        </p:spPr>
        <p:txBody>
          <a:bodyPr wrap="square" lIns="0" tIns="0" rIns="0" bIns="0" rtlCol="0"/>
          <a:lstStyle/>
          <a:p>
            <a:pPr marL="195263"/>
            <a:endParaRPr lang="en-US" altLang="ja-JP" sz="1400" b="1" u="sng" dirty="0" smtClean="0"/>
          </a:p>
          <a:p>
            <a:pPr marL="195263"/>
            <a:r>
              <a:rPr lang="ja-JP" altLang="en-US" sz="1400" dirty="0" smtClean="0"/>
              <a:t> 　　   管理</a:t>
            </a:r>
            <a:r>
              <a:rPr lang="ja-JP" altLang="en-US" sz="1400" dirty="0"/>
              <a:t>組合においても、区分所有法に則り、良好なコミュニティの形成に積極的に取り組むこと。</a:t>
            </a:r>
            <a:endParaRPr lang="en-US" altLang="ja-JP" sz="1400" dirty="0"/>
          </a:p>
          <a:p>
            <a:pPr marL="195263"/>
            <a:r>
              <a:rPr lang="ja-JP" altLang="en-US" sz="1400" dirty="0"/>
              <a:t>　　</a:t>
            </a:r>
            <a:r>
              <a:rPr lang="ja-JP" altLang="en-US" sz="1400" dirty="0" smtClean="0"/>
              <a:t>    自治会</a:t>
            </a:r>
            <a:r>
              <a:rPr lang="ja-JP" altLang="en-US" sz="1400" dirty="0"/>
              <a:t>や町内会等（以下「自治会」という。）は、管理組合と異なり、各居住者が各自の判断で加入するものであることに留意するとともに、特に</a:t>
            </a:r>
            <a:endParaRPr lang="en-US" altLang="ja-JP" sz="1400" dirty="0"/>
          </a:p>
          <a:p>
            <a:pPr marL="195263"/>
            <a:r>
              <a:rPr lang="ja-JP" altLang="en-US" sz="1400" dirty="0"/>
              <a:t>　  </a:t>
            </a:r>
            <a:r>
              <a:rPr lang="ja-JP" altLang="en-US" sz="1400" dirty="0" smtClean="0"/>
              <a:t>  管理費</a:t>
            </a:r>
            <a:r>
              <a:rPr lang="ja-JP" altLang="en-US" sz="1400" dirty="0"/>
              <a:t>の使途については、マンションの管理と</a:t>
            </a:r>
            <a:r>
              <a:rPr lang="ja-JP" altLang="en-US" sz="1400" dirty="0" smtClean="0"/>
              <a:t>自治会</a:t>
            </a:r>
            <a:r>
              <a:rPr lang="ja-JP" altLang="en-US" sz="1400" dirty="0"/>
              <a:t>活動の範囲・相互関係を整理し、管理費と自治会費の徴収、支出を分けて適切に運用する必要</a:t>
            </a:r>
            <a:endParaRPr lang="en-US" altLang="ja-JP" sz="1400" dirty="0"/>
          </a:p>
          <a:p>
            <a:pPr marL="195263"/>
            <a:r>
              <a:rPr lang="ja-JP" altLang="en-US" sz="1400" dirty="0"/>
              <a:t>　</a:t>
            </a:r>
            <a:r>
              <a:rPr lang="ja-JP" altLang="en-US" sz="1400" dirty="0" smtClean="0"/>
              <a:t>    が</a:t>
            </a:r>
            <a:r>
              <a:rPr lang="ja-JP" altLang="en-US" sz="1400" dirty="0"/>
              <a:t>ある。なお、このように適切な峻別や、代行徴収に係る負担の整理が行われるのであれば、自治会費の徴収を代行することや、防災や美化などのマ</a:t>
            </a:r>
            <a:endParaRPr lang="en-US" altLang="ja-JP" sz="1400" dirty="0"/>
          </a:p>
          <a:p>
            <a:pPr marL="195263"/>
            <a:r>
              <a:rPr lang="ja-JP" altLang="en-US" sz="1400" dirty="0"/>
              <a:t>　</a:t>
            </a:r>
            <a:r>
              <a:rPr lang="ja-JP" altLang="en-US" sz="1400" dirty="0" smtClean="0"/>
              <a:t>    ンション</a:t>
            </a:r>
            <a:r>
              <a:rPr lang="ja-JP" altLang="en-US" sz="1400" dirty="0"/>
              <a:t>の管理業務を自治会が行う活動と連携して行うことも差し支えない。</a:t>
            </a:r>
            <a:endParaRPr lang="en-US" altLang="ja-JP" sz="1400" dirty="0"/>
          </a:p>
          <a:p>
            <a:pPr marL="195263"/>
            <a:r>
              <a:rPr lang="ja-JP" altLang="en-US" sz="1400" dirty="0" smtClean="0"/>
              <a:t>    </a:t>
            </a:r>
            <a:r>
              <a:rPr lang="en-US" altLang="ja-JP" sz="1400" dirty="0" smtClean="0"/>
              <a:t>(</a:t>
            </a:r>
            <a:r>
              <a:rPr lang="en-US" altLang="ja-JP" sz="1400" dirty="0"/>
              <a:t>8)</a:t>
            </a:r>
            <a:r>
              <a:rPr lang="ja-JP" altLang="en-US" sz="1400" dirty="0"/>
              <a:t>　</a:t>
            </a:r>
            <a:r>
              <a:rPr lang="ja-JP" altLang="en-US" sz="1400" dirty="0" smtClean="0"/>
              <a:t>その他</a:t>
            </a:r>
            <a:r>
              <a:rPr lang="ja-JP" altLang="en-US" sz="1400" dirty="0"/>
              <a:t>配慮すべき事項</a:t>
            </a:r>
            <a:endParaRPr lang="en-US" altLang="ja-JP" sz="1400" dirty="0"/>
          </a:p>
          <a:p>
            <a:pPr marL="195263"/>
            <a:r>
              <a:rPr lang="ja-JP" altLang="en-US" sz="1400" dirty="0"/>
              <a:t>　　   </a:t>
            </a:r>
            <a:r>
              <a:rPr lang="ja-JP" altLang="en-US" sz="1400" dirty="0" smtClean="0"/>
              <a:t> マンション</a:t>
            </a:r>
            <a:r>
              <a:rPr lang="ja-JP" altLang="en-US" sz="1400" dirty="0"/>
              <a:t>が団地を構成する場合には、全体としての適切な管理がなされるよう配慮すること。</a:t>
            </a:r>
            <a:endParaRPr lang="en-US" altLang="ja-JP" sz="1400" b="1" u="sng" dirty="0" smtClean="0"/>
          </a:p>
          <a:p>
            <a:pPr marL="195263"/>
            <a:r>
              <a:rPr lang="ja-JP" altLang="en-US" sz="1400" dirty="0"/>
              <a:t> </a:t>
            </a:r>
            <a:r>
              <a:rPr lang="en-US" altLang="ja-JP" sz="1400" dirty="0" smtClean="0"/>
              <a:t>        </a:t>
            </a:r>
            <a:r>
              <a:rPr lang="ja-JP" altLang="en-US" sz="1400" dirty="0" smtClean="0"/>
              <a:t>　複合用途型マンションにあっては、住宅部分と非住宅部分との利害の調整を図り、その管理、費用負担等について適正な配慮をすること。</a:t>
            </a:r>
            <a:endParaRPr lang="en-US" altLang="ja-JP" sz="1400" dirty="0" smtClean="0"/>
          </a:p>
          <a:p>
            <a:pPr marL="195263"/>
            <a:r>
              <a:rPr lang="ja-JP" altLang="en-US" sz="1400" dirty="0"/>
              <a:t>　</a:t>
            </a:r>
            <a:r>
              <a:rPr lang="ja-JP" altLang="en-US" sz="1400" dirty="0" smtClean="0"/>
              <a:t>　　管理組合は、個人情報の取り扱いにあたっては、個人情報保護法による個人情報取扱事業者としての義務を負うことに十分留意すること。</a:t>
            </a:r>
            <a:endParaRPr lang="en-US" altLang="ja-JP" sz="1400" dirty="0" smtClean="0"/>
          </a:p>
          <a:p>
            <a:pPr marL="195263"/>
            <a:r>
              <a:rPr lang="ja-JP" altLang="en-US" sz="1400" dirty="0" smtClean="0"/>
              <a:t>３　マンションの管理の適正化のために区分所有者等が留意すべき事項</a:t>
            </a:r>
            <a:endParaRPr lang="en-US" altLang="ja-JP" sz="1400" dirty="0" smtClean="0"/>
          </a:p>
          <a:p>
            <a:pPr marL="195263"/>
            <a:r>
              <a:rPr lang="ja-JP" altLang="en-US" sz="1400" dirty="0"/>
              <a:t> </a:t>
            </a:r>
            <a:r>
              <a:rPr lang="ja-JP" altLang="en-US" sz="1400" dirty="0" smtClean="0"/>
              <a:t>  　  マンションを購入しようとする者は、売買契約だけでなく、管理規約、使用細則、委託管理契約、長期修繕計画等管理に関する事項に十分留意する</a:t>
            </a:r>
            <a:endParaRPr lang="en-US" altLang="ja-JP" sz="1400" dirty="0" smtClean="0"/>
          </a:p>
          <a:p>
            <a:pPr marL="195263"/>
            <a:r>
              <a:rPr lang="ja-JP" altLang="en-US" sz="1400" dirty="0" smtClean="0"/>
              <a:t>　 こと。また、管理組合及び区分所有者等は、マンションを購入しようとする者に対するこれらの情報の提供に配慮すること。</a:t>
            </a:r>
            <a:endParaRPr lang="en-US" altLang="ja-JP" sz="1400" dirty="0" smtClean="0"/>
          </a:p>
          <a:p>
            <a:pPr marL="195263"/>
            <a:r>
              <a:rPr lang="ja-JP" altLang="en-US" sz="1400" dirty="0" smtClean="0"/>
              <a:t> </a:t>
            </a:r>
            <a:r>
              <a:rPr lang="ja-JP" altLang="en-US" sz="1400" dirty="0"/>
              <a:t>　</a:t>
            </a:r>
            <a:r>
              <a:rPr lang="ja-JP" altLang="en-US" sz="1400" dirty="0" smtClean="0"/>
              <a:t>　 区分所有者等は、管理組合の一員として、進んで 管理組合の管理運営に参加するとともに、管理規約や集会の決議等を遵守すること。そのためにも</a:t>
            </a:r>
            <a:endParaRPr lang="en-US" altLang="ja-JP" sz="1400" dirty="0" smtClean="0"/>
          </a:p>
          <a:p>
            <a:pPr marL="195263"/>
            <a:r>
              <a:rPr lang="ja-JP" altLang="en-US" sz="1400" dirty="0"/>
              <a:t>　</a:t>
            </a:r>
            <a:r>
              <a:rPr lang="ja-JP" altLang="en-US" sz="1400" dirty="0" smtClean="0"/>
              <a:t> マンション管理に関する法律等についての理解を深めること。</a:t>
            </a:r>
            <a:endParaRPr lang="en-US" altLang="ja-JP" sz="1400" dirty="0" smtClean="0"/>
          </a:p>
          <a:p>
            <a:pPr marL="195263"/>
            <a:r>
              <a:rPr lang="ja-JP" altLang="en-US" sz="1400" dirty="0" smtClean="0"/>
              <a:t>           専有部分の賃借人等の占有者は、建物、敷地、付属施設の使用方法につき、区分所有者等が管理規約又は集会の決議に基づいて負う義務と同一の義</a:t>
            </a:r>
            <a:endParaRPr lang="en-US" altLang="ja-JP" sz="1400" dirty="0" smtClean="0"/>
          </a:p>
          <a:p>
            <a:pPr marL="195263"/>
            <a:r>
              <a:rPr lang="ja-JP" altLang="en-US" sz="1400" dirty="0"/>
              <a:t>　 </a:t>
            </a:r>
            <a:r>
              <a:rPr lang="ja-JP" altLang="en-US" sz="1400" dirty="0" smtClean="0"/>
              <a:t>務をおうことに十分に留意すること。   </a:t>
            </a:r>
            <a:endParaRPr lang="en-US" altLang="ja-JP" sz="1400" dirty="0" smtClean="0"/>
          </a:p>
          <a:p>
            <a:pPr marL="195263"/>
            <a:r>
              <a:rPr lang="ja-JP" altLang="en-US" sz="1400" dirty="0" smtClean="0"/>
              <a:t>４　マンションの管理の適正化のための管理委託に関する事項</a:t>
            </a:r>
            <a:endParaRPr lang="en-US" altLang="ja-JP" sz="1400" dirty="0" smtClean="0"/>
          </a:p>
          <a:p>
            <a:pPr marL="195263"/>
            <a:r>
              <a:rPr lang="ja-JP" altLang="en-US" sz="1400" dirty="0"/>
              <a:t>　</a:t>
            </a:r>
            <a:r>
              <a:rPr lang="ja-JP" altLang="en-US" sz="1400" dirty="0" smtClean="0"/>
              <a:t>　管理組合は、管理の主体は組合自身であることを認識したうえで、事務の全部又は一部を第三者に委託しようとする場合は、「マンション標準管理委　　</a:t>
            </a:r>
            <a:endParaRPr lang="en-US" altLang="ja-JP" sz="1400" dirty="0" smtClean="0"/>
          </a:p>
          <a:p>
            <a:pPr marL="195263"/>
            <a:r>
              <a:rPr lang="ja-JP" altLang="en-US" sz="1400" dirty="0"/>
              <a:t>　</a:t>
            </a:r>
            <a:r>
              <a:rPr lang="ja-JP" altLang="en-US" sz="1400" dirty="0" smtClean="0"/>
              <a:t>託契約書」を参考に、その内容を十分に検討し、書面または電磁的方法をもって管理委託契約を締結すること。</a:t>
            </a:r>
            <a:endParaRPr lang="en-US" altLang="ja-JP" sz="1400" dirty="0" smtClean="0"/>
          </a:p>
          <a:p>
            <a:pPr marL="195263"/>
            <a:r>
              <a:rPr lang="ja-JP" altLang="en-US" sz="1400" dirty="0" smtClean="0"/>
              <a:t>　　契約先を選定する場合には、管理者等は、事前に必要な資料を収集し、区分所有者とうにその情報を公開するとともに、マンション管理業者の行う説</a:t>
            </a:r>
            <a:endParaRPr lang="en-US" altLang="ja-JP" sz="1400" dirty="0" smtClean="0"/>
          </a:p>
          <a:p>
            <a:pPr marL="195263"/>
            <a:r>
              <a:rPr lang="ja-JP" altLang="en-US" sz="1400" dirty="0"/>
              <a:t>　</a:t>
            </a:r>
            <a:r>
              <a:rPr lang="ja-JP" altLang="en-US" sz="1400" dirty="0" smtClean="0"/>
              <a:t>明会を活用し、適正な選定がなされるように努めること。</a:t>
            </a:r>
            <a:endParaRPr lang="en-US" altLang="ja-JP" sz="1400" dirty="0" smtClean="0"/>
          </a:p>
          <a:p>
            <a:pPr marL="195263"/>
            <a:r>
              <a:rPr lang="ja-JP" altLang="en-US" sz="1400" dirty="0"/>
              <a:t>　</a:t>
            </a:r>
            <a:r>
              <a:rPr lang="ja-JP" altLang="en-US" sz="1400" dirty="0" smtClean="0"/>
              <a:t>　契約先が選定されたときは、管理者等は、説明会等を通じて区分所有者等に対し、契約内容を周知するとともに、管理業者の行う管理事務報告等を活</a:t>
            </a:r>
            <a:endParaRPr lang="en-US" altLang="ja-JP" sz="1400" dirty="0" smtClean="0"/>
          </a:p>
          <a:p>
            <a:pPr marL="195263"/>
            <a:r>
              <a:rPr lang="ja-JP" altLang="en-US" sz="1400" dirty="0"/>
              <a:t>　</a:t>
            </a:r>
            <a:r>
              <a:rPr lang="ja-JP" altLang="en-US" sz="1400" dirty="0" err="1" smtClean="0"/>
              <a:t>用し</a:t>
            </a:r>
            <a:r>
              <a:rPr lang="ja-JP" altLang="en-US" sz="1400" dirty="0" smtClean="0"/>
              <a:t>、管理事務の適正化が図られるよう努めること。</a:t>
            </a:r>
            <a:endParaRPr lang="en-US" altLang="ja-JP" sz="1400" dirty="0" smtClean="0"/>
          </a:p>
          <a:p>
            <a:pPr marL="195263"/>
            <a:r>
              <a:rPr lang="ja-JP" altLang="en-US" sz="1400" dirty="0"/>
              <a:t>　</a:t>
            </a:r>
            <a:r>
              <a:rPr lang="ja-JP" altLang="en-US" sz="1400" dirty="0" smtClean="0"/>
              <a:t>　万一、管理業者の業務に関して問題が生じた場合には、管理組合は、管理業者のその解決を求めるとともに、必要に応じ、管理業者の所属する団体に</a:t>
            </a:r>
            <a:endParaRPr lang="en-US" altLang="ja-JP" sz="1400" dirty="0" smtClean="0"/>
          </a:p>
          <a:p>
            <a:pPr marL="195263"/>
            <a:r>
              <a:rPr lang="ja-JP" altLang="en-US" sz="1400" dirty="0"/>
              <a:t>　</a:t>
            </a:r>
            <a:r>
              <a:rPr lang="ja-JP" altLang="en-US" sz="1400" dirty="0" smtClean="0"/>
              <a:t>その解決を求める等の措置を講じること。</a:t>
            </a:r>
            <a:endParaRPr lang="en-US" altLang="ja-JP" sz="1400" dirty="0" smtClean="0"/>
          </a:p>
          <a:p>
            <a:pPr marL="195263"/>
            <a:r>
              <a:rPr lang="ja-JP" altLang="en-US" sz="1400" dirty="0" smtClean="0"/>
              <a:t>　　</a:t>
            </a:r>
            <a:endParaRPr lang="en-US" altLang="ja-JP" sz="1400" b="1" u="sng" dirty="0"/>
          </a:p>
          <a:p>
            <a:pPr marL="195263"/>
            <a:r>
              <a:rPr lang="en-US" altLang="ja-JP" sz="1400" b="1" u="sng" dirty="0" smtClean="0"/>
              <a:t>【</a:t>
            </a:r>
            <a:r>
              <a:rPr lang="ja-JP" altLang="en-US" sz="1400" b="1" u="sng" dirty="0" smtClean="0"/>
              <a:t>区が独自に盛り込むことが検討される例</a:t>
            </a:r>
            <a:r>
              <a:rPr lang="en-US" altLang="ja-JP" sz="1400" b="1" u="sng" dirty="0" smtClean="0"/>
              <a:t>】</a:t>
            </a:r>
            <a:endParaRPr lang="en-US" altLang="ja-JP" sz="1400" dirty="0" smtClean="0"/>
          </a:p>
          <a:p>
            <a:pPr marL="195263"/>
            <a:r>
              <a:rPr lang="ja-JP" altLang="en-US" sz="1400" dirty="0" smtClean="0"/>
              <a:t>・</a:t>
            </a:r>
            <a:r>
              <a:rPr lang="ja-JP" altLang="en-US" sz="1400" dirty="0"/>
              <a:t>管理規約等への定期的な長期修繕計画の見直し</a:t>
            </a:r>
            <a:r>
              <a:rPr lang="ja-JP" altLang="en-US" sz="1400" dirty="0" smtClean="0"/>
              <a:t>に係る</a:t>
            </a:r>
            <a:r>
              <a:rPr lang="ja-JP" altLang="en-US" sz="1400" dirty="0"/>
              <a:t>規定の設置　</a:t>
            </a:r>
            <a:endParaRPr lang="en-US" altLang="ja-JP" sz="1400" dirty="0" smtClean="0"/>
          </a:p>
          <a:p>
            <a:pPr marL="195263"/>
            <a:r>
              <a:rPr lang="ja-JP" altLang="en-US" sz="1400" dirty="0" smtClean="0"/>
              <a:t>・長期</a:t>
            </a:r>
            <a:r>
              <a:rPr lang="ja-JP" altLang="en-US" sz="1400" dirty="0"/>
              <a:t>修繕計画の見直しに伴う修繕費用の積み立ての</a:t>
            </a:r>
            <a:r>
              <a:rPr lang="ja-JP" altLang="en-US" sz="1400" dirty="0" smtClean="0"/>
              <a:t>見直し</a:t>
            </a:r>
            <a:endParaRPr lang="ja-JP" altLang="en-US" sz="1400" dirty="0"/>
          </a:p>
          <a:p>
            <a:pPr marL="195263"/>
            <a:r>
              <a:rPr lang="ja-JP" altLang="en-US" sz="1400" dirty="0" smtClean="0"/>
              <a:t>・</a:t>
            </a:r>
            <a:r>
              <a:rPr lang="ja-JP" altLang="en-US" sz="1400" dirty="0"/>
              <a:t>建築物及び設備に係る法定の検査又は点検の</a:t>
            </a:r>
            <a:r>
              <a:rPr lang="ja-JP" altLang="en-US" sz="1400" dirty="0" smtClean="0"/>
              <a:t>実施</a:t>
            </a:r>
            <a:endParaRPr lang="en-US" altLang="ja-JP" sz="1400" dirty="0" smtClean="0"/>
          </a:p>
          <a:p>
            <a:pPr marL="195263"/>
            <a:r>
              <a:rPr lang="ja-JP" altLang="en-US" sz="1400" dirty="0" smtClean="0"/>
              <a:t>・</a:t>
            </a:r>
            <a:r>
              <a:rPr lang="ja-JP" altLang="en-US" sz="1400" dirty="0"/>
              <a:t>良好な維持管理に必要な</a:t>
            </a:r>
            <a:r>
              <a:rPr lang="ja-JP" altLang="en-US" sz="1400" dirty="0" smtClean="0"/>
              <a:t>設備</a:t>
            </a:r>
            <a:r>
              <a:rPr lang="ja-JP" altLang="en-US" sz="1400" dirty="0"/>
              <a:t>点検、清掃等の</a:t>
            </a:r>
            <a:r>
              <a:rPr lang="ja-JP" altLang="en-US" sz="1400" dirty="0" smtClean="0"/>
              <a:t>実施</a:t>
            </a:r>
            <a:endParaRPr lang="en-US" altLang="ja-JP" sz="1400" dirty="0" smtClean="0"/>
          </a:p>
          <a:p>
            <a:pPr marL="195263"/>
            <a:r>
              <a:rPr lang="ja-JP" altLang="en-US" sz="1400" dirty="0" smtClean="0"/>
              <a:t>・</a:t>
            </a:r>
            <a:r>
              <a:rPr lang="ja-JP" altLang="en-US" sz="1400" dirty="0"/>
              <a:t>検査等の実施に伴う専有部分及び専用部分への</a:t>
            </a:r>
            <a:r>
              <a:rPr lang="ja-JP" altLang="en-US" sz="1400" dirty="0" smtClean="0"/>
              <a:t>立ち入りに</a:t>
            </a:r>
            <a:r>
              <a:rPr lang="ja-JP" altLang="en-US" sz="1400" dirty="0"/>
              <a:t>ついての</a:t>
            </a:r>
            <a:r>
              <a:rPr lang="ja-JP" altLang="en-US" sz="1400" dirty="0" smtClean="0"/>
              <a:t>居住者</a:t>
            </a:r>
            <a:r>
              <a:rPr lang="ja-JP" altLang="en-US" sz="1400" dirty="0"/>
              <a:t>の</a:t>
            </a:r>
            <a:r>
              <a:rPr lang="ja-JP" altLang="en-US" sz="1400" dirty="0" smtClean="0"/>
              <a:t>協力</a:t>
            </a:r>
            <a:endParaRPr lang="en-US" altLang="ja-JP" sz="1400" dirty="0" smtClean="0"/>
          </a:p>
          <a:p>
            <a:pPr marL="195263"/>
            <a:r>
              <a:rPr lang="ja-JP" altLang="en-US" sz="1400" dirty="0" smtClean="0"/>
              <a:t>・マンション</a:t>
            </a:r>
            <a:r>
              <a:rPr lang="ja-JP" altLang="en-US" sz="1400" dirty="0"/>
              <a:t>居住者</a:t>
            </a:r>
            <a:r>
              <a:rPr lang="ja-JP" altLang="en-US" sz="1400" dirty="0" smtClean="0"/>
              <a:t>で</a:t>
            </a:r>
            <a:r>
              <a:rPr lang="ja-JP" altLang="en-US" sz="1400" dirty="0"/>
              <a:t>組織する自治会の</a:t>
            </a:r>
            <a:r>
              <a:rPr lang="ja-JP" altLang="en-US" sz="1400" dirty="0" smtClean="0"/>
              <a:t>設置</a:t>
            </a:r>
            <a:endParaRPr lang="en-US" altLang="ja-JP" sz="1400" dirty="0" smtClean="0"/>
          </a:p>
          <a:p>
            <a:pPr marL="195263"/>
            <a:r>
              <a:rPr lang="ja-JP" altLang="en-US" sz="1400" dirty="0" smtClean="0"/>
              <a:t>・</a:t>
            </a:r>
            <a:r>
              <a:rPr lang="ja-JP" altLang="en-US" sz="1400" dirty="0"/>
              <a:t>防災計画</a:t>
            </a:r>
            <a:r>
              <a:rPr lang="ja-JP" altLang="en-US" sz="1400" dirty="0" smtClean="0"/>
              <a:t>の作成</a:t>
            </a:r>
            <a:r>
              <a:rPr lang="ja-JP" altLang="en-US" sz="1400" dirty="0"/>
              <a:t>及び防災訓練の</a:t>
            </a:r>
            <a:r>
              <a:rPr lang="ja-JP" altLang="en-US" sz="1400" dirty="0" smtClean="0"/>
              <a:t>実施</a:t>
            </a:r>
            <a:endParaRPr lang="en-US" altLang="ja-JP" sz="1400" dirty="0" smtClean="0"/>
          </a:p>
          <a:p>
            <a:pPr marL="195263"/>
            <a:r>
              <a:rPr lang="ja-JP" altLang="en-US" sz="1400" dirty="0" smtClean="0"/>
              <a:t>・</a:t>
            </a:r>
            <a:r>
              <a:rPr lang="ja-JP" altLang="en-US" sz="1400" dirty="0"/>
              <a:t>区分所有者名簿の</a:t>
            </a:r>
            <a:r>
              <a:rPr lang="ja-JP" altLang="en-US" sz="1400" dirty="0" smtClean="0"/>
              <a:t>更新</a:t>
            </a:r>
            <a:endParaRPr lang="en-US" altLang="ja-JP" sz="1400" dirty="0" smtClean="0"/>
          </a:p>
          <a:p>
            <a:pPr marL="195263"/>
            <a:r>
              <a:rPr lang="ja-JP" altLang="en-US" sz="1400" dirty="0" smtClean="0"/>
              <a:t>・</a:t>
            </a:r>
            <a:r>
              <a:rPr lang="ja-JP" altLang="en-US" sz="1400" dirty="0"/>
              <a:t>周辺自治会との連絡</a:t>
            </a:r>
            <a:r>
              <a:rPr lang="ja-JP" altLang="en-US" sz="1400" dirty="0" smtClean="0"/>
              <a:t>担当者の設定</a:t>
            </a:r>
            <a:endParaRPr lang="en-US" altLang="ja-JP" sz="1400" dirty="0" smtClean="0"/>
          </a:p>
          <a:p>
            <a:pPr marL="195263"/>
            <a:r>
              <a:rPr lang="ja-JP" altLang="en-US" sz="1400" dirty="0" smtClean="0"/>
              <a:t>・民生委員、児童委員などとの連携</a:t>
            </a:r>
            <a:endParaRPr lang="en-US" altLang="ja-JP" sz="1800" dirty="0" smtClean="0"/>
          </a:p>
          <a:p>
            <a:pPr marL="538163" indent="-342900">
              <a:buFont typeface="Arial" panose="020B0604020202020204" pitchFamily="34" charset="0"/>
              <a:buChar char="•"/>
            </a:pPr>
            <a:endParaRPr lang="en-US" sz="2000" dirty="0" smtClean="0"/>
          </a:p>
        </p:txBody>
      </p:sp>
      <p:sp>
        <p:nvSpPr>
          <p:cNvPr id="10" name="テキスト ボックス 9"/>
          <p:cNvSpPr txBox="1"/>
          <p:nvPr/>
        </p:nvSpPr>
        <p:spPr>
          <a:xfrm>
            <a:off x="6328792" y="9009002"/>
            <a:ext cx="648072" cy="400110"/>
          </a:xfrm>
          <a:prstGeom prst="rect">
            <a:avLst/>
          </a:prstGeom>
          <a:noFill/>
        </p:spPr>
        <p:txBody>
          <a:bodyPr wrap="square" rtlCol="0">
            <a:spAutoFit/>
          </a:bodyPr>
          <a:lstStyle/>
          <a:p>
            <a:r>
              <a:rPr lang="ja-JP" altLang="en-US" sz="2000" dirty="0"/>
              <a:t>７</a:t>
            </a:r>
            <a:endParaRPr kumimoji="1" lang="ja-JP" altLang="en-US" sz="2000" dirty="0"/>
          </a:p>
        </p:txBody>
      </p:sp>
    </p:spTree>
    <p:extLst>
      <p:ext uri="{BB962C8B-B14F-4D97-AF65-F5344CB8AC3E}">
        <p14:creationId xmlns:p14="http://schemas.microsoft.com/office/powerpoint/2010/main" val="9305968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1576264" y="1603517"/>
            <a:ext cx="5784334" cy="2424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4" name="正方形/長方形 3"/>
          <p:cNvSpPr/>
          <p:nvPr/>
        </p:nvSpPr>
        <p:spPr>
          <a:xfrm>
            <a:off x="269319" y="874527"/>
            <a:ext cx="8217623" cy="2304256"/>
          </a:xfrm>
          <a:prstGeom prst="rect">
            <a:avLst/>
          </a:prstGeom>
          <a:noFill/>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3000" b="1" dirty="0" smtClean="0"/>
              <a:t>新宿区内の分譲マンション</a:t>
            </a:r>
            <a:r>
              <a:rPr kumimoji="1" lang="ja-JP" altLang="en-US" sz="1600" dirty="0" smtClean="0"/>
              <a:t>（</a:t>
            </a:r>
            <a:r>
              <a:rPr lang="ja-JP" altLang="en-US" sz="1600" dirty="0"/>
              <a:t>約</a:t>
            </a:r>
            <a:r>
              <a:rPr kumimoji="1" lang="en-US" altLang="ja-JP" sz="1600" dirty="0" smtClean="0"/>
              <a:t>2,200</a:t>
            </a:r>
            <a:r>
              <a:rPr kumimoji="1" lang="ja-JP" altLang="en-US" sz="1600" dirty="0" smtClean="0"/>
              <a:t>棟）</a:t>
            </a:r>
            <a:endParaRPr kumimoji="1" lang="en-US" altLang="ja-JP" sz="1600" dirty="0" smtClean="0"/>
          </a:p>
          <a:p>
            <a:pPr algn="ctr"/>
            <a:endParaRPr kumimoji="1" lang="en-US" altLang="ja-JP" sz="1600" dirty="0" smtClean="0"/>
          </a:p>
          <a:p>
            <a:pPr lvl="0" algn="ctr"/>
            <a:r>
              <a:rPr lang="ja-JP" altLang="en-US" sz="1600" dirty="0" smtClean="0"/>
              <a:t>　マンション</a:t>
            </a:r>
            <a:r>
              <a:rPr lang="ja-JP" altLang="en-US" sz="1600" dirty="0"/>
              <a:t>管理適正化指針に留意</a:t>
            </a:r>
            <a:r>
              <a:rPr lang="ja-JP" altLang="en-US" sz="1600" dirty="0" smtClean="0"/>
              <a:t>した適正</a:t>
            </a:r>
            <a:r>
              <a:rPr lang="ja-JP" altLang="en-US" sz="1600" dirty="0"/>
              <a:t>なマンションの</a:t>
            </a:r>
            <a:r>
              <a:rPr lang="ja-JP" altLang="en-US" sz="1600" dirty="0" smtClean="0"/>
              <a:t>管理</a:t>
            </a:r>
            <a:endParaRPr lang="ja-JP" altLang="en-US" sz="1600" dirty="0"/>
          </a:p>
        </p:txBody>
      </p:sp>
      <p:sp>
        <p:nvSpPr>
          <p:cNvPr id="8" name="正方形/長方形 7"/>
          <p:cNvSpPr/>
          <p:nvPr/>
        </p:nvSpPr>
        <p:spPr>
          <a:xfrm>
            <a:off x="548695" y="6312768"/>
            <a:ext cx="3202893" cy="56669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39" name="正方形/長方形 38"/>
          <p:cNvSpPr/>
          <p:nvPr/>
        </p:nvSpPr>
        <p:spPr>
          <a:xfrm>
            <a:off x="575658" y="7043198"/>
            <a:ext cx="3880926" cy="3323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37" name="正方形/長方形 36"/>
          <p:cNvSpPr/>
          <p:nvPr/>
        </p:nvSpPr>
        <p:spPr>
          <a:xfrm>
            <a:off x="310330" y="5378527"/>
            <a:ext cx="10398154" cy="2575642"/>
          </a:xfrm>
          <a:prstGeom prst="rect">
            <a:avLst/>
          </a:prstGeom>
          <a:noFill/>
          <a:ln/>
        </p:spPr>
        <p:style>
          <a:lnRef idx="2">
            <a:schemeClr val="dk1"/>
          </a:lnRef>
          <a:fillRef idx="1">
            <a:schemeClr val="lt1"/>
          </a:fillRef>
          <a:effectRef idx="0">
            <a:schemeClr val="dk1"/>
          </a:effectRef>
          <a:fontRef idx="minor">
            <a:schemeClr val="dk1"/>
          </a:fontRef>
        </p:style>
        <p:txBody>
          <a:bodyPr rtlCol="0" anchor="t"/>
          <a:lstStyle/>
          <a:p>
            <a:pPr algn="ctr"/>
            <a:endParaRPr kumimoji="1" lang="en-US" altLang="ja-JP" sz="3000" b="1" dirty="0" smtClean="0"/>
          </a:p>
          <a:p>
            <a:pPr lvl="0" algn="ctr"/>
            <a:endParaRPr lang="en-US" altLang="ja-JP" sz="1600" dirty="0" smtClean="0"/>
          </a:p>
          <a:p>
            <a:pPr lvl="0" algn="ctr"/>
            <a:endParaRPr lang="en-US" altLang="ja-JP" sz="1600" dirty="0" smtClean="0"/>
          </a:p>
          <a:p>
            <a:pPr lvl="0"/>
            <a:r>
              <a:rPr lang="ja-JP" altLang="en-US" sz="1600" dirty="0" smtClean="0"/>
              <a:t>　・マンション施策の計画的実施</a:t>
            </a:r>
            <a:endParaRPr lang="en-US" altLang="ja-JP" sz="1600" dirty="0" smtClean="0"/>
          </a:p>
          <a:p>
            <a:r>
              <a:rPr lang="ja-JP" altLang="en-US" sz="1600" dirty="0" smtClean="0"/>
              <a:t>　・</a:t>
            </a:r>
            <a:r>
              <a:rPr lang="ja-JP" altLang="en-US" sz="1600" dirty="0"/>
              <a:t>管理状況などの実態把握</a:t>
            </a:r>
            <a:endParaRPr lang="en-US" altLang="ja-JP" sz="1600" dirty="0"/>
          </a:p>
          <a:p>
            <a:pPr lvl="0"/>
            <a:endParaRPr lang="en-US" altLang="ja-JP" sz="1600" dirty="0" smtClean="0">
              <a:solidFill>
                <a:schemeClr val="tx1"/>
              </a:solidFill>
            </a:endParaRPr>
          </a:p>
          <a:p>
            <a:pPr lvl="0"/>
            <a:r>
              <a:rPr lang="ja-JP" altLang="en-US" sz="1600" dirty="0" smtClean="0"/>
              <a:t>　・指針</a:t>
            </a:r>
            <a:r>
              <a:rPr lang="ja-JP" altLang="en-US" sz="1600" dirty="0"/>
              <a:t>に</a:t>
            </a:r>
            <a:r>
              <a:rPr lang="ja-JP" altLang="en-US" sz="1600" dirty="0" smtClean="0"/>
              <a:t>基づく管理</a:t>
            </a:r>
            <a:r>
              <a:rPr lang="ja-JP" altLang="en-US" sz="1600" dirty="0"/>
              <a:t>計画認定</a:t>
            </a:r>
            <a:r>
              <a:rPr lang="ja-JP" altLang="en-US" sz="1600" dirty="0" smtClean="0"/>
              <a:t>制度の運用</a:t>
            </a:r>
            <a:endParaRPr lang="en-US" altLang="ja-JP" sz="2500" dirty="0"/>
          </a:p>
        </p:txBody>
      </p:sp>
      <p:sp>
        <p:nvSpPr>
          <p:cNvPr id="7" name="正方形/長方形 6"/>
          <p:cNvSpPr/>
          <p:nvPr/>
        </p:nvSpPr>
        <p:spPr>
          <a:xfrm>
            <a:off x="0" y="0"/>
            <a:ext cx="12801600" cy="782163"/>
          </a:xfrm>
          <a:prstGeom prst="rect">
            <a:avLst/>
          </a:prstGeom>
          <a:gradFill flip="none" rotWithShape="1">
            <a:gsLst>
              <a:gs pos="0">
                <a:srgbClr val="519CD1">
                  <a:shade val="30000"/>
                  <a:satMod val="115000"/>
                </a:srgbClr>
              </a:gs>
              <a:gs pos="50000">
                <a:srgbClr val="519CD1">
                  <a:shade val="67500"/>
                  <a:satMod val="115000"/>
                </a:srgbClr>
              </a:gs>
              <a:gs pos="100000">
                <a:srgbClr val="519CD1">
                  <a:shade val="100000"/>
                  <a:satMod val="115000"/>
                </a:srgbClr>
              </a:gs>
            </a:gsLst>
            <a:path path="circle">
              <a:fillToRect l="50000" t="50000" r="50000" b="50000"/>
            </a:path>
            <a:tileRect/>
          </a:gra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buClr>
                <a:schemeClr val="accent1">
                  <a:lumMod val="75000"/>
                </a:schemeClr>
              </a:buClr>
            </a:pPr>
            <a:r>
              <a:rPr lang="ja-JP" altLang="en-US" sz="3360" b="1" dirty="0" smtClean="0">
                <a:solidFill>
                  <a:schemeClr val="bg1"/>
                </a:solidFill>
                <a:latin typeface="メイリオ" panose="020B0604030504040204" pitchFamily="50" charset="-128"/>
              </a:rPr>
              <a:t>　新宿区</a:t>
            </a:r>
            <a:r>
              <a:rPr lang="ja-JP" altLang="en-US" sz="3360" b="1" dirty="0">
                <a:solidFill>
                  <a:schemeClr val="bg1"/>
                </a:solidFill>
                <a:latin typeface="メイリオ" panose="020B0604030504040204" pitchFamily="50" charset="-128"/>
              </a:rPr>
              <a:t>マンション管理適正化推進</a:t>
            </a:r>
            <a:r>
              <a:rPr lang="ja-JP" altLang="en-US" sz="3360" b="1" dirty="0" smtClean="0">
                <a:solidFill>
                  <a:schemeClr val="bg1"/>
                </a:solidFill>
                <a:latin typeface="メイリオ" panose="020B0604030504040204" pitchFamily="50" charset="-128"/>
              </a:rPr>
              <a:t>計画策定後の流れ</a:t>
            </a:r>
            <a:endParaRPr lang="en-US" altLang="ja-JP" sz="3360" dirty="0">
              <a:solidFill>
                <a:srgbClr val="3A1212"/>
              </a:solidFill>
              <a:latin typeface="BIZ UDPゴシック" panose="020B0400000000000000" pitchFamily="50" charset="-128"/>
              <a:ea typeface="BIZ UDPゴシック" panose="020B0400000000000000" pitchFamily="50" charset="-128"/>
            </a:endParaRPr>
          </a:p>
        </p:txBody>
      </p:sp>
      <p:sp>
        <p:nvSpPr>
          <p:cNvPr id="38" name="正方形/長方形 37"/>
          <p:cNvSpPr/>
          <p:nvPr/>
        </p:nvSpPr>
        <p:spPr>
          <a:xfrm>
            <a:off x="5463579" y="6198015"/>
            <a:ext cx="4249589" cy="1621276"/>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2000" b="1" dirty="0" smtClean="0"/>
              <a:t>マンション管理相談員</a:t>
            </a:r>
            <a:endParaRPr kumimoji="1" lang="en-US" altLang="ja-JP" sz="2000" b="1" dirty="0" smtClean="0"/>
          </a:p>
          <a:p>
            <a:pPr marL="285750" indent="-285750">
              <a:buFont typeface="Arial" panose="020B0604020202020204" pitchFamily="34" charset="0"/>
              <a:buChar char="•"/>
            </a:pPr>
            <a:r>
              <a:rPr lang="ja-JP" altLang="en-US" sz="1600" dirty="0"/>
              <a:t>マンション</a:t>
            </a:r>
            <a:r>
              <a:rPr kumimoji="1" lang="ja-JP" altLang="en-US" sz="1600" dirty="0" smtClean="0"/>
              <a:t>管理士</a:t>
            </a:r>
            <a:endParaRPr kumimoji="1" lang="en-US" altLang="ja-JP" sz="1600" dirty="0" smtClean="0"/>
          </a:p>
          <a:p>
            <a:pPr marL="285750" indent="-285750">
              <a:buFont typeface="Arial" panose="020B0604020202020204" pitchFamily="34" charset="0"/>
              <a:buChar char="•"/>
            </a:pPr>
            <a:r>
              <a:rPr lang="ja-JP" altLang="en-US" sz="1600" dirty="0"/>
              <a:t>一級</a:t>
            </a:r>
            <a:r>
              <a:rPr lang="ja-JP" altLang="en-US" sz="1600" dirty="0" smtClean="0"/>
              <a:t>建築士</a:t>
            </a:r>
            <a:endParaRPr lang="en-US" altLang="ja-JP" sz="1600" dirty="0" smtClean="0"/>
          </a:p>
          <a:p>
            <a:pPr marL="285750" indent="-285750">
              <a:buFont typeface="Arial" panose="020B0604020202020204" pitchFamily="34" charset="0"/>
              <a:buChar char="•"/>
            </a:pPr>
            <a:r>
              <a:rPr kumimoji="1" lang="ja-JP" altLang="en-US" sz="1600" dirty="0" smtClean="0"/>
              <a:t>建築設備士</a:t>
            </a:r>
            <a:endParaRPr kumimoji="1" lang="en-US" altLang="ja-JP" sz="1600" dirty="0" smtClean="0"/>
          </a:p>
          <a:p>
            <a:pPr marL="285750" indent="-285750">
              <a:buFont typeface="Arial" panose="020B0604020202020204" pitchFamily="34" charset="0"/>
              <a:buChar char="•"/>
            </a:pPr>
            <a:r>
              <a:rPr lang="ja-JP" altLang="en-US" sz="1600" dirty="0" smtClean="0"/>
              <a:t>弁護士</a:t>
            </a:r>
            <a:endParaRPr lang="en-US" altLang="ja-JP" sz="1600" dirty="0" smtClean="0"/>
          </a:p>
          <a:p>
            <a:pPr marL="285750" indent="-285750">
              <a:buFont typeface="Arial" panose="020B0604020202020204" pitchFamily="34" charset="0"/>
              <a:buChar char="•"/>
            </a:pPr>
            <a:r>
              <a:rPr kumimoji="1" lang="ja-JP" altLang="en-US" sz="1600" dirty="0" smtClean="0"/>
              <a:t>マンション管理に関し知見を有する者</a:t>
            </a:r>
            <a:endParaRPr kumimoji="1" lang="en-US" altLang="ja-JP" sz="1600" dirty="0" smtClean="0"/>
          </a:p>
        </p:txBody>
      </p:sp>
      <p:sp>
        <p:nvSpPr>
          <p:cNvPr id="21" name="正方形/長方形 20"/>
          <p:cNvSpPr/>
          <p:nvPr/>
        </p:nvSpPr>
        <p:spPr>
          <a:xfrm>
            <a:off x="310330" y="8339265"/>
            <a:ext cx="10398154" cy="954107"/>
          </a:xfrm>
          <a:prstGeom prst="rect">
            <a:avLst/>
          </a:prstGeom>
          <a:solidFill>
            <a:schemeClr val="accent5">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ja-JP" altLang="en-US" sz="2800" dirty="0"/>
              <a:t>マンション</a:t>
            </a:r>
            <a:r>
              <a:rPr lang="ja-JP" altLang="en-US" sz="2800" dirty="0" smtClean="0"/>
              <a:t>の管理適正化、管理水準の底上げ</a:t>
            </a:r>
            <a:endParaRPr lang="en-US" altLang="ja-JP" sz="2800" dirty="0" smtClean="0"/>
          </a:p>
          <a:p>
            <a:r>
              <a:rPr lang="ja-JP" altLang="en-US" sz="2800" dirty="0" smtClean="0"/>
              <a:t>→だれ</a:t>
            </a:r>
            <a:r>
              <a:rPr lang="ja-JP" altLang="en-US" sz="2800" dirty="0"/>
              <a:t>もが安心して住み続けられる住環境及び地域環境の形成</a:t>
            </a:r>
          </a:p>
        </p:txBody>
      </p:sp>
      <p:sp>
        <p:nvSpPr>
          <p:cNvPr id="44" name="正方形/長方形 43"/>
          <p:cNvSpPr/>
          <p:nvPr/>
        </p:nvSpPr>
        <p:spPr>
          <a:xfrm>
            <a:off x="3856164" y="1920280"/>
            <a:ext cx="4060679" cy="1040131"/>
          </a:xfrm>
          <a:prstGeom prst="rect">
            <a:avLst/>
          </a:prstGeom>
          <a:ln w="9525">
            <a:prstDash val="dash"/>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600" dirty="0" smtClean="0"/>
              <a:t>管理不全の兆候のあるマンション</a:t>
            </a:r>
            <a:endParaRPr kumimoji="1" lang="en-US" altLang="ja-JP" sz="1600" dirty="0" smtClean="0"/>
          </a:p>
        </p:txBody>
      </p:sp>
      <p:sp>
        <p:nvSpPr>
          <p:cNvPr id="45" name="下矢印 44"/>
          <p:cNvSpPr/>
          <p:nvPr/>
        </p:nvSpPr>
        <p:spPr>
          <a:xfrm rot="10800000">
            <a:off x="3165118" y="3178125"/>
            <a:ext cx="360000" cy="2201060"/>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47" name="テキスト ボックス 46"/>
          <p:cNvSpPr txBox="1"/>
          <p:nvPr/>
        </p:nvSpPr>
        <p:spPr>
          <a:xfrm>
            <a:off x="2728392" y="4440163"/>
            <a:ext cx="1082348" cy="738664"/>
          </a:xfrm>
          <a:prstGeom prst="rect">
            <a:avLst/>
          </a:prstGeom>
          <a:solidFill>
            <a:schemeClr val="bg1"/>
          </a:solidFill>
        </p:spPr>
        <p:txBody>
          <a:bodyPr wrap="none" rtlCol="0">
            <a:spAutoFit/>
          </a:bodyPr>
          <a:lstStyle/>
          <a:p>
            <a:r>
              <a:rPr kumimoji="1" lang="ja-JP" altLang="en-US" sz="1400" dirty="0" smtClean="0"/>
              <a:t>マンション</a:t>
            </a:r>
            <a:endParaRPr kumimoji="1" lang="en-US" altLang="ja-JP" sz="1400" dirty="0" smtClean="0"/>
          </a:p>
          <a:p>
            <a:r>
              <a:rPr kumimoji="1" lang="ja-JP" altLang="en-US" sz="1400" dirty="0" smtClean="0"/>
              <a:t>施策</a:t>
            </a:r>
            <a:r>
              <a:rPr lang="ja-JP" altLang="en-US" sz="1400" dirty="0" smtClean="0"/>
              <a:t>の計画</a:t>
            </a:r>
            <a:endParaRPr lang="en-US" altLang="ja-JP" sz="1400" dirty="0" smtClean="0"/>
          </a:p>
          <a:p>
            <a:r>
              <a:rPr lang="ja-JP" altLang="en-US" sz="1400" dirty="0" smtClean="0"/>
              <a:t>的実施</a:t>
            </a:r>
            <a:endParaRPr kumimoji="1" lang="en-US" altLang="ja-JP" sz="1400" dirty="0" smtClean="0"/>
          </a:p>
        </p:txBody>
      </p:sp>
      <p:sp>
        <p:nvSpPr>
          <p:cNvPr id="11" name="下矢印 10"/>
          <p:cNvSpPr/>
          <p:nvPr/>
        </p:nvSpPr>
        <p:spPr>
          <a:xfrm>
            <a:off x="8106173" y="3201289"/>
            <a:ext cx="360000" cy="2996726"/>
          </a:xfrm>
          <a:prstGeom prst="downArrow">
            <a:avLst>
              <a:gd name="adj1" fmla="val 55949"/>
              <a:gd name="adj2" fmla="val 500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63" name="下矢印 62"/>
          <p:cNvSpPr/>
          <p:nvPr/>
        </p:nvSpPr>
        <p:spPr>
          <a:xfrm rot="10800000">
            <a:off x="3808513" y="3184010"/>
            <a:ext cx="360000" cy="2194515"/>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43" name="テキスト ボックス 42"/>
          <p:cNvSpPr txBox="1"/>
          <p:nvPr/>
        </p:nvSpPr>
        <p:spPr>
          <a:xfrm>
            <a:off x="7651265" y="3441238"/>
            <a:ext cx="1269815" cy="338554"/>
          </a:xfrm>
          <a:prstGeom prst="rect">
            <a:avLst/>
          </a:prstGeom>
          <a:solidFill>
            <a:schemeClr val="bg1"/>
          </a:solidFill>
        </p:spPr>
        <p:txBody>
          <a:bodyPr wrap="square" rtlCol="0">
            <a:spAutoFit/>
          </a:bodyPr>
          <a:lstStyle/>
          <a:p>
            <a:r>
              <a:rPr lang="ja-JP" altLang="en-US" sz="1600" dirty="0" smtClean="0"/>
              <a:t>管理相談等</a:t>
            </a:r>
            <a:endParaRPr lang="en-US" altLang="ja-JP" sz="1600" dirty="0" smtClean="0"/>
          </a:p>
        </p:txBody>
      </p:sp>
      <p:sp>
        <p:nvSpPr>
          <p:cNvPr id="71" name="左右矢印 70"/>
          <p:cNvSpPr/>
          <p:nvPr/>
        </p:nvSpPr>
        <p:spPr>
          <a:xfrm>
            <a:off x="8528668" y="2731572"/>
            <a:ext cx="1264173" cy="360000"/>
          </a:xfrm>
          <a:prstGeom prst="lef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73" name="正方形/長方形 72"/>
          <p:cNvSpPr/>
          <p:nvPr/>
        </p:nvSpPr>
        <p:spPr>
          <a:xfrm>
            <a:off x="9801522" y="2775629"/>
            <a:ext cx="2487255" cy="920109"/>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00" dirty="0"/>
              <a:t>マンション</a:t>
            </a:r>
            <a:r>
              <a:rPr lang="ja-JP" altLang="en-US" sz="1800" dirty="0" smtClean="0"/>
              <a:t>管理士</a:t>
            </a:r>
            <a:endParaRPr lang="en-US" altLang="ja-JP" sz="1800" dirty="0" smtClean="0"/>
          </a:p>
          <a:p>
            <a:pPr algn="ctr"/>
            <a:r>
              <a:rPr lang="ja-JP" altLang="en-US" sz="1800" dirty="0"/>
              <a:t>建築士</a:t>
            </a:r>
            <a:endParaRPr lang="en-US" altLang="ja-JP" sz="1800" dirty="0" smtClean="0"/>
          </a:p>
          <a:p>
            <a:pPr algn="ctr"/>
            <a:r>
              <a:rPr lang="ja-JP" altLang="en-US" sz="1800" dirty="0" smtClean="0"/>
              <a:t>マンション</a:t>
            </a:r>
            <a:r>
              <a:rPr lang="ja-JP" altLang="en-US" sz="1800" dirty="0"/>
              <a:t>管理業者等</a:t>
            </a:r>
          </a:p>
        </p:txBody>
      </p:sp>
      <p:sp>
        <p:nvSpPr>
          <p:cNvPr id="29" name="正方形/長方形 28"/>
          <p:cNvSpPr/>
          <p:nvPr/>
        </p:nvSpPr>
        <p:spPr>
          <a:xfrm>
            <a:off x="8596403" y="2352328"/>
            <a:ext cx="1119787" cy="523220"/>
          </a:xfrm>
          <a:prstGeom prst="rect">
            <a:avLst/>
          </a:prstGeom>
        </p:spPr>
        <p:txBody>
          <a:bodyPr wrap="square">
            <a:spAutoFit/>
          </a:bodyPr>
          <a:lstStyle/>
          <a:p>
            <a:pPr algn="ctr"/>
            <a:r>
              <a:rPr lang="ja-JP" altLang="en-US" sz="1400" dirty="0" smtClean="0"/>
              <a:t>相談</a:t>
            </a:r>
            <a:endParaRPr lang="en-US" altLang="ja-JP" sz="1400" dirty="0" smtClean="0"/>
          </a:p>
          <a:p>
            <a:r>
              <a:rPr lang="ja-JP" altLang="en-US" sz="1400" dirty="0" smtClean="0"/>
              <a:t>管理委託等</a:t>
            </a:r>
            <a:endParaRPr lang="ja-JP" altLang="en-US" sz="1400" dirty="0"/>
          </a:p>
        </p:txBody>
      </p:sp>
      <p:grpSp>
        <p:nvGrpSpPr>
          <p:cNvPr id="9" name="グループ化 8"/>
          <p:cNvGrpSpPr/>
          <p:nvPr/>
        </p:nvGrpSpPr>
        <p:grpSpPr>
          <a:xfrm>
            <a:off x="9647165" y="1022776"/>
            <a:ext cx="3041046" cy="1323439"/>
            <a:chOff x="9641161" y="5603634"/>
            <a:chExt cx="3041046" cy="1323439"/>
          </a:xfrm>
        </p:grpSpPr>
        <p:sp>
          <p:nvSpPr>
            <p:cNvPr id="48" name="正方形/長方形 47"/>
            <p:cNvSpPr/>
            <p:nvPr/>
          </p:nvSpPr>
          <p:spPr>
            <a:xfrm>
              <a:off x="10001201" y="5912409"/>
              <a:ext cx="1884711" cy="32835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49" name="正方形/長方形 48"/>
            <p:cNvSpPr/>
            <p:nvPr/>
          </p:nvSpPr>
          <p:spPr>
            <a:xfrm>
              <a:off x="10001200" y="6253248"/>
              <a:ext cx="2561405" cy="63811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3" name="テキスト ボックス 2"/>
            <p:cNvSpPr txBox="1"/>
            <p:nvPr/>
          </p:nvSpPr>
          <p:spPr>
            <a:xfrm>
              <a:off x="9641161" y="5603634"/>
              <a:ext cx="3041046" cy="1323439"/>
            </a:xfrm>
            <a:prstGeom prst="rect">
              <a:avLst/>
            </a:prstGeom>
            <a:noFill/>
            <a:ln w="63500" cmpd="dbl">
              <a:solidFill>
                <a:schemeClr val="tx1"/>
              </a:solidFill>
              <a:prstDash val="solid"/>
            </a:ln>
          </p:spPr>
          <p:txBody>
            <a:bodyPr wrap="square" rtlCol="0">
              <a:spAutoFit/>
            </a:bodyPr>
            <a:lstStyle/>
            <a:p>
              <a:r>
                <a:rPr lang="en-US" altLang="ja-JP" sz="2000" b="1" dirty="0" smtClean="0"/>
                <a:t>【</a:t>
              </a:r>
              <a:r>
                <a:rPr lang="ja-JP" altLang="en-US" sz="2000" b="1" dirty="0" smtClean="0"/>
                <a:t>凡例</a:t>
              </a:r>
              <a:r>
                <a:rPr lang="en-US" altLang="ja-JP" sz="2000" b="1" dirty="0" smtClean="0"/>
                <a:t>】</a:t>
              </a:r>
              <a:endParaRPr lang="en-US" altLang="ja-JP" sz="2000" b="1" dirty="0"/>
            </a:p>
            <a:p>
              <a:r>
                <a:rPr lang="ja-JP" altLang="en-US" sz="2000" b="1" dirty="0" smtClean="0"/>
                <a:t>　これまでの取組</a:t>
              </a:r>
              <a:endParaRPr lang="en-US" altLang="ja-JP" sz="2000" b="1" dirty="0" smtClean="0"/>
            </a:p>
            <a:p>
              <a:r>
                <a:rPr kumimoji="1" lang="ja-JP" altLang="en-US" sz="2000" b="1" dirty="0"/>
                <a:t>　</a:t>
              </a:r>
              <a:r>
                <a:rPr lang="ja-JP" altLang="en-US" sz="2000" b="1" dirty="0" smtClean="0"/>
                <a:t>マンション管理適正化</a:t>
              </a:r>
              <a:endParaRPr lang="en-US" altLang="ja-JP" sz="2000" b="1" dirty="0" smtClean="0"/>
            </a:p>
            <a:p>
              <a:r>
                <a:rPr lang="ja-JP" altLang="en-US" sz="2000" b="1" dirty="0"/>
                <a:t>　</a:t>
              </a:r>
              <a:r>
                <a:rPr lang="ja-JP" altLang="en-US" sz="2000" b="1" dirty="0" smtClean="0"/>
                <a:t>指針に基づく取組</a:t>
              </a:r>
              <a:endParaRPr kumimoji="1" lang="ja-JP" altLang="en-US" sz="2000" dirty="0"/>
            </a:p>
          </p:txBody>
        </p:sp>
      </p:grpSp>
      <p:sp>
        <p:nvSpPr>
          <p:cNvPr id="53" name="下矢印 52"/>
          <p:cNvSpPr/>
          <p:nvPr/>
        </p:nvSpPr>
        <p:spPr>
          <a:xfrm>
            <a:off x="5339134" y="3184009"/>
            <a:ext cx="360000" cy="2336786"/>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55" name="テキスト ボックス 54"/>
          <p:cNvSpPr txBox="1"/>
          <p:nvPr/>
        </p:nvSpPr>
        <p:spPr>
          <a:xfrm>
            <a:off x="4528592" y="3337189"/>
            <a:ext cx="1847054" cy="1261884"/>
          </a:xfrm>
          <a:prstGeom prst="rect">
            <a:avLst/>
          </a:prstGeom>
          <a:solidFill>
            <a:schemeClr val="bg1"/>
          </a:solidFill>
        </p:spPr>
        <p:txBody>
          <a:bodyPr wrap="square" rtlCol="0">
            <a:spAutoFit/>
          </a:bodyPr>
          <a:lstStyle/>
          <a:p>
            <a:r>
              <a:rPr lang="ja-JP" altLang="en-US" sz="1600" dirty="0" smtClean="0"/>
              <a:t>都</a:t>
            </a:r>
            <a:r>
              <a:rPr lang="ja-JP" altLang="en-US" sz="1600" dirty="0"/>
              <a:t>分譲</a:t>
            </a:r>
            <a:r>
              <a:rPr lang="ja-JP" altLang="en-US" sz="1600" dirty="0" smtClean="0"/>
              <a:t>マンション</a:t>
            </a:r>
            <a:endParaRPr lang="en-US" altLang="ja-JP" sz="1600" dirty="0" smtClean="0"/>
          </a:p>
          <a:p>
            <a:r>
              <a:rPr lang="ja-JP" altLang="en-US" sz="1600" dirty="0" smtClean="0"/>
              <a:t>管理</a:t>
            </a:r>
            <a:r>
              <a:rPr lang="ja-JP" altLang="en-US" sz="1600" dirty="0"/>
              <a:t>状況届出</a:t>
            </a:r>
            <a:r>
              <a:rPr lang="ja-JP" altLang="en-US" sz="1600" dirty="0" smtClean="0"/>
              <a:t>制度</a:t>
            </a:r>
            <a:endParaRPr lang="en-US" altLang="ja-JP" sz="1600" dirty="0" smtClean="0"/>
          </a:p>
          <a:p>
            <a:r>
              <a:rPr lang="ja-JP" altLang="en-US" sz="1600" dirty="0" smtClean="0"/>
              <a:t>による届出</a:t>
            </a:r>
            <a:endParaRPr lang="en-US" altLang="ja-JP" sz="1600" dirty="0" smtClean="0"/>
          </a:p>
          <a:p>
            <a:r>
              <a:rPr lang="ja-JP" altLang="en-US" sz="1400" dirty="0" smtClean="0"/>
              <a:t>（昭和</a:t>
            </a:r>
            <a:r>
              <a:rPr lang="en-US" altLang="ja-JP" sz="1400" dirty="0" smtClean="0"/>
              <a:t>58</a:t>
            </a:r>
            <a:r>
              <a:rPr lang="ja-JP" altLang="en-US" sz="1400" dirty="0" smtClean="0"/>
              <a:t>年以前建築の約</a:t>
            </a:r>
            <a:r>
              <a:rPr lang="en-US" altLang="ja-JP" sz="1400" dirty="0" smtClean="0"/>
              <a:t>800</a:t>
            </a:r>
            <a:r>
              <a:rPr lang="ja-JP" altLang="en-US" sz="1400" dirty="0" smtClean="0"/>
              <a:t>棟）</a:t>
            </a:r>
            <a:endParaRPr lang="en-US" altLang="ja-JP" sz="2000" dirty="0"/>
          </a:p>
        </p:txBody>
      </p:sp>
      <p:sp>
        <p:nvSpPr>
          <p:cNvPr id="56" name="正方形/長方形 55"/>
          <p:cNvSpPr/>
          <p:nvPr/>
        </p:nvSpPr>
        <p:spPr>
          <a:xfrm>
            <a:off x="496145" y="1922165"/>
            <a:ext cx="3053194" cy="1038311"/>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600" dirty="0" smtClean="0"/>
              <a:t>　　　　　　　　　　　　　　　　</a:t>
            </a:r>
            <a:r>
              <a:rPr lang="ja-JP" altLang="en-US" sz="1600" u="sng" dirty="0" smtClean="0"/>
              <a:t>適切な</a:t>
            </a:r>
            <a:r>
              <a:rPr lang="ja-JP" altLang="en-US" sz="1600" dirty="0" smtClean="0"/>
              <a:t>管理を行っている</a:t>
            </a:r>
            <a:endParaRPr lang="en-US" altLang="ja-JP" sz="1600" dirty="0" smtClean="0"/>
          </a:p>
          <a:p>
            <a:pPr algn="ctr"/>
            <a:r>
              <a:rPr lang="ja-JP" altLang="en-US" sz="1600" dirty="0" smtClean="0"/>
              <a:t>マンション</a:t>
            </a:r>
            <a:endParaRPr kumimoji="1" lang="en-US" altLang="ja-JP" sz="1600" dirty="0" smtClean="0"/>
          </a:p>
        </p:txBody>
      </p:sp>
      <p:sp>
        <p:nvSpPr>
          <p:cNvPr id="36" name="下矢印 35"/>
          <p:cNvSpPr/>
          <p:nvPr/>
        </p:nvSpPr>
        <p:spPr>
          <a:xfrm rot="10800000">
            <a:off x="1903247" y="2944266"/>
            <a:ext cx="360000" cy="2462372"/>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41" name="テキスト ボックス 40"/>
          <p:cNvSpPr txBox="1"/>
          <p:nvPr/>
        </p:nvSpPr>
        <p:spPr>
          <a:xfrm>
            <a:off x="1676976" y="4551066"/>
            <a:ext cx="911933" cy="584775"/>
          </a:xfrm>
          <a:prstGeom prst="rect">
            <a:avLst/>
          </a:prstGeom>
          <a:solidFill>
            <a:schemeClr val="bg1"/>
          </a:solidFill>
        </p:spPr>
        <p:txBody>
          <a:bodyPr wrap="square" rtlCol="0">
            <a:spAutoFit/>
          </a:bodyPr>
          <a:lstStyle/>
          <a:p>
            <a:r>
              <a:rPr lang="ja-JP" altLang="en-US" sz="1600" dirty="0" smtClean="0"/>
              <a:t>管理計画認定</a:t>
            </a:r>
            <a:endParaRPr kumimoji="1" lang="en-US" altLang="ja-JP" sz="1600" dirty="0" smtClean="0"/>
          </a:p>
        </p:txBody>
      </p:sp>
      <p:pic>
        <p:nvPicPr>
          <p:cNvPr id="2" name="図 1"/>
          <p:cNvPicPr>
            <a:picLocks noChangeAspect="1"/>
          </p:cNvPicPr>
          <p:nvPr/>
        </p:nvPicPr>
        <p:blipFill>
          <a:blip r:embed="rId2"/>
          <a:stretch>
            <a:fillRect/>
          </a:stretch>
        </p:blipFill>
        <p:spPr>
          <a:xfrm>
            <a:off x="10789988" y="7536904"/>
            <a:ext cx="1970815" cy="1836588"/>
          </a:xfrm>
          <a:prstGeom prst="rect">
            <a:avLst/>
          </a:prstGeom>
        </p:spPr>
      </p:pic>
      <p:sp>
        <p:nvSpPr>
          <p:cNvPr id="40" name="テキスト ボックス 39"/>
          <p:cNvSpPr txBox="1"/>
          <p:nvPr/>
        </p:nvSpPr>
        <p:spPr>
          <a:xfrm>
            <a:off x="3721045" y="4678983"/>
            <a:ext cx="617057" cy="584775"/>
          </a:xfrm>
          <a:prstGeom prst="rect">
            <a:avLst/>
          </a:prstGeom>
          <a:solidFill>
            <a:schemeClr val="bg1"/>
          </a:solidFill>
        </p:spPr>
        <p:txBody>
          <a:bodyPr wrap="square" rtlCol="0">
            <a:spAutoFit/>
          </a:bodyPr>
          <a:lstStyle/>
          <a:p>
            <a:r>
              <a:rPr lang="ja-JP" altLang="en-US" sz="1600" dirty="0" smtClean="0"/>
              <a:t>助言指導　</a:t>
            </a:r>
            <a:endParaRPr kumimoji="1" lang="ja-JP" altLang="en-US" sz="1600" dirty="0"/>
          </a:p>
        </p:txBody>
      </p:sp>
      <p:sp>
        <p:nvSpPr>
          <p:cNvPr id="51" name="正方形/長方形 50"/>
          <p:cNvSpPr/>
          <p:nvPr/>
        </p:nvSpPr>
        <p:spPr>
          <a:xfrm>
            <a:off x="4165067" y="2207321"/>
            <a:ext cx="3459869" cy="650147"/>
          </a:xfrm>
          <a:prstGeom prst="rect">
            <a:avLst/>
          </a:prstGeom>
          <a:solidFill>
            <a:schemeClr val="bg1">
              <a:lumMod val="50000"/>
            </a:schemeClr>
          </a:solidFill>
          <a:ln w="9525">
            <a:prstDash val="dash"/>
          </a:ln>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600" dirty="0" smtClean="0">
                <a:solidFill>
                  <a:schemeClr val="bg1"/>
                </a:solidFill>
              </a:rPr>
              <a:t>管理運営が著しく</a:t>
            </a:r>
            <a:r>
              <a:rPr kumimoji="1" lang="ja-JP" altLang="en-US" sz="1600" u="sng" dirty="0" smtClean="0">
                <a:solidFill>
                  <a:schemeClr val="bg1"/>
                </a:solidFill>
              </a:rPr>
              <a:t>不適切な</a:t>
            </a:r>
            <a:endParaRPr kumimoji="1" lang="en-US" altLang="ja-JP" sz="1600" u="sng" dirty="0" smtClean="0">
              <a:solidFill>
                <a:schemeClr val="bg1"/>
              </a:solidFill>
            </a:endParaRPr>
          </a:p>
          <a:p>
            <a:pPr algn="ctr"/>
            <a:r>
              <a:rPr kumimoji="1" lang="ja-JP" altLang="en-US" sz="1600" dirty="0" smtClean="0">
                <a:solidFill>
                  <a:schemeClr val="bg1"/>
                </a:solidFill>
              </a:rPr>
              <a:t>マンション</a:t>
            </a:r>
            <a:endParaRPr kumimoji="1" lang="en-US" altLang="ja-JP" sz="1600" dirty="0" smtClean="0">
              <a:solidFill>
                <a:schemeClr val="bg1"/>
              </a:solidFill>
            </a:endParaRPr>
          </a:p>
        </p:txBody>
      </p:sp>
      <p:sp>
        <p:nvSpPr>
          <p:cNvPr id="14" name="雲形吹き出し 13"/>
          <p:cNvSpPr/>
          <p:nvPr/>
        </p:nvSpPr>
        <p:spPr>
          <a:xfrm>
            <a:off x="7376790" y="917405"/>
            <a:ext cx="2223848" cy="1131535"/>
          </a:xfrm>
          <a:prstGeom prst="cloudCallout">
            <a:avLst>
              <a:gd name="adj1" fmla="val -36003"/>
              <a:gd name="adj2" fmla="val 6782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52" name="テキスト ボックス 51"/>
          <p:cNvSpPr txBox="1"/>
          <p:nvPr/>
        </p:nvSpPr>
        <p:spPr>
          <a:xfrm>
            <a:off x="7552928" y="1109608"/>
            <a:ext cx="2262404" cy="738664"/>
          </a:xfrm>
          <a:prstGeom prst="rect">
            <a:avLst/>
          </a:prstGeom>
          <a:noFill/>
        </p:spPr>
        <p:txBody>
          <a:bodyPr wrap="square" rtlCol="0">
            <a:spAutoFit/>
          </a:bodyPr>
          <a:lstStyle/>
          <a:p>
            <a:r>
              <a:rPr lang="ja-JP" altLang="en-US" sz="1400" dirty="0">
                <a:solidFill>
                  <a:schemeClr val="bg1"/>
                </a:solidFill>
              </a:rPr>
              <a:t>管理組合の実態がない</a:t>
            </a:r>
            <a:endParaRPr lang="en-US" altLang="ja-JP" sz="1400" dirty="0">
              <a:solidFill>
                <a:schemeClr val="bg1"/>
              </a:solidFill>
            </a:endParaRPr>
          </a:p>
          <a:p>
            <a:r>
              <a:rPr lang="ja-JP" altLang="en-US" sz="1400" dirty="0">
                <a:solidFill>
                  <a:schemeClr val="bg1"/>
                </a:solidFill>
              </a:rPr>
              <a:t>管理規約がない</a:t>
            </a:r>
            <a:endParaRPr lang="en-US" altLang="ja-JP" sz="1400" dirty="0">
              <a:solidFill>
                <a:schemeClr val="bg1"/>
              </a:solidFill>
            </a:endParaRPr>
          </a:p>
          <a:p>
            <a:r>
              <a:rPr lang="ja-JP" altLang="en-US" sz="1400" dirty="0">
                <a:solidFill>
                  <a:schemeClr val="bg1"/>
                </a:solidFill>
              </a:rPr>
              <a:t>管理者等が</a:t>
            </a:r>
            <a:r>
              <a:rPr lang="ja-JP" altLang="en-US" sz="1400" dirty="0" smtClean="0">
                <a:solidFill>
                  <a:schemeClr val="bg1"/>
                </a:solidFill>
              </a:rPr>
              <a:t>いない等</a:t>
            </a:r>
            <a:endParaRPr lang="en-US" altLang="ja-JP" sz="1400" dirty="0">
              <a:solidFill>
                <a:schemeClr val="bg1"/>
              </a:solidFill>
            </a:endParaRPr>
          </a:p>
        </p:txBody>
      </p:sp>
      <p:sp>
        <p:nvSpPr>
          <p:cNvPr id="32" name="上矢印 31"/>
          <p:cNvSpPr/>
          <p:nvPr/>
        </p:nvSpPr>
        <p:spPr>
          <a:xfrm rot="10800000">
            <a:off x="1211830" y="3178124"/>
            <a:ext cx="339108" cy="2200400"/>
          </a:xfrm>
          <a:prstGeom prst="up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33" name="テキスト ボックス 32"/>
          <p:cNvSpPr txBox="1"/>
          <p:nvPr/>
        </p:nvSpPr>
        <p:spPr>
          <a:xfrm>
            <a:off x="837748" y="3536331"/>
            <a:ext cx="1005403" cy="584775"/>
          </a:xfrm>
          <a:prstGeom prst="rect">
            <a:avLst/>
          </a:prstGeom>
          <a:solidFill>
            <a:schemeClr val="bg1"/>
          </a:solidFill>
        </p:spPr>
        <p:txBody>
          <a:bodyPr wrap="none" rtlCol="0">
            <a:spAutoFit/>
          </a:bodyPr>
          <a:lstStyle/>
          <a:p>
            <a:pPr algn="ctr"/>
            <a:r>
              <a:rPr lang="ja-JP" altLang="en-US" sz="1600" dirty="0" smtClean="0"/>
              <a:t>管理計画</a:t>
            </a:r>
            <a:endParaRPr lang="en-US" altLang="ja-JP" sz="1600" dirty="0" smtClean="0"/>
          </a:p>
          <a:p>
            <a:pPr algn="ctr"/>
            <a:r>
              <a:rPr kumimoji="1" lang="ja-JP" altLang="en-US" sz="1600" dirty="0" smtClean="0"/>
              <a:t>認定申請</a:t>
            </a:r>
            <a:endParaRPr kumimoji="1" lang="en-US" altLang="ja-JP" sz="1600" dirty="0" smtClean="0"/>
          </a:p>
        </p:txBody>
      </p:sp>
      <p:sp>
        <p:nvSpPr>
          <p:cNvPr id="57" name="正方形/長方形 56"/>
          <p:cNvSpPr/>
          <p:nvPr/>
        </p:nvSpPr>
        <p:spPr>
          <a:xfrm rot="16200000">
            <a:off x="6010043" y="5023521"/>
            <a:ext cx="173347" cy="11396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58" name="下矢印 57"/>
          <p:cNvSpPr/>
          <p:nvPr/>
        </p:nvSpPr>
        <p:spPr>
          <a:xfrm rot="10800000">
            <a:off x="6399891" y="5075150"/>
            <a:ext cx="360000" cy="453339"/>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59" name="下矢印 58"/>
          <p:cNvSpPr/>
          <p:nvPr/>
        </p:nvSpPr>
        <p:spPr>
          <a:xfrm rot="10800000">
            <a:off x="6409931" y="2996138"/>
            <a:ext cx="360000" cy="2052796"/>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60" name="テキスト ボックス 59"/>
          <p:cNvSpPr txBox="1"/>
          <p:nvPr/>
        </p:nvSpPr>
        <p:spPr>
          <a:xfrm>
            <a:off x="6273074" y="4578321"/>
            <a:ext cx="633712" cy="338554"/>
          </a:xfrm>
          <a:prstGeom prst="rect">
            <a:avLst/>
          </a:prstGeom>
          <a:solidFill>
            <a:schemeClr val="bg1"/>
          </a:solidFill>
        </p:spPr>
        <p:txBody>
          <a:bodyPr wrap="square" rtlCol="0">
            <a:spAutoFit/>
          </a:bodyPr>
          <a:lstStyle/>
          <a:p>
            <a:r>
              <a:rPr lang="ja-JP" altLang="en-US" sz="1600" dirty="0" smtClean="0"/>
              <a:t>調査　</a:t>
            </a:r>
            <a:endParaRPr kumimoji="1" lang="ja-JP" altLang="en-US" sz="1600" dirty="0"/>
          </a:p>
        </p:txBody>
      </p:sp>
      <p:sp>
        <p:nvSpPr>
          <p:cNvPr id="46" name="下矢印 45"/>
          <p:cNvSpPr/>
          <p:nvPr/>
        </p:nvSpPr>
        <p:spPr>
          <a:xfrm rot="10800000">
            <a:off x="7122811" y="2856384"/>
            <a:ext cx="360000" cy="2527524"/>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p>
        </p:txBody>
      </p:sp>
      <p:sp>
        <p:nvSpPr>
          <p:cNvPr id="50" name="テキスト ボックス 49"/>
          <p:cNvSpPr txBox="1"/>
          <p:nvPr/>
        </p:nvSpPr>
        <p:spPr>
          <a:xfrm>
            <a:off x="7038569" y="4578321"/>
            <a:ext cx="612696" cy="338554"/>
          </a:xfrm>
          <a:prstGeom prst="rect">
            <a:avLst/>
          </a:prstGeom>
          <a:solidFill>
            <a:schemeClr val="bg1"/>
          </a:solidFill>
        </p:spPr>
        <p:txBody>
          <a:bodyPr wrap="square" rtlCol="0">
            <a:spAutoFit/>
          </a:bodyPr>
          <a:lstStyle/>
          <a:p>
            <a:r>
              <a:rPr lang="ja-JP" altLang="en-US" sz="1600" dirty="0" smtClean="0"/>
              <a:t>勧告　</a:t>
            </a:r>
            <a:endParaRPr kumimoji="1" lang="ja-JP" altLang="en-US" sz="1600" dirty="0"/>
          </a:p>
        </p:txBody>
      </p:sp>
      <p:sp>
        <p:nvSpPr>
          <p:cNvPr id="10" name="テキスト ボックス 9"/>
          <p:cNvSpPr txBox="1"/>
          <p:nvPr/>
        </p:nvSpPr>
        <p:spPr>
          <a:xfrm>
            <a:off x="4625244" y="5748739"/>
            <a:ext cx="1338828" cy="553998"/>
          </a:xfrm>
          <a:prstGeom prst="rect">
            <a:avLst/>
          </a:prstGeom>
          <a:noFill/>
        </p:spPr>
        <p:txBody>
          <a:bodyPr wrap="none" rtlCol="0">
            <a:spAutoFit/>
          </a:bodyPr>
          <a:lstStyle/>
          <a:p>
            <a:r>
              <a:rPr kumimoji="1" lang="ja-JP" altLang="en-US" sz="3000" b="1" dirty="0" smtClean="0"/>
              <a:t>新宿区</a:t>
            </a:r>
            <a:endParaRPr kumimoji="1" lang="ja-JP" altLang="en-US" sz="3000" b="1" dirty="0"/>
          </a:p>
        </p:txBody>
      </p:sp>
      <p:sp>
        <p:nvSpPr>
          <p:cNvPr id="54" name="テキスト ボックス 53"/>
          <p:cNvSpPr txBox="1"/>
          <p:nvPr/>
        </p:nvSpPr>
        <p:spPr>
          <a:xfrm>
            <a:off x="6255854" y="9195039"/>
            <a:ext cx="648072" cy="400110"/>
          </a:xfrm>
          <a:prstGeom prst="rect">
            <a:avLst/>
          </a:prstGeom>
          <a:noFill/>
        </p:spPr>
        <p:txBody>
          <a:bodyPr wrap="square" rtlCol="0">
            <a:spAutoFit/>
          </a:bodyPr>
          <a:lstStyle/>
          <a:p>
            <a:r>
              <a:rPr kumimoji="1" lang="ja-JP" altLang="en-US" sz="2000" dirty="0" smtClean="0"/>
              <a:t>８</a:t>
            </a:r>
            <a:endParaRPr kumimoji="1" lang="ja-JP" altLang="en-US" sz="2000" dirty="0"/>
          </a:p>
        </p:txBody>
      </p:sp>
    </p:spTree>
    <p:extLst>
      <p:ext uri="{BB962C8B-B14F-4D97-AF65-F5344CB8AC3E}">
        <p14:creationId xmlns:p14="http://schemas.microsoft.com/office/powerpoint/2010/main" val="27028062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淡い単色">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solidFill>
          <a:srgbClr val="62A39F"/>
        </a:solidFill>
        <a:ln>
          <a:noFill/>
        </a:ln>
      </a:spPr>
      <a:bodyPr rtlCol="0" anchor="ctr"/>
      <a:lstStyle>
        <a:defPPr algn="ctr">
          <a:defRPr kumimoji="1" sz="16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7869</TotalTime>
  <Words>4014</Words>
  <Application>Microsoft Office PowerPoint</Application>
  <PresentationFormat>A3 297x420 mm</PresentationFormat>
  <Paragraphs>325</Paragraphs>
  <Slides>8</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8</vt:i4>
      </vt:variant>
    </vt:vector>
  </HeadingPairs>
  <TitlesOfParts>
    <vt:vector size="20" baseType="lpstr">
      <vt:lpstr>BIZ UDPゴシック</vt:lpstr>
      <vt:lpstr>Meiryo UI</vt:lpstr>
      <vt:lpstr>ＭＳ Ｐゴシック</vt:lpstr>
      <vt:lpstr>ＭＳ ゴシック</vt:lpstr>
      <vt:lpstr>メイリオ</vt:lpstr>
      <vt:lpstr>游明朝</vt:lpstr>
      <vt:lpstr>Arial</vt:lpstr>
      <vt:lpstr>Calibri</vt:lpstr>
      <vt:lpstr>Times New Roman</vt:lpstr>
      <vt:lpstr>Wingdings</vt:lpstr>
      <vt:lpstr>Wingdings 2</vt:lpstr>
      <vt:lpstr>デザート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kikuchi</dc:creator>
  <cp:lastModifiedBy>鈴木　康平</cp:lastModifiedBy>
  <cp:revision>610</cp:revision>
  <cp:lastPrinted>2023-03-20T08:27:02Z</cp:lastPrinted>
  <dcterms:created xsi:type="dcterms:W3CDTF">2017-09-19T08:50:24Z</dcterms:created>
  <dcterms:modified xsi:type="dcterms:W3CDTF">2023-03-20T08:27:08Z</dcterms:modified>
</cp:coreProperties>
</file>