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298" r:id="rId6"/>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田　新" initials="村田　新" lastIdx="5" clrIdx="0">
    <p:extLst/>
  </p:cmAuthor>
  <p:cmAuthor id="2" name="北井　花恵" initials="北井　花恵"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D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93" autoAdjust="0"/>
    <p:restoredTop sz="94660"/>
  </p:normalViewPr>
  <p:slideViewPr>
    <p:cSldViewPr>
      <p:cViewPr varScale="1">
        <p:scale>
          <a:sx n="83" d="100"/>
          <a:sy n="83" d="100"/>
        </p:scale>
        <p:origin x="179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85466" cy="501178"/>
          </a:xfrm>
          <a:prstGeom prst="rect">
            <a:avLst/>
          </a:prstGeom>
        </p:spPr>
        <p:txBody>
          <a:bodyPr vert="horz" lIns="93064" tIns="46530" rIns="93064" bIns="46530" rtlCol="0"/>
          <a:lstStyle>
            <a:lvl1pPr algn="l">
              <a:defRPr sz="1200"/>
            </a:lvl1pPr>
          </a:lstStyle>
          <a:p>
            <a:r>
              <a:rPr kumimoji="1" lang="ja-JP" altLang="en-US" smtClean="0"/>
              <a:t>資料２</a:t>
            </a:r>
            <a:endParaRPr kumimoji="1" lang="ja-JP" altLang="en-US"/>
          </a:p>
        </p:txBody>
      </p:sp>
      <p:sp>
        <p:nvSpPr>
          <p:cNvPr id="3" name="日付プレースホルダー 2"/>
          <p:cNvSpPr>
            <a:spLocks noGrp="1"/>
          </p:cNvSpPr>
          <p:nvPr>
            <p:ph type="dt" sz="quarter" idx="1"/>
          </p:nvPr>
        </p:nvSpPr>
        <p:spPr>
          <a:xfrm>
            <a:off x="3901074" y="1"/>
            <a:ext cx="2985465" cy="501178"/>
          </a:xfrm>
          <a:prstGeom prst="rect">
            <a:avLst/>
          </a:prstGeom>
        </p:spPr>
        <p:txBody>
          <a:bodyPr vert="horz" lIns="93064" tIns="46530" rIns="93064" bIns="46530" rtlCol="0"/>
          <a:lstStyle>
            <a:lvl1pPr algn="r">
              <a:defRPr sz="1200"/>
            </a:lvl1pPr>
          </a:lstStyle>
          <a:p>
            <a:r>
              <a:rPr kumimoji="1" lang="ja-JP" altLang="en-US" smtClean="0"/>
              <a:t>資料２</a:t>
            </a:r>
            <a:endParaRPr kumimoji="1" lang="ja-JP" altLang="en-US"/>
          </a:p>
        </p:txBody>
      </p:sp>
      <p:sp>
        <p:nvSpPr>
          <p:cNvPr id="4" name="フッター プレースホルダー 3"/>
          <p:cNvSpPr>
            <a:spLocks noGrp="1"/>
          </p:cNvSpPr>
          <p:nvPr>
            <p:ph type="ftr" sz="quarter" idx="2"/>
          </p:nvPr>
        </p:nvSpPr>
        <p:spPr>
          <a:xfrm>
            <a:off x="4" y="9515924"/>
            <a:ext cx="2985466" cy="501177"/>
          </a:xfrm>
          <a:prstGeom prst="rect">
            <a:avLst/>
          </a:prstGeom>
        </p:spPr>
        <p:txBody>
          <a:bodyPr vert="horz" lIns="93064" tIns="46530" rIns="93064" bIns="4653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1074" y="9515924"/>
            <a:ext cx="2985465" cy="501177"/>
          </a:xfrm>
          <a:prstGeom prst="rect">
            <a:avLst/>
          </a:prstGeom>
        </p:spPr>
        <p:txBody>
          <a:bodyPr vert="horz" lIns="93064" tIns="46530" rIns="93064" bIns="46530" rtlCol="0" anchor="b"/>
          <a:lstStyle>
            <a:lvl1pPr algn="r">
              <a:defRPr sz="1200"/>
            </a:lvl1pPr>
          </a:lstStyle>
          <a:p>
            <a:fld id="{B78CAB48-28B9-471C-B615-2B5C68E0FEAE}" type="slidenum">
              <a:rPr kumimoji="1" lang="ja-JP" altLang="en-US" smtClean="0"/>
              <a:t>‹#›</a:t>
            </a:fld>
            <a:endParaRPr kumimoji="1" lang="ja-JP" altLang="en-US"/>
          </a:p>
        </p:txBody>
      </p:sp>
    </p:spTree>
    <p:extLst>
      <p:ext uri="{BB962C8B-B14F-4D97-AF65-F5344CB8AC3E}">
        <p14:creationId xmlns:p14="http://schemas.microsoft.com/office/powerpoint/2010/main" val="1875114686"/>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85466" cy="501178"/>
          </a:xfrm>
          <a:prstGeom prst="rect">
            <a:avLst/>
          </a:prstGeom>
        </p:spPr>
        <p:txBody>
          <a:bodyPr vert="horz" lIns="93073" tIns="46536" rIns="93073" bIns="46536" rtlCol="0"/>
          <a:lstStyle>
            <a:lvl1pPr algn="l">
              <a:defRPr sz="1200"/>
            </a:lvl1pPr>
          </a:lstStyle>
          <a:p>
            <a:r>
              <a:rPr kumimoji="1" lang="ja-JP" altLang="en-US" smtClean="0"/>
              <a:t>資料２</a:t>
            </a:r>
            <a:endParaRPr kumimoji="1" lang="ja-JP" altLang="en-US"/>
          </a:p>
        </p:txBody>
      </p:sp>
      <p:sp>
        <p:nvSpPr>
          <p:cNvPr id="3" name="日付プレースホルダー 2"/>
          <p:cNvSpPr>
            <a:spLocks noGrp="1"/>
          </p:cNvSpPr>
          <p:nvPr>
            <p:ph type="dt" idx="1"/>
          </p:nvPr>
        </p:nvSpPr>
        <p:spPr>
          <a:xfrm>
            <a:off x="3901074" y="0"/>
            <a:ext cx="2985465" cy="501178"/>
          </a:xfrm>
          <a:prstGeom prst="rect">
            <a:avLst/>
          </a:prstGeom>
        </p:spPr>
        <p:txBody>
          <a:bodyPr vert="horz" lIns="93073" tIns="46536" rIns="93073" bIns="46536" rtlCol="0"/>
          <a:lstStyle>
            <a:lvl1pPr algn="r">
              <a:defRPr sz="1200"/>
            </a:lvl1pPr>
          </a:lstStyle>
          <a:p>
            <a:r>
              <a:rPr kumimoji="1" lang="ja-JP" altLang="en-US" smtClean="0"/>
              <a:t>資料２</a:t>
            </a:r>
            <a:endParaRPr kumimoji="1" lang="ja-JP" altLang="en-US"/>
          </a:p>
        </p:txBody>
      </p:sp>
      <p:sp>
        <p:nvSpPr>
          <p:cNvPr id="4" name="スライド イメージ プレースホルダー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3073" tIns="46536" rIns="93073" bIns="46536" rtlCol="0" anchor="ctr"/>
          <a:lstStyle/>
          <a:p>
            <a:endParaRPr lang="ja-JP" altLang="en-US"/>
          </a:p>
        </p:txBody>
      </p:sp>
      <p:sp>
        <p:nvSpPr>
          <p:cNvPr id="5" name="ノート プレースホルダー 4"/>
          <p:cNvSpPr>
            <a:spLocks noGrp="1"/>
          </p:cNvSpPr>
          <p:nvPr>
            <p:ph type="body" sz="quarter" idx="3"/>
          </p:nvPr>
        </p:nvSpPr>
        <p:spPr>
          <a:xfrm>
            <a:off x="688332" y="4758770"/>
            <a:ext cx="5511505" cy="4508985"/>
          </a:xfrm>
          <a:prstGeom prst="rect">
            <a:avLst/>
          </a:prstGeom>
        </p:spPr>
        <p:txBody>
          <a:bodyPr vert="horz" lIns="93073" tIns="46536" rIns="93073" bIns="465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515924"/>
            <a:ext cx="2985466" cy="501177"/>
          </a:xfrm>
          <a:prstGeom prst="rect">
            <a:avLst/>
          </a:prstGeom>
        </p:spPr>
        <p:txBody>
          <a:bodyPr vert="horz" lIns="93073" tIns="46536" rIns="93073" bIns="465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074" y="9515924"/>
            <a:ext cx="2985465" cy="501177"/>
          </a:xfrm>
          <a:prstGeom prst="rect">
            <a:avLst/>
          </a:prstGeom>
        </p:spPr>
        <p:txBody>
          <a:bodyPr vert="horz" lIns="93073" tIns="46536" rIns="93073" bIns="46536" rtlCol="0" anchor="b"/>
          <a:lstStyle>
            <a:lvl1pPr algn="r">
              <a:defRPr sz="1200"/>
            </a:lvl1pPr>
          </a:lstStyle>
          <a:p>
            <a:fld id="{F70A1D8B-B0DC-4E9D-B539-039F04FA8DB5}" type="slidenum">
              <a:rPr kumimoji="1" lang="ja-JP" altLang="en-US" smtClean="0"/>
              <a:t>‹#›</a:t>
            </a:fld>
            <a:endParaRPr kumimoji="1" lang="ja-JP" altLang="en-US"/>
          </a:p>
        </p:txBody>
      </p:sp>
    </p:spTree>
    <p:extLst>
      <p:ext uri="{BB962C8B-B14F-4D97-AF65-F5344CB8AC3E}">
        <p14:creationId xmlns:p14="http://schemas.microsoft.com/office/powerpoint/2010/main" val="2745562778"/>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BECFC6F-C993-4065-A1DA-35B90ABE4FBC}" type="datetime1">
              <a:rPr kumimoji="1" lang="ja-JP" altLang="en-US" smtClean="0"/>
              <a:t>2021/11/15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CAD13A-0615-46DF-AE5C-23E61A162D73}" type="datetime1">
              <a:rPr kumimoji="1" lang="ja-JP" altLang="en-US" smtClean="0"/>
              <a:t>2021/11/15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DC33A0-1911-4B20-9002-3D8D1CA31FAE}" type="datetime1">
              <a:rPr kumimoji="1" lang="ja-JP" altLang="en-US" smtClean="0"/>
              <a:t>2021/11/15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06EB6D-FFE3-4B7E-9DA6-82DDEBD73115}" type="datetime1">
              <a:rPr kumimoji="1" lang="ja-JP" altLang="en-US" smtClean="0"/>
              <a:t>2021/11/15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F0DE1F5-2819-4A67-973C-21132F19A315}" type="datetime1">
              <a:rPr kumimoji="1" lang="ja-JP" altLang="en-US" smtClean="0"/>
              <a:t>2021/11/15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4D662B6-1C26-41B7-8401-0FDF58A6D2C5}" type="datetime1">
              <a:rPr kumimoji="1" lang="ja-JP" altLang="en-US" smtClean="0"/>
              <a:t>2021/11/15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DCED1A9-C1F8-47A4-98B6-E3C44CCC2E0E}" type="datetime1">
              <a:rPr kumimoji="1" lang="ja-JP" altLang="en-US" smtClean="0"/>
              <a:t>2021/11/15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92DAE18-799F-4B03-BAB8-C98D4BD265D3}" type="datetime1">
              <a:rPr kumimoji="1" lang="ja-JP" altLang="en-US" smtClean="0"/>
              <a:t>2021/11/15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2D4D15E-8A5D-472C-863F-C46D3FE6D092}" type="datetime1">
              <a:rPr kumimoji="1" lang="ja-JP" altLang="en-US" smtClean="0"/>
              <a:t>2021/11/15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74AA54F-1D3F-4CF8-845E-50347D66FA78}" type="datetime1">
              <a:rPr kumimoji="1" lang="ja-JP" altLang="en-US" smtClean="0"/>
              <a:t>2021/11/15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EAFD753-F8E7-46D9-82C1-3501FA6E7631}" type="datetime1">
              <a:rPr kumimoji="1" lang="ja-JP" altLang="en-US" smtClean="0"/>
              <a:t>2021/11/15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0E74A-7F3B-45F0-9C03-E183941BDB7D}" type="datetime1">
              <a:rPr kumimoji="1" lang="ja-JP" altLang="en-US" smtClean="0"/>
              <a:t>2021/11/15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0387" y="836712"/>
            <a:ext cx="2136189" cy="5865405"/>
          </a:xfrm>
          <a:prstGeom prst="roundRect">
            <a:avLst/>
          </a:prstGeom>
          <a:noFill/>
          <a:ln w="38100">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rgbClr val="00B0F0"/>
              </a:solidFill>
              <a:latin typeface="HGP創英角ｺﾞｼｯｸUB" panose="020B0900000000000000" pitchFamily="50" charset="-128"/>
              <a:ea typeface="HGP創英角ｺﾞｼｯｸUB" panose="020B0900000000000000" pitchFamily="50" charset="-128"/>
            </a:endParaRPr>
          </a:p>
        </p:txBody>
      </p:sp>
      <p:sp>
        <p:nvSpPr>
          <p:cNvPr id="16" name="角丸四角形 15"/>
          <p:cNvSpPr/>
          <p:nvPr/>
        </p:nvSpPr>
        <p:spPr>
          <a:xfrm>
            <a:off x="7035126" y="803105"/>
            <a:ext cx="1979593" cy="5899012"/>
          </a:xfrm>
          <a:prstGeom prst="roundRect">
            <a:avLst/>
          </a:prstGeom>
          <a:noFill/>
          <a:ln w="38100">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rgbClr val="00B0F0"/>
              </a:solidFill>
              <a:latin typeface="HGP創英角ｺﾞｼｯｸUB" panose="020B0900000000000000" pitchFamily="50" charset="-128"/>
              <a:ea typeface="HGP創英角ｺﾞｼｯｸUB" panose="020B0900000000000000" pitchFamily="50" charset="-128"/>
            </a:endParaRPr>
          </a:p>
        </p:txBody>
      </p:sp>
      <p:sp>
        <p:nvSpPr>
          <p:cNvPr id="10" name="角丸四角形 9"/>
          <p:cNvSpPr/>
          <p:nvPr/>
        </p:nvSpPr>
        <p:spPr>
          <a:xfrm>
            <a:off x="3710150" y="548680"/>
            <a:ext cx="1507757" cy="4536504"/>
          </a:xfrm>
          <a:prstGeom prst="roundRect">
            <a:avLst/>
          </a:prstGeom>
          <a:noFill/>
          <a:ln w="381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rgbClr val="00B0F0"/>
              </a:solidFill>
              <a:latin typeface="HGP創英角ｺﾞｼｯｸUB" panose="020B0900000000000000" pitchFamily="50" charset="-128"/>
              <a:ea typeface="HGP創英角ｺﾞｼｯｸUB" panose="020B0900000000000000" pitchFamily="50" charset="-128"/>
            </a:endParaRPr>
          </a:p>
        </p:txBody>
      </p:sp>
      <p:sp>
        <p:nvSpPr>
          <p:cNvPr id="4" name="タイトル 3"/>
          <p:cNvSpPr txBox="1">
            <a:spLocks noGrp="1"/>
          </p:cNvSpPr>
          <p:nvPr>
            <p:ph type="title"/>
          </p:nvPr>
        </p:nvSpPr>
        <p:spPr>
          <a:xfrm>
            <a:off x="-72128" y="-6038"/>
            <a:ext cx="9260668" cy="307777"/>
          </a:xfrm>
          <a:prstGeom prst="rect">
            <a:avLst/>
          </a:prstGeom>
          <a:noFill/>
        </p:spPr>
        <p:txBody>
          <a:bodyPr wrap="square" rtlCol="0">
            <a:spAutoFit/>
          </a:bodyPr>
          <a:lstStyle/>
          <a:p>
            <a:r>
              <a:rPr lang="en-US" altLang="ja-JP" sz="1400" dirty="0" smtClean="0">
                <a:latin typeface="HGSｺﾞｼｯｸE" panose="020B0900000000000000" pitchFamily="50" charset="-128"/>
                <a:ea typeface="HGSｺﾞｼｯｸE" panose="020B0900000000000000" pitchFamily="50" charset="-128"/>
              </a:rPr>
              <a:t>【</a:t>
            </a:r>
            <a:r>
              <a:rPr lang="ja-JP" altLang="en-US" sz="1400" dirty="0" smtClean="0">
                <a:latin typeface="HGSｺﾞｼｯｸE" panose="020B0900000000000000" pitchFamily="50" charset="-128"/>
                <a:ea typeface="HGSｺﾞｼｯｸE" panose="020B0900000000000000" pitchFamily="50" charset="-128"/>
              </a:rPr>
              <a:t>新型</a:t>
            </a:r>
            <a:r>
              <a:rPr lang="ja-JP" altLang="en-US" sz="1400" dirty="0">
                <a:latin typeface="HGSｺﾞｼｯｸE" panose="020B0900000000000000" pitchFamily="50" charset="-128"/>
                <a:ea typeface="HGSｺﾞｼｯｸE" panose="020B0900000000000000" pitchFamily="50" charset="-128"/>
              </a:rPr>
              <a:t>コロナウイルス感染症</a:t>
            </a:r>
            <a:r>
              <a:rPr lang="ja-JP" altLang="en-US" sz="1400" dirty="0" smtClean="0">
                <a:latin typeface="HGSｺﾞｼｯｸE" panose="020B0900000000000000" pitchFamily="50" charset="-128"/>
                <a:ea typeface="HGSｺﾞｼｯｸE" panose="020B0900000000000000" pitchFamily="50" charset="-128"/>
              </a:rPr>
              <a:t>患者の早期発見指標の開発を目的とした調査に係る個人情報の流れ</a:t>
            </a:r>
            <a:r>
              <a:rPr lang="en-US" altLang="ja-JP" sz="1400" dirty="0" smtClean="0">
                <a:latin typeface="HGSｺﾞｼｯｸE" panose="020B0900000000000000" pitchFamily="50" charset="-128"/>
                <a:ea typeface="HGSｺﾞｼｯｸE" panose="020B0900000000000000" pitchFamily="50" charset="-128"/>
              </a:rPr>
              <a:t>】</a:t>
            </a:r>
            <a:r>
              <a:rPr lang="ja-JP" altLang="en-US" sz="1400" dirty="0" smtClean="0">
                <a:latin typeface="HGSｺﾞｼｯｸE" panose="020B0900000000000000" pitchFamily="50" charset="-128"/>
                <a:ea typeface="HGSｺﾞｼｯｸE" panose="020B0900000000000000" pitchFamily="50" charset="-128"/>
              </a:rPr>
              <a:t>（資料５－３）</a:t>
            </a:r>
            <a:endParaRPr kumimoji="1" lang="ja-JP" altLang="en-US" sz="1500" dirty="0">
              <a:solidFill>
                <a:srgbClr val="FF0000"/>
              </a:solidFill>
              <a:latin typeface="HGSｺﾞｼｯｸE" panose="020B0900000000000000" pitchFamily="50" charset="-128"/>
              <a:ea typeface="HGSｺﾞｼｯｸE" panose="020B0900000000000000" pitchFamily="50" charset="-128"/>
            </a:endParaRPr>
          </a:p>
        </p:txBody>
      </p:sp>
      <p:sp>
        <p:nvSpPr>
          <p:cNvPr id="5" name="角丸四角形 4"/>
          <p:cNvSpPr/>
          <p:nvPr/>
        </p:nvSpPr>
        <p:spPr>
          <a:xfrm>
            <a:off x="264374" y="268255"/>
            <a:ext cx="1918134" cy="681735"/>
          </a:xfrm>
          <a:prstGeom prst="roundRect">
            <a:avLst/>
          </a:prstGeom>
          <a:solidFill>
            <a:srgbClr val="FFC0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bg1"/>
                </a:solidFill>
              </a:rPr>
              <a:t>新宿区保健所（新宿区新型コロナウイルス</a:t>
            </a:r>
            <a:endParaRPr kumimoji="1" lang="en-US" altLang="ja-JP" sz="1300" dirty="0" smtClean="0">
              <a:solidFill>
                <a:schemeClr val="bg1"/>
              </a:solidFill>
            </a:endParaRPr>
          </a:p>
          <a:p>
            <a:pPr algn="ctr"/>
            <a:r>
              <a:rPr kumimoji="1" lang="ja-JP" altLang="en-US" sz="1300" dirty="0" smtClean="0">
                <a:solidFill>
                  <a:schemeClr val="bg1"/>
                </a:solidFill>
              </a:rPr>
              <a:t>検査センター）</a:t>
            </a:r>
            <a:endParaRPr kumimoji="1" lang="en-US" altLang="ja-JP" sz="1300" dirty="0" smtClean="0">
              <a:solidFill>
                <a:schemeClr val="bg1"/>
              </a:solidFill>
            </a:endParaRPr>
          </a:p>
        </p:txBody>
      </p:sp>
      <p:sp>
        <p:nvSpPr>
          <p:cNvPr id="7" name="テキスト ボックス 6"/>
          <p:cNvSpPr txBox="1"/>
          <p:nvPr/>
        </p:nvSpPr>
        <p:spPr>
          <a:xfrm>
            <a:off x="528965" y="1087215"/>
            <a:ext cx="1378028" cy="461665"/>
          </a:xfrm>
          <a:prstGeom prst="rect">
            <a:avLst/>
          </a:prstGeom>
          <a:noFill/>
          <a:ln>
            <a:solidFill>
              <a:srgbClr val="FFC000"/>
            </a:solidFill>
          </a:ln>
        </p:spPr>
        <p:txBody>
          <a:bodyPr wrap="square" rtlCol="0">
            <a:spAutoFit/>
          </a:bodyPr>
          <a:lstStyle/>
          <a:p>
            <a:r>
              <a:rPr lang="ja-JP" altLang="en-US" sz="1200" dirty="0" smtClean="0"/>
              <a:t>➊</a:t>
            </a:r>
            <a:r>
              <a:rPr lang="ja-JP" altLang="en-US" sz="1200" dirty="0"/>
              <a:t>検査センター</a:t>
            </a:r>
            <a:r>
              <a:rPr lang="ja-JP" altLang="en-US" sz="1200" dirty="0" smtClean="0"/>
              <a:t>ＩＤ</a:t>
            </a:r>
            <a:endParaRPr lang="en-US" altLang="ja-JP" sz="1200" dirty="0" smtClean="0"/>
          </a:p>
          <a:p>
            <a:r>
              <a:rPr lang="ja-JP" altLang="en-US" sz="1200" dirty="0" smtClean="0"/>
              <a:t>　を受付時に付番</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2289294" y="479125"/>
            <a:ext cx="1344434" cy="830997"/>
          </a:xfrm>
          <a:prstGeom prst="rect">
            <a:avLst/>
          </a:prstGeom>
          <a:noFill/>
          <a:ln>
            <a:solidFill>
              <a:srgbClr val="FFC000"/>
            </a:solidFill>
          </a:ln>
        </p:spPr>
        <p:txBody>
          <a:bodyPr wrap="square" rtlCol="0">
            <a:spAutoFit/>
          </a:bodyPr>
          <a:lstStyle/>
          <a:p>
            <a:r>
              <a:rPr lang="ja-JP" altLang="en-US" sz="1200" dirty="0" smtClean="0"/>
              <a:t>➋</a:t>
            </a:r>
            <a:r>
              <a:rPr lang="ja-JP" altLang="en-US" sz="1200" dirty="0"/>
              <a:t>検査センター</a:t>
            </a:r>
            <a:r>
              <a:rPr lang="ja-JP" altLang="en-US" sz="1200" dirty="0" smtClean="0"/>
              <a:t>ＩＤシールを受診後</a:t>
            </a:r>
            <a:endParaRPr lang="en-US" altLang="ja-JP" sz="1200" dirty="0" smtClean="0"/>
          </a:p>
          <a:p>
            <a:r>
              <a:rPr lang="ja-JP" altLang="en-US" sz="1200" dirty="0" smtClean="0"/>
              <a:t>注意書に貼付し、</a:t>
            </a:r>
            <a:endParaRPr lang="en-US" altLang="ja-JP" sz="1200" dirty="0" smtClean="0"/>
          </a:p>
          <a:p>
            <a:r>
              <a:rPr lang="ja-JP" altLang="en-US" sz="1200" dirty="0" smtClean="0"/>
              <a:t>配付（手渡し）</a:t>
            </a:r>
            <a:endParaRPr lang="en-US" altLang="ja-JP" sz="1200" dirty="0" smtClean="0"/>
          </a:p>
        </p:txBody>
      </p:sp>
      <p:sp>
        <p:nvSpPr>
          <p:cNvPr id="9" name="角丸四角形 8"/>
          <p:cNvSpPr/>
          <p:nvPr/>
        </p:nvSpPr>
        <p:spPr>
          <a:xfrm>
            <a:off x="3777745" y="273012"/>
            <a:ext cx="1296145" cy="576474"/>
          </a:xfrm>
          <a:prstGeom prst="roundRect">
            <a:avLst/>
          </a:prstGeom>
          <a:solidFill>
            <a:srgbClr val="00B050"/>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bg1"/>
                </a:solidFill>
              </a:rPr>
              <a:t>PCR</a:t>
            </a:r>
            <a:r>
              <a:rPr kumimoji="1" lang="ja-JP" altLang="en-US" sz="1200" dirty="0" smtClean="0">
                <a:solidFill>
                  <a:schemeClr val="bg1"/>
                </a:solidFill>
              </a:rPr>
              <a:t>検査受検者</a:t>
            </a:r>
            <a:endParaRPr kumimoji="1" lang="en-US" altLang="ja-JP" sz="1200" dirty="0" smtClean="0">
              <a:solidFill>
                <a:schemeClr val="bg1"/>
              </a:solidFill>
            </a:endParaRPr>
          </a:p>
        </p:txBody>
      </p:sp>
      <p:cxnSp>
        <p:nvCxnSpPr>
          <p:cNvPr id="11" name="直線矢印コネクタ 10"/>
          <p:cNvCxnSpPr/>
          <p:nvPr/>
        </p:nvCxnSpPr>
        <p:spPr>
          <a:xfrm>
            <a:off x="2256576" y="1506373"/>
            <a:ext cx="1442252" cy="0"/>
          </a:xfrm>
          <a:prstGeom prst="straightConnector1">
            <a:avLst/>
          </a:prstGeom>
          <a:ln w="66675">
            <a:solidFill>
              <a:srgbClr val="FFC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790251" y="1230284"/>
            <a:ext cx="1304642" cy="461665"/>
          </a:xfrm>
          <a:prstGeom prst="rect">
            <a:avLst/>
          </a:prstGeom>
          <a:noFill/>
          <a:ln>
            <a:solidFill>
              <a:srgbClr val="00B050"/>
            </a:solidFill>
          </a:ln>
        </p:spPr>
        <p:txBody>
          <a:bodyPr wrap="square" rtlCol="0">
            <a:spAutoFit/>
          </a:bodyPr>
          <a:lstStyle/>
          <a:p>
            <a:pPr algn="ctr"/>
            <a:r>
              <a:rPr lang="ja-JP" altLang="en-US" sz="1200" dirty="0" smtClean="0"/>
              <a:t>➌検査センターで</a:t>
            </a:r>
            <a:r>
              <a:rPr lang="en-US" altLang="ja-JP" sz="1200" dirty="0" smtClean="0"/>
              <a:t>PCR</a:t>
            </a:r>
            <a:r>
              <a:rPr lang="ja-JP" altLang="en-US" sz="1200" dirty="0" smtClean="0"/>
              <a:t>検査を実施</a:t>
            </a:r>
            <a:endParaRPr lang="en-US" altLang="ja-JP" sz="1200" dirty="0" smtClean="0"/>
          </a:p>
        </p:txBody>
      </p:sp>
      <p:sp>
        <p:nvSpPr>
          <p:cNvPr id="15" name="角丸四角形 14"/>
          <p:cNvSpPr/>
          <p:nvPr/>
        </p:nvSpPr>
        <p:spPr>
          <a:xfrm>
            <a:off x="7125765" y="267958"/>
            <a:ext cx="1785515" cy="760664"/>
          </a:xfrm>
          <a:prstGeom prst="round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n-ea"/>
              </a:rPr>
              <a:t>東北大学大学院医学系研究科微生物学分野</a:t>
            </a:r>
            <a:endParaRPr kumimoji="1" lang="ja-JP" altLang="en-US" sz="1200" b="1" dirty="0">
              <a:solidFill>
                <a:schemeClr val="bg1"/>
              </a:solidFill>
              <a:latin typeface="+mn-ea"/>
            </a:endParaRPr>
          </a:p>
        </p:txBody>
      </p:sp>
      <p:pic>
        <p:nvPicPr>
          <p:cNvPr id="13" name="Picture 2" descr="C:\Users\suganuma\AppData\Local\Microsoft\Windows\Temporary Internet Files\Content.IE5\UQ7OCH77\1024px-Team_icon_-_noun_project_20586.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V="1">
            <a:off x="4618041" y="670352"/>
            <a:ext cx="329597" cy="35827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直線矢印コネクタ 2"/>
          <p:cNvCxnSpPr/>
          <p:nvPr/>
        </p:nvCxnSpPr>
        <p:spPr>
          <a:xfrm flipH="1">
            <a:off x="5229229" y="1506373"/>
            <a:ext cx="1813701" cy="2049"/>
          </a:xfrm>
          <a:prstGeom prst="straightConnector1">
            <a:avLst/>
          </a:prstGeom>
          <a:ln w="57150">
            <a:solidFill>
              <a:srgbClr val="7030A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5475542" y="971751"/>
            <a:ext cx="1530393" cy="461665"/>
          </a:xfrm>
          <a:prstGeom prst="rect">
            <a:avLst/>
          </a:prstGeom>
          <a:solidFill>
            <a:schemeClr val="bg1"/>
          </a:solidFill>
          <a:ln w="3175">
            <a:solidFill>
              <a:srgbClr val="7030A0"/>
            </a:solidFill>
          </a:ln>
        </p:spPr>
        <p:txBody>
          <a:bodyPr wrap="square" rtlCol="0">
            <a:spAutoFit/>
          </a:bodyPr>
          <a:lstStyle/>
          <a:p>
            <a:pPr algn="ctr"/>
            <a:r>
              <a:rPr lang="ja-JP" altLang="en-US" sz="1200" dirty="0" smtClean="0"/>
              <a:t>➍調査票、</a:t>
            </a:r>
            <a:endParaRPr lang="en-US" altLang="ja-JP" sz="1200" dirty="0" smtClean="0"/>
          </a:p>
          <a:p>
            <a:r>
              <a:rPr lang="ja-JP" altLang="en-US" sz="1200" dirty="0" smtClean="0"/>
              <a:t>　研究説明書を説明</a:t>
            </a:r>
            <a:endParaRPr lang="en-US" altLang="ja-JP" sz="1200" dirty="0" smtClean="0"/>
          </a:p>
        </p:txBody>
      </p:sp>
      <p:cxnSp>
        <p:nvCxnSpPr>
          <p:cNvPr id="18" name="直線矢印コネクタ 17"/>
          <p:cNvCxnSpPr/>
          <p:nvPr/>
        </p:nvCxnSpPr>
        <p:spPr>
          <a:xfrm flipV="1">
            <a:off x="5273752" y="2249624"/>
            <a:ext cx="1761374" cy="12041"/>
          </a:xfrm>
          <a:prstGeom prst="straightConnector1">
            <a:avLst/>
          </a:prstGeom>
          <a:ln w="57150">
            <a:solidFill>
              <a:srgbClr val="00B05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658874" y="1742643"/>
            <a:ext cx="1021629" cy="461665"/>
          </a:xfrm>
          <a:prstGeom prst="rect">
            <a:avLst/>
          </a:prstGeom>
          <a:noFill/>
          <a:ln>
            <a:solidFill>
              <a:srgbClr val="00B050"/>
            </a:solidFill>
          </a:ln>
        </p:spPr>
        <p:txBody>
          <a:bodyPr wrap="square" rtlCol="0">
            <a:spAutoFit/>
          </a:bodyPr>
          <a:lstStyle/>
          <a:p>
            <a:pPr algn="ctr"/>
            <a:r>
              <a:rPr lang="ja-JP" altLang="en-US" sz="1200" dirty="0" smtClean="0"/>
              <a:t>➎研究協力に同意</a:t>
            </a:r>
            <a:endParaRPr lang="en-US" altLang="ja-JP" sz="1200" dirty="0" smtClean="0"/>
          </a:p>
        </p:txBody>
      </p:sp>
      <p:sp>
        <p:nvSpPr>
          <p:cNvPr id="22" name="テキスト ボックス 21"/>
          <p:cNvSpPr txBox="1"/>
          <p:nvPr/>
        </p:nvSpPr>
        <p:spPr>
          <a:xfrm>
            <a:off x="7134813" y="2095590"/>
            <a:ext cx="1767418" cy="830997"/>
          </a:xfrm>
          <a:prstGeom prst="rect">
            <a:avLst/>
          </a:prstGeom>
          <a:noFill/>
          <a:ln>
            <a:solidFill>
              <a:srgbClr val="7030A0"/>
            </a:solidFill>
          </a:ln>
        </p:spPr>
        <p:txBody>
          <a:bodyPr wrap="square" rtlCol="0">
            <a:spAutoFit/>
          </a:bodyPr>
          <a:lstStyle/>
          <a:p>
            <a:r>
              <a:rPr lang="ja-JP" altLang="en-US" sz="1200" dirty="0"/>
              <a:t>➏東北大学が</a:t>
            </a:r>
            <a:r>
              <a:rPr lang="ja-JP" altLang="en-US" sz="1200" dirty="0" smtClean="0"/>
              <a:t>調査票に</a:t>
            </a:r>
            <a:r>
              <a:rPr lang="ja-JP" altLang="en-US" sz="1200" dirty="0"/>
              <a:t>検査センター</a:t>
            </a:r>
            <a:r>
              <a:rPr lang="ja-JP" altLang="en-US" sz="1200" dirty="0" smtClean="0"/>
              <a:t>ＩＤを貼付し、</a:t>
            </a:r>
            <a:endParaRPr lang="en-US" altLang="ja-JP" sz="1200" dirty="0" smtClean="0"/>
          </a:p>
          <a:p>
            <a:r>
              <a:rPr lang="ja-JP" altLang="en-US" sz="1200" dirty="0" smtClean="0"/>
              <a:t>謝礼（ＱＵＯカード）等</a:t>
            </a:r>
            <a:endParaRPr lang="en-US" altLang="ja-JP" sz="1200" dirty="0" smtClean="0"/>
          </a:p>
          <a:p>
            <a:r>
              <a:rPr lang="ja-JP" altLang="en-US" sz="1200" dirty="0" smtClean="0"/>
              <a:t>について説明。</a:t>
            </a:r>
            <a:endParaRPr lang="en-US" altLang="ja-JP" sz="1200" dirty="0" smtClean="0"/>
          </a:p>
        </p:txBody>
      </p:sp>
      <p:sp>
        <p:nvSpPr>
          <p:cNvPr id="23" name="テキスト ボックス 22"/>
          <p:cNvSpPr txBox="1"/>
          <p:nvPr/>
        </p:nvSpPr>
        <p:spPr>
          <a:xfrm>
            <a:off x="5513862" y="2492104"/>
            <a:ext cx="1263738" cy="461665"/>
          </a:xfrm>
          <a:prstGeom prst="rect">
            <a:avLst/>
          </a:prstGeom>
          <a:solidFill>
            <a:schemeClr val="bg1"/>
          </a:solidFill>
          <a:ln w="3175">
            <a:solidFill>
              <a:srgbClr val="7030A0"/>
            </a:solidFill>
          </a:ln>
        </p:spPr>
        <p:txBody>
          <a:bodyPr wrap="square" rtlCol="0">
            <a:spAutoFit/>
          </a:bodyPr>
          <a:lstStyle/>
          <a:p>
            <a:pPr algn="ctr"/>
            <a:r>
              <a:rPr lang="ja-JP" altLang="en-US" sz="1200" dirty="0" smtClean="0"/>
              <a:t>➐調査書類一式を交付（手渡し）</a:t>
            </a:r>
            <a:endParaRPr lang="en-US" altLang="ja-JP" sz="1200" dirty="0" smtClean="0"/>
          </a:p>
        </p:txBody>
      </p:sp>
      <p:cxnSp>
        <p:nvCxnSpPr>
          <p:cNvPr id="24" name="直線矢印コネクタ 23"/>
          <p:cNvCxnSpPr/>
          <p:nvPr/>
        </p:nvCxnSpPr>
        <p:spPr>
          <a:xfrm flipH="1">
            <a:off x="5178096" y="3023006"/>
            <a:ext cx="1848320" cy="3532"/>
          </a:xfrm>
          <a:prstGeom prst="straightConnector1">
            <a:avLst/>
          </a:prstGeom>
          <a:ln w="666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3839473" y="3371784"/>
            <a:ext cx="1276876" cy="1015663"/>
          </a:xfrm>
          <a:prstGeom prst="rect">
            <a:avLst/>
          </a:prstGeom>
          <a:noFill/>
          <a:ln>
            <a:solidFill>
              <a:srgbClr val="00B050"/>
            </a:solidFill>
          </a:ln>
        </p:spPr>
        <p:txBody>
          <a:bodyPr wrap="square" rtlCol="0">
            <a:spAutoFit/>
          </a:bodyPr>
          <a:lstStyle/>
          <a:p>
            <a:pPr algn="ctr"/>
            <a:r>
              <a:rPr lang="en-US" altLang="ja-JP" sz="1200" dirty="0" smtClean="0"/>
              <a:t>【</a:t>
            </a:r>
            <a:r>
              <a:rPr lang="ja-JP" altLang="en-US" sz="1200" dirty="0" smtClean="0"/>
              <a:t>帰宅後</a:t>
            </a:r>
            <a:r>
              <a:rPr lang="en-US" altLang="ja-JP" sz="1200" dirty="0" smtClean="0"/>
              <a:t>】</a:t>
            </a:r>
          </a:p>
          <a:p>
            <a:r>
              <a:rPr lang="ja-JP" altLang="en-US" sz="1200" dirty="0" smtClean="0"/>
              <a:t>❿調査票へ年齢、性別、居住地、病歴</a:t>
            </a:r>
            <a:r>
              <a:rPr lang="ja-JP" altLang="en-US" sz="1200" dirty="0"/>
              <a:t>、</a:t>
            </a:r>
            <a:r>
              <a:rPr lang="ja-JP" altLang="en-US" sz="1200" dirty="0" smtClean="0"/>
              <a:t>症状等を回答</a:t>
            </a:r>
            <a:endParaRPr lang="en-US" altLang="ja-JP" sz="1200" dirty="0" smtClean="0"/>
          </a:p>
        </p:txBody>
      </p:sp>
      <p:cxnSp>
        <p:nvCxnSpPr>
          <p:cNvPr id="32" name="直線矢印コネクタ 31"/>
          <p:cNvCxnSpPr/>
          <p:nvPr/>
        </p:nvCxnSpPr>
        <p:spPr>
          <a:xfrm>
            <a:off x="5224961" y="4006349"/>
            <a:ext cx="1817967" cy="0"/>
          </a:xfrm>
          <a:prstGeom prst="straightConnector1">
            <a:avLst/>
          </a:prstGeom>
          <a:ln w="57150">
            <a:solidFill>
              <a:srgbClr val="00B050"/>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5600208" y="3558948"/>
            <a:ext cx="1138963" cy="276999"/>
          </a:xfrm>
          <a:prstGeom prst="rect">
            <a:avLst/>
          </a:prstGeom>
          <a:solidFill>
            <a:schemeClr val="bg1"/>
          </a:solidFill>
          <a:ln w="3175">
            <a:solidFill>
              <a:srgbClr val="00B050"/>
            </a:solidFill>
          </a:ln>
        </p:spPr>
        <p:txBody>
          <a:bodyPr wrap="square" rtlCol="0">
            <a:spAutoFit/>
          </a:bodyPr>
          <a:lstStyle/>
          <a:p>
            <a:pPr algn="ctr"/>
            <a:r>
              <a:rPr lang="ja-JP" altLang="en-US" sz="1200" dirty="0" smtClean="0"/>
              <a:t>⓫調査票送付</a:t>
            </a:r>
            <a:endParaRPr kumimoji="1" lang="en-US" altLang="ja-JP" sz="1200" dirty="0" smtClean="0"/>
          </a:p>
        </p:txBody>
      </p:sp>
      <p:sp>
        <p:nvSpPr>
          <p:cNvPr id="35" name="テキスト ボックス 34"/>
          <p:cNvSpPr txBox="1"/>
          <p:nvPr/>
        </p:nvSpPr>
        <p:spPr>
          <a:xfrm>
            <a:off x="7224996" y="3848454"/>
            <a:ext cx="1589108" cy="830997"/>
          </a:xfrm>
          <a:prstGeom prst="rect">
            <a:avLst/>
          </a:prstGeom>
          <a:noFill/>
          <a:ln>
            <a:solidFill>
              <a:srgbClr val="7030A0"/>
            </a:solidFill>
          </a:ln>
        </p:spPr>
        <p:txBody>
          <a:bodyPr wrap="square" rtlCol="0">
            <a:spAutoFit/>
          </a:bodyPr>
          <a:lstStyle/>
          <a:p>
            <a:r>
              <a:rPr lang="ja-JP" altLang="en-US" sz="1200" dirty="0" smtClean="0"/>
              <a:t>⓬送達後、本人宛に謝礼のＱＵＯカードを送付し、調査票回答はエクセルに入力</a:t>
            </a:r>
            <a:endParaRPr lang="en-US" altLang="ja-JP" sz="1200" dirty="0" smtClean="0"/>
          </a:p>
        </p:txBody>
      </p:sp>
      <p:cxnSp>
        <p:nvCxnSpPr>
          <p:cNvPr id="37" name="直線矢印コネクタ 36"/>
          <p:cNvCxnSpPr/>
          <p:nvPr/>
        </p:nvCxnSpPr>
        <p:spPr>
          <a:xfrm flipH="1" flipV="1">
            <a:off x="5224641" y="4844908"/>
            <a:ext cx="1804070" cy="747"/>
          </a:xfrm>
          <a:prstGeom prst="straightConnector1">
            <a:avLst/>
          </a:prstGeom>
          <a:ln w="666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5561579" y="4338595"/>
            <a:ext cx="1336763" cy="461665"/>
          </a:xfrm>
          <a:prstGeom prst="rect">
            <a:avLst/>
          </a:prstGeom>
          <a:solidFill>
            <a:schemeClr val="bg1"/>
          </a:solidFill>
          <a:ln w="3175">
            <a:solidFill>
              <a:srgbClr val="7030A0"/>
            </a:solidFill>
          </a:ln>
        </p:spPr>
        <p:txBody>
          <a:bodyPr wrap="square" rtlCol="0">
            <a:spAutoFit/>
          </a:bodyPr>
          <a:lstStyle/>
          <a:p>
            <a:pPr algn="ctr"/>
            <a:r>
              <a:rPr lang="ja-JP" altLang="en-US" sz="1200" dirty="0"/>
              <a:t>⓭</a:t>
            </a:r>
            <a:r>
              <a:rPr lang="ja-JP" altLang="en-US" sz="1200" dirty="0" smtClean="0"/>
              <a:t>ＱＵＯカード</a:t>
            </a:r>
            <a:r>
              <a:rPr lang="ja-JP" altLang="en-US" sz="1200" dirty="0"/>
              <a:t>を</a:t>
            </a:r>
            <a:r>
              <a:rPr lang="ja-JP" altLang="en-US" sz="1200" dirty="0" smtClean="0"/>
              <a:t>送付</a:t>
            </a:r>
            <a:endParaRPr kumimoji="1" lang="en-US" altLang="ja-JP" sz="1200" dirty="0" smtClean="0"/>
          </a:p>
        </p:txBody>
      </p:sp>
      <p:sp>
        <p:nvSpPr>
          <p:cNvPr id="39" name="テキスト ボックス 38"/>
          <p:cNvSpPr txBox="1"/>
          <p:nvPr/>
        </p:nvSpPr>
        <p:spPr>
          <a:xfrm>
            <a:off x="3521655" y="5609587"/>
            <a:ext cx="2486560" cy="276999"/>
          </a:xfrm>
          <a:prstGeom prst="rect">
            <a:avLst/>
          </a:prstGeom>
          <a:solidFill>
            <a:schemeClr val="bg1"/>
          </a:solidFill>
          <a:ln w="3175">
            <a:solidFill>
              <a:srgbClr val="7030A0"/>
            </a:solidFill>
          </a:ln>
        </p:spPr>
        <p:txBody>
          <a:bodyPr wrap="square" rtlCol="0">
            <a:spAutoFit/>
          </a:bodyPr>
          <a:lstStyle/>
          <a:p>
            <a:pPr algn="ctr"/>
            <a:r>
              <a:rPr lang="ja-JP" altLang="en-US" sz="1200" dirty="0"/>
              <a:t>⓮</a:t>
            </a:r>
            <a:r>
              <a:rPr lang="ja-JP" altLang="en-US" sz="1200" dirty="0" smtClean="0"/>
              <a:t>調査用ファイルの送付（メール）　</a:t>
            </a:r>
            <a:endParaRPr lang="en-US" altLang="ja-JP" sz="1200" dirty="0" smtClean="0"/>
          </a:p>
        </p:txBody>
      </p:sp>
      <p:cxnSp>
        <p:nvCxnSpPr>
          <p:cNvPr id="40" name="直線矢印コネクタ 39"/>
          <p:cNvCxnSpPr/>
          <p:nvPr/>
        </p:nvCxnSpPr>
        <p:spPr>
          <a:xfrm flipH="1">
            <a:off x="2186583" y="5560519"/>
            <a:ext cx="4819352" cy="2390"/>
          </a:xfrm>
          <a:prstGeom prst="straightConnector1">
            <a:avLst/>
          </a:prstGeom>
          <a:ln w="666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247413" y="6030124"/>
            <a:ext cx="1823967" cy="461665"/>
          </a:xfrm>
          <a:prstGeom prst="rect">
            <a:avLst/>
          </a:prstGeom>
          <a:noFill/>
          <a:ln>
            <a:solidFill>
              <a:srgbClr val="FFC000"/>
            </a:solidFill>
          </a:ln>
        </p:spPr>
        <p:txBody>
          <a:bodyPr wrap="square" rtlCol="0">
            <a:spAutoFit/>
          </a:bodyPr>
          <a:lstStyle/>
          <a:p>
            <a:r>
              <a:rPr lang="ja-JP" altLang="en-US" sz="1200" dirty="0"/>
              <a:t>⓯</a:t>
            </a:r>
            <a:r>
              <a:rPr lang="ja-JP" altLang="en-US" sz="1200" dirty="0" smtClean="0"/>
              <a:t>データの突合</a:t>
            </a:r>
            <a:endParaRPr lang="en-US" altLang="ja-JP" sz="1200" dirty="0"/>
          </a:p>
          <a:p>
            <a:r>
              <a:rPr lang="ja-JP" altLang="en-US" sz="1200" dirty="0"/>
              <a:t>⓰</a:t>
            </a:r>
            <a:r>
              <a:rPr lang="ja-JP" altLang="en-US" sz="1200" dirty="0" smtClean="0"/>
              <a:t>回答用ファイルの作成</a:t>
            </a:r>
            <a:endParaRPr lang="en-US" altLang="ja-JP" sz="1200" dirty="0" smtClean="0"/>
          </a:p>
        </p:txBody>
      </p:sp>
      <p:sp>
        <p:nvSpPr>
          <p:cNvPr id="53" name="テキスト ボックス 52"/>
          <p:cNvSpPr txBox="1"/>
          <p:nvPr/>
        </p:nvSpPr>
        <p:spPr>
          <a:xfrm>
            <a:off x="4241582" y="6071520"/>
            <a:ext cx="1379853" cy="461665"/>
          </a:xfrm>
          <a:prstGeom prst="rect">
            <a:avLst/>
          </a:prstGeom>
          <a:solidFill>
            <a:schemeClr val="bg1"/>
          </a:solidFill>
          <a:ln w="3175">
            <a:solidFill>
              <a:srgbClr val="FFC000"/>
            </a:solidFill>
          </a:ln>
        </p:spPr>
        <p:txBody>
          <a:bodyPr wrap="square" rtlCol="0">
            <a:spAutoFit/>
          </a:bodyPr>
          <a:lstStyle/>
          <a:p>
            <a:pPr algn="ctr"/>
            <a:r>
              <a:rPr lang="ja-JP" altLang="en-US" sz="1200" dirty="0"/>
              <a:t>⓱</a:t>
            </a:r>
            <a:r>
              <a:rPr lang="ja-JP" altLang="en-US" sz="1200" dirty="0" smtClean="0"/>
              <a:t>回答用ファイルの返送（メール）</a:t>
            </a:r>
            <a:endParaRPr kumimoji="1" lang="en-US" altLang="ja-JP" sz="1200" b="1" dirty="0" smtClean="0"/>
          </a:p>
        </p:txBody>
      </p:sp>
      <p:pic>
        <p:nvPicPr>
          <p:cNvPr id="55" name="Picture 154" descr="notebook wirel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61247" y="4416568"/>
            <a:ext cx="215664" cy="226244"/>
          </a:xfrm>
          <a:prstGeom prst="rect">
            <a:avLst/>
          </a:prstGeom>
          <a:noFill/>
          <a:extLst>
            <a:ext uri="{909E8E84-426E-40DD-AFC4-6F175D3DCCD1}">
              <a14:hiddenFill xmlns:a14="http://schemas.microsoft.com/office/drawing/2010/main">
                <a:solidFill>
                  <a:srgbClr val="FFFFFF"/>
                </a:solidFill>
              </a14:hiddenFill>
            </a:ext>
          </a:extLst>
        </p:spPr>
      </p:pic>
      <p:sp>
        <p:nvSpPr>
          <p:cNvPr id="56" name="フローチャート: 複数書類 55"/>
          <p:cNvSpPr/>
          <p:nvPr/>
        </p:nvSpPr>
        <p:spPr>
          <a:xfrm>
            <a:off x="2611692" y="1341187"/>
            <a:ext cx="308363" cy="353455"/>
          </a:xfrm>
          <a:prstGeom prst="flowChartMulti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solidFill>
                <a:schemeClr val="tx1"/>
              </a:solidFill>
            </a:endParaRPr>
          </a:p>
        </p:txBody>
      </p:sp>
      <p:sp>
        <p:nvSpPr>
          <p:cNvPr id="57" name="フローチャート: 複数書類 56"/>
          <p:cNvSpPr/>
          <p:nvPr/>
        </p:nvSpPr>
        <p:spPr>
          <a:xfrm>
            <a:off x="6008215" y="2985548"/>
            <a:ext cx="308363" cy="353455"/>
          </a:xfrm>
          <a:prstGeom prst="flowChartMulti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solidFill>
                <a:schemeClr val="tx1"/>
              </a:solidFill>
            </a:endParaRPr>
          </a:p>
        </p:txBody>
      </p:sp>
      <p:sp>
        <p:nvSpPr>
          <p:cNvPr id="58" name="フローチャート: 複数書類 57"/>
          <p:cNvSpPr/>
          <p:nvPr/>
        </p:nvSpPr>
        <p:spPr>
          <a:xfrm>
            <a:off x="5972335" y="3879616"/>
            <a:ext cx="308363" cy="353455"/>
          </a:xfrm>
          <a:prstGeom prst="flowChartMulti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solidFill>
                <a:schemeClr val="tx1"/>
              </a:solidFill>
            </a:endParaRPr>
          </a:p>
        </p:txBody>
      </p:sp>
      <p:sp>
        <p:nvSpPr>
          <p:cNvPr id="60" name="フローチャート: 磁気ディスク 59"/>
          <p:cNvSpPr/>
          <p:nvPr/>
        </p:nvSpPr>
        <p:spPr>
          <a:xfrm>
            <a:off x="1196804" y="3777673"/>
            <a:ext cx="978457" cy="2202931"/>
          </a:xfrm>
          <a:prstGeom prst="flowChartMagneticDisk">
            <a:avLst/>
          </a:prstGeom>
          <a:solidFill>
            <a:schemeClr val="accent6">
              <a:lumMod val="20000"/>
              <a:lumOff val="80000"/>
            </a:schemeClr>
          </a:solidFill>
          <a:ln w="63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b="1" dirty="0" smtClean="0">
              <a:solidFill>
                <a:schemeClr val="tx1"/>
              </a:solidFill>
              <a:latin typeface="Meiryo UI" panose="020B0604030504040204" pitchFamily="50" charset="-128"/>
              <a:ea typeface="Meiryo UI" panose="020B0604030504040204" pitchFamily="50" charset="-128"/>
            </a:endParaRPr>
          </a:p>
          <a:p>
            <a:endParaRPr lang="en-US" altLang="ja-JP" sz="800" b="1" dirty="0">
              <a:solidFill>
                <a:schemeClr val="tx1"/>
              </a:solidFill>
              <a:latin typeface="Meiryo UI" panose="020B0604030504040204" pitchFamily="50" charset="-128"/>
              <a:ea typeface="Meiryo UI" panose="020B0604030504040204"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endParaRPr lang="en-US" altLang="ja-JP" sz="800" b="1" dirty="0">
              <a:solidFill>
                <a:schemeClr val="tx1"/>
              </a:solidFill>
              <a:latin typeface="Meiryo UI" panose="020B0604030504040204" pitchFamily="50" charset="-128"/>
              <a:ea typeface="Meiryo UI" panose="020B0604030504040204"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endParaRPr lang="en-US" altLang="ja-JP" sz="800" b="1"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発生届、調査票、対応記録</a:t>
            </a:r>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a:solidFill>
                  <a:schemeClr val="tx1"/>
                </a:solidFill>
                <a:latin typeface="Meiryo UI" panose="020B0604030504040204" pitchFamily="50" charset="-128"/>
                <a:ea typeface="Meiryo UI" panose="020B0604030504040204" pitchFamily="50" charset="-128"/>
              </a:rPr>
              <a:t>‣</a:t>
            </a:r>
            <a:r>
              <a:rPr lang="ja-JP" altLang="en-US" sz="800" b="1" dirty="0">
                <a:solidFill>
                  <a:schemeClr val="tx1"/>
                </a:solidFill>
                <a:latin typeface="Meiryo UI" panose="020B0604030504040204" pitchFamily="50" charset="-128"/>
                <a:ea typeface="Meiryo UI" panose="020B0604030504040204" pitchFamily="50" charset="-128"/>
              </a:rPr>
              <a:t>感染推定</a:t>
            </a:r>
            <a:r>
              <a:rPr lang="ja-JP" altLang="en-US" sz="800" b="1" dirty="0" smtClean="0">
                <a:solidFill>
                  <a:schemeClr val="tx1"/>
                </a:solidFill>
                <a:latin typeface="Meiryo UI" panose="020B0604030504040204" pitchFamily="50" charset="-128"/>
                <a:ea typeface="Meiryo UI" panose="020B0604030504040204" pitchFamily="50" charset="-128"/>
              </a:rPr>
              <a:t>場所・</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a:solidFill>
                  <a:schemeClr val="tx1"/>
                </a:solidFill>
                <a:latin typeface="Meiryo UI" panose="020B0604030504040204" pitchFamily="50" charset="-128"/>
                <a:ea typeface="Meiryo UI" panose="020B0604030504040204" pitchFamily="50" charset="-128"/>
              </a:rPr>
              <a:t> </a:t>
            </a:r>
            <a:r>
              <a:rPr lang="en-US" altLang="ja-JP" sz="800" b="1" dirty="0" smtClean="0">
                <a:solidFill>
                  <a:schemeClr val="tx1"/>
                </a:solidFill>
                <a:latin typeface="Meiryo UI" panose="020B0604030504040204" pitchFamily="50" charset="-128"/>
                <a:ea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rPr>
              <a:t>集団</a:t>
            </a:r>
            <a:endParaRPr lang="en-US" altLang="ja-JP" sz="800" b="1" dirty="0">
              <a:solidFill>
                <a:schemeClr val="tx1"/>
              </a:solidFill>
              <a:latin typeface="Meiryo UI" panose="020B0604030504040204" pitchFamily="50" charset="-128"/>
              <a:ea typeface="Meiryo UI" panose="020B0604030504040204" pitchFamily="50" charset="-128"/>
            </a:endParaRPr>
          </a:p>
          <a:p>
            <a:r>
              <a:rPr lang="en-US" altLang="ja-JP" sz="800" b="1" dirty="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感染推定場所・</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a:solidFill>
                  <a:schemeClr val="tx1"/>
                </a:solidFill>
                <a:latin typeface="Meiryo UI" panose="020B0604030504040204" pitchFamily="50" charset="-128"/>
                <a:ea typeface="Meiryo UI" panose="020B0604030504040204" pitchFamily="50" charset="-128"/>
              </a:rPr>
              <a:t> </a:t>
            </a:r>
            <a:r>
              <a:rPr lang="en-US" altLang="ja-JP" sz="800" b="1" dirty="0" smtClean="0">
                <a:solidFill>
                  <a:schemeClr val="tx1"/>
                </a:solidFill>
                <a:latin typeface="Meiryo UI" panose="020B0604030504040204" pitchFamily="50" charset="-128"/>
                <a:ea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rPr>
              <a:t>集団の種類</a:t>
            </a:r>
            <a:endParaRPr lang="en-US" altLang="ja-JP" sz="800" b="1" dirty="0">
              <a:solidFill>
                <a:schemeClr val="tx1"/>
              </a:solidFill>
              <a:latin typeface="Meiryo UI" panose="020B0604030504040204" pitchFamily="50" charset="-128"/>
              <a:ea typeface="Meiryo UI" panose="020B0604030504040204" pitchFamily="50" charset="-128"/>
            </a:endParaRPr>
          </a:p>
          <a:p>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受検者から他者 </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a:solidFill>
                  <a:schemeClr val="tx1"/>
                </a:solidFill>
                <a:latin typeface="Meiryo UI" panose="020B0604030504040204" pitchFamily="50" charset="-128"/>
                <a:ea typeface="Meiryo UI" panose="020B0604030504040204" pitchFamily="50" charset="-128"/>
              </a:rPr>
              <a:t> </a:t>
            </a:r>
            <a:r>
              <a:rPr lang="en-US" altLang="ja-JP" sz="800" b="1" dirty="0" smtClean="0">
                <a:solidFill>
                  <a:schemeClr val="tx1"/>
                </a:solidFill>
                <a:latin typeface="Meiryo UI" panose="020B0604030504040204" pitchFamily="50" charset="-128"/>
                <a:ea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rPr>
              <a:t>に感染した可能</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a:solidFill>
                  <a:schemeClr val="tx1"/>
                </a:solidFill>
                <a:latin typeface="Meiryo UI" panose="020B0604030504040204" pitchFamily="50" charset="-128"/>
                <a:ea typeface="Meiryo UI" panose="020B0604030504040204" pitchFamily="50" charset="-128"/>
              </a:rPr>
              <a:t> </a:t>
            </a:r>
            <a:r>
              <a:rPr lang="en-US" altLang="ja-JP" sz="800" b="1" dirty="0" smtClean="0">
                <a:solidFill>
                  <a:schemeClr val="tx1"/>
                </a:solidFill>
                <a:latin typeface="Meiryo UI" panose="020B0604030504040204" pitchFamily="50" charset="-128"/>
                <a:ea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rPr>
              <a:t>性の有無</a:t>
            </a:r>
            <a:endParaRPr lang="en-US" altLang="ja-JP" sz="800" b="1" dirty="0">
              <a:solidFill>
                <a:schemeClr val="tx1"/>
              </a:solidFill>
              <a:latin typeface="Meiryo UI" panose="020B0604030504040204" pitchFamily="50" charset="-128"/>
              <a:ea typeface="Meiryo UI" panose="020B0604030504040204" pitchFamily="50" charset="-128"/>
            </a:endParaRPr>
          </a:p>
          <a:p>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a:solidFill>
                  <a:schemeClr val="tx1"/>
                </a:solidFill>
                <a:latin typeface="Meiryo UI" panose="020B0604030504040204" pitchFamily="50" charset="-128"/>
                <a:ea typeface="Meiryo UI" panose="020B0604030504040204" pitchFamily="50" charset="-128"/>
              </a:rPr>
              <a:t>受検</a:t>
            </a:r>
            <a:r>
              <a:rPr lang="ja-JP" altLang="en-US" sz="800" b="1" dirty="0" smtClean="0">
                <a:solidFill>
                  <a:schemeClr val="tx1"/>
                </a:solidFill>
                <a:latin typeface="Meiryo UI" panose="020B0604030504040204" pitchFamily="50" charset="-128"/>
                <a:ea typeface="Meiryo UI" panose="020B0604030504040204" pitchFamily="50" charset="-128"/>
              </a:rPr>
              <a:t>者</a:t>
            </a:r>
            <a:r>
              <a:rPr lang="ja-JP" altLang="en-US" sz="800" b="1" dirty="0">
                <a:solidFill>
                  <a:schemeClr val="tx1"/>
                </a:solidFill>
                <a:latin typeface="Meiryo UI" panose="020B0604030504040204" pitchFamily="50" charset="-128"/>
                <a:ea typeface="Meiryo UI" panose="020B0604030504040204" pitchFamily="50" charset="-128"/>
              </a:rPr>
              <a:t>から感染</a:t>
            </a:r>
            <a:endParaRPr lang="en-US" altLang="ja-JP" sz="800" b="1" dirty="0">
              <a:solidFill>
                <a:schemeClr val="tx1"/>
              </a:solidFill>
              <a:latin typeface="Meiryo UI" panose="020B0604030504040204" pitchFamily="50" charset="-128"/>
              <a:ea typeface="Meiryo UI" panose="020B0604030504040204" pitchFamily="50" charset="-128"/>
            </a:endParaRPr>
          </a:p>
          <a:p>
            <a:r>
              <a:rPr lang="ja-JP" altLang="en-US" sz="800" b="1" dirty="0">
                <a:solidFill>
                  <a:schemeClr val="tx1"/>
                </a:solidFill>
                <a:latin typeface="Meiryo UI" panose="020B0604030504040204" pitchFamily="50" charset="-128"/>
                <a:ea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rPr>
              <a:t>した人数</a:t>
            </a:r>
            <a:endParaRPr lang="en-US" altLang="ja-JP" sz="800" b="1" dirty="0" smtClean="0">
              <a:solidFill>
                <a:schemeClr val="tx1"/>
              </a:solidFill>
              <a:latin typeface="Meiryo UI" panose="020B0604030504040204" pitchFamily="50" charset="-128"/>
              <a:ea typeface="Meiryo UI" panose="020B0604030504040204" pitchFamily="50" charset="-128"/>
            </a:endParaRPr>
          </a:p>
          <a:p>
            <a:endParaRPr lang="en-US" altLang="ja-JP" sz="800" b="1" dirty="0">
              <a:solidFill>
                <a:schemeClr val="tx1"/>
              </a:solidFill>
              <a:latin typeface="Meiryo UI" panose="020B0604030504040204" pitchFamily="50" charset="-128"/>
              <a:ea typeface="Meiryo UI" panose="020B0604030504040204" pitchFamily="50" charset="-128"/>
            </a:endParaRPr>
          </a:p>
          <a:p>
            <a:endParaRPr lang="en-US" altLang="ja-JP" sz="800" b="1" dirty="0">
              <a:solidFill>
                <a:schemeClr val="tx1"/>
              </a:solidFill>
              <a:latin typeface="Meiryo UI" panose="020B0604030504040204" pitchFamily="50" charset="-128"/>
              <a:ea typeface="Meiryo UI" panose="020B0604030504040204" pitchFamily="50" charset="-128"/>
            </a:endParaRPr>
          </a:p>
          <a:p>
            <a:r>
              <a:rPr lang="ja-JP" altLang="en-US" sz="800" b="1" dirty="0" smtClean="0">
                <a:solidFill>
                  <a:schemeClr val="tx1"/>
                </a:solidFill>
                <a:latin typeface="Meiryo UI" panose="020B0604030504040204" pitchFamily="50" charset="-128"/>
                <a:ea typeface="Meiryo UI" panose="020B0604030504040204" pitchFamily="50" charset="-128"/>
              </a:rPr>
              <a:t>　</a:t>
            </a:r>
            <a:endParaRPr lang="en-US" altLang="ja-JP" sz="800" b="1"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1" name="フローチャート: 磁気ディスク 60"/>
          <p:cNvSpPr/>
          <p:nvPr/>
        </p:nvSpPr>
        <p:spPr>
          <a:xfrm>
            <a:off x="7386555" y="5800897"/>
            <a:ext cx="1303487" cy="840626"/>
          </a:xfrm>
          <a:prstGeom prst="flowChartMagneticDisk">
            <a:avLst/>
          </a:prstGeom>
          <a:solidFill>
            <a:schemeClr val="accent4">
              <a:lumMod val="20000"/>
              <a:lumOff val="80000"/>
            </a:schemeClr>
          </a:solidFill>
          <a:ln w="63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smtClean="0">
                <a:solidFill>
                  <a:schemeClr val="tx1"/>
                </a:solidFill>
                <a:latin typeface="Meiryo UI" panose="020B0604030504040204" pitchFamily="50" charset="-128"/>
                <a:ea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東北大学ＤＢ</a:t>
            </a:r>
            <a:endParaRPr lang="en-US" altLang="ja-JP" sz="1300" dirty="0" smtClean="0">
              <a:solidFill>
                <a:schemeClr val="tx1"/>
              </a:solidFill>
              <a:latin typeface="Meiryo UI" panose="020B0604030504040204" pitchFamily="50" charset="-128"/>
              <a:ea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（エクセル）</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41" name="角丸四角形吹き出し 40"/>
          <p:cNvSpPr/>
          <p:nvPr/>
        </p:nvSpPr>
        <p:spPr>
          <a:xfrm>
            <a:off x="2530824" y="4844908"/>
            <a:ext cx="1123481" cy="496944"/>
          </a:xfrm>
          <a:prstGeom prst="wedgeRoundRectCallout">
            <a:avLst>
              <a:gd name="adj1" fmla="val -28293"/>
              <a:gd name="adj2" fmla="val 86882"/>
              <a:gd name="adj3" fmla="val 16667"/>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FF0000"/>
                </a:solidFill>
              </a:rPr>
              <a:t>・データ暗号化</a:t>
            </a:r>
            <a:endParaRPr lang="en-US" altLang="ja-JP" sz="1000" dirty="0">
              <a:solidFill>
                <a:srgbClr val="FF0000"/>
              </a:solidFill>
            </a:endParaRPr>
          </a:p>
          <a:p>
            <a:r>
              <a:rPr lang="ja-JP" altLang="en-US" sz="1000" dirty="0" smtClean="0">
                <a:solidFill>
                  <a:srgbClr val="FF0000"/>
                </a:solidFill>
              </a:rPr>
              <a:t>・パスワード付与</a:t>
            </a:r>
            <a:endParaRPr lang="ja-JP" altLang="ja-JP" sz="1000" dirty="0">
              <a:solidFill>
                <a:srgbClr val="FF0000"/>
              </a:solidFill>
            </a:endParaRPr>
          </a:p>
        </p:txBody>
      </p:sp>
      <p:sp>
        <p:nvSpPr>
          <p:cNvPr id="43" name="角丸四角形吹き出し 42"/>
          <p:cNvSpPr/>
          <p:nvPr/>
        </p:nvSpPr>
        <p:spPr>
          <a:xfrm>
            <a:off x="5846351" y="6299210"/>
            <a:ext cx="1123481" cy="411781"/>
          </a:xfrm>
          <a:prstGeom prst="wedgeRoundRectCallout">
            <a:avLst>
              <a:gd name="adj1" fmla="val -31582"/>
              <a:gd name="adj2" fmla="val -85831"/>
              <a:gd name="adj3" fmla="val 16667"/>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FF0000"/>
                </a:solidFill>
              </a:rPr>
              <a:t>・データ暗号化</a:t>
            </a:r>
            <a:endParaRPr lang="en-US" altLang="ja-JP" sz="1000" dirty="0">
              <a:solidFill>
                <a:srgbClr val="FF0000"/>
              </a:solidFill>
            </a:endParaRPr>
          </a:p>
          <a:p>
            <a:r>
              <a:rPr lang="ja-JP" altLang="en-US" sz="1000" dirty="0" smtClean="0">
                <a:solidFill>
                  <a:srgbClr val="FF0000"/>
                </a:solidFill>
              </a:rPr>
              <a:t>・パスワード付与</a:t>
            </a:r>
            <a:endParaRPr lang="ja-JP" altLang="ja-JP" sz="1000" dirty="0">
              <a:solidFill>
                <a:srgbClr val="FF0000"/>
              </a:solidFill>
            </a:endParaRPr>
          </a:p>
        </p:txBody>
      </p:sp>
      <p:sp>
        <p:nvSpPr>
          <p:cNvPr id="45" name="角丸四角形吹き出し 44"/>
          <p:cNvSpPr/>
          <p:nvPr/>
        </p:nvSpPr>
        <p:spPr>
          <a:xfrm>
            <a:off x="7114772" y="4804166"/>
            <a:ext cx="1820300" cy="886618"/>
          </a:xfrm>
          <a:prstGeom prst="wedgeRoundRectCallout">
            <a:avLst>
              <a:gd name="adj1" fmla="val -22310"/>
              <a:gd name="adj2" fmla="val 66248"/>
              <a:gd name="adj3" fmla="val 16667"/>
            </a:avLst>
          </a:prstGeom>
          <a:solidFill>
            <a:srgbClr val="FFFF00"/>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FF0000"/>
                </a:solidFill>
              </a:rPr>
              <a:t>・最新のセキュリティ更新プログラム、パターンファイルの適用</a:t>
            </a:r>
            <a:endParaRPr lang="en-US" altLang="ja-JP" sz="900" dirty="0" smtClean="0">
              <a:solidFill>
                <a:srgbClr val="FF0000"/>
              </a:solidFill>
            </a:endParaRPr>
          </a:p>
          <a:p>
            <a:r>
              <a:rPr lang="ja-JP" altLang="en-US" sz="900" dirty="0" smtClean="0">
                <a:solidFill>
                  <a:srgbClr val="FF0000"/>
                </a:solidFill>
              </a:rPr>
              <a:t>・ウィルス／スパイウェア対策</a:t>
            </a:r>
            <a:endParaRPr lang="en-US" altLang="ja-JP" sz="900" dirty="0" smtClean="0">
              <a:solidFill>
                <a:srgbClr val="FF0000"/>
              </a:solidFill>
            </a:endParaRPr>
          </a:p>
          <a:p>
            <a:r>
              <a:rPr lang="ja-JP" altLang="en-US" sz="900" dirty="0" smtClean="0">
                <a:solidFill>
                  <a:srgbClr val="FF0000"/>
                </a:solidFill>
              </a:rPr>
              <a:t>・</a:t>
            </a:r>
            <a:r>
              <a:rPr lang="en-US" altLang="ja-JP" sz="900" dirty="0" smtClean="0">
                <a:solidFill>
                  <a:srgbClr val="FF0000"/>
                </a:solidFill>
              </a:rPr>
              <a:t>SSL</a:t>
            </a:r>
            <a:r>
              <a:rPr lang="ja-JP" altLang="en-US" sz="900" dirty="0" smtClean="0">
                <a:solidFill>
                  <a:srgbClr val="FF0000"/>
                </a:solidFill>
              </a:rPr>
              <a:t>通信によるデータ暗号化</a:t>
            </a:r>
            <a:endParaRPr lang="en-US" altLang="ja-JP" sz="900" dirty="0" smtClean="0">
              <a:solidFill>
                <a:srgbClr val="FF0000"/>
              </a:solidFill>
            </a:endParaRPr>
          </a:p>
          <a:p>
            <a:r>
              <a:rPr lang="ja-JP" altLang="en-US" sz="900" dirty="0" smtClean="0">
                <a:solidFill>
                  <a:srgbClr val="FF0000"/>
                </a:solidFill>
              </a:rPr>
              <a:t>・不正侵入検知・遮断（</a:t>
            </a:r>
            <a:r>
              <a:rPr lang="en-US" altLang="ja-JP" sz="900" dirty="0" smtClean="0">
                <a:solidFill>
                  <a:srgbClr val="FF0000"/>
                </a:solidFill>
              </a:rPr>
              <a:t>FW</a:t>
            </a:r>
            <a:r>
              <a:rPr lang="ja-JP" altLang="en-US" sz="900" dirty="0" smtClean="0">
                <a:solidFill>
                  <a:srgbClr val="FF0000"/>
                </a:solidFill>
              </a:rPr>
              <a:t>）</a:t>
            </a:r>
            <a:endParaRPr lang="en-US" altLang="ja-JP" sz="900" dirty="0" smtClean="0">
              <a:solidFill>
                <a:srgbClr val="FF0000"/>
              </a:solidFill>
            </a:endParaRPr>
          </a:p>
          <a:p>
            <a:r>
              <a:rPr lang="ja-JP" altLang="en-US" sz="900" dirty="0" smtClean="0">
                <a:solidFill>
                  <a:srgbClr val="FF0000"/>
                </a:solidFill>
              </a:rPr>
              <a:t>・ログ管理　・脆弱性診断</a:t>
            </a:r>
            <a:endParaRPr lang="en-US" altLang="ja-JP" sz="900" dirty="0" smtClean="0">
              <a:solidFill>
                <a:srgbClr val="FF0000"/>
              </a:solidFill>
            </a:endParaRPr>
          </a:p>
        </p:txBody>
      </p:sp>
      <p:sp>
        <p:nvSpPr>
          <p:cNvPr id="46" name="角丸四角形吹き出し 45"/>
          <p:cNvSpPr/>
          <p:nvPr/>
        </p:nvSpPr>
        <p:spPr>
          <a:xfrm>
            <a:off x="167859" y="2288202"/>
            <a:ext cx="2021102" cy="1022468"/>
          </a:xfrm>
          <a:prstGeom prst="wedgeRoundRectCallout">
            <a:avLst>
              <a:gd name="adj1" fmla="val -11069"/>
              <a:gd name="adj2" fmla="val 63225"/>
              <a:gd name="adj3" fmla="val 16667"/>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FF0000"/>
                </a:solidFill>
              </a:rPr>
              <a:t>・セキュリティワイヤ</a:t>
            </a:r>
            <a:r>
              <a:rPr lang="ja-JP" altLang="en-US" sz="900" dirty="0">
                <a:solidFill>
                  <a:srgbClr val="FF0000"/>
                </a:solidFill>
              </a:rPr>
              <a:t>等盗難</a:t>
            </a:r>
            <a:r>
              <a:rPr lang="ja-JP" altLang="en-US" sz="900" dirty="0" smtClean="0">
                <a:solidFill>
                  <a:srgbClr val="FF0000"/>
                </a:solidFill>
              </a:rPr>
              <a:t>防止</a:t>
            </a:r>
            <a:endParaRPr lang="en-US" altLang="ja-JP" sz="900" dirty="0" smtClean="0">
              <a:solidFill>
                <a:srgbClr val="FF0000"/>
              </a:solidFill>
            </a:endParaRPr>
          </a:p>
          <a:p>
            <a:r>
              <a:rPr lang="ja-JP" altLang="en-US" sz="900" dirty="0">
                <a:solidFill>
                  <a:srgbClr val="FF0000"/>
                </a:solidFill>
              </a:rPr>
              <a:t>・最新のウイルス</a:t>
            </a:r>
            <a:r>
              <a:rPr lang="ja-JP" altLang="en-US" sz="900" dirty="0" smtClean="0">
                <a:solidFill>
                  <a:srgbClr val="FF0000"/>
                </a:solidFill>
              </a:rPr>
              <a:t>対策</a:t>
            </a:r>
            <a:endParaRPr lang="en-US" altLang="ja-JP" sz="900" dirty="0">
              <a:solidFill>
                <a:srgbClr val="FF0000"/>
              </a:solidFill>
            </a:endParaRPr>
          </a:p>
          <a:p>
            <a:r>
              <a:rPr lang="ja-JP" altLang="en-US" sz="900" dirty="0">
                <a:solidFill>
                  <a:srgbClr val="FF0000"/>
                </a:solidFill>
              </a:rPr>
              <a:t>・不正侵入検知・遮断（</a:t>
            </a:r>
            <a:r>
              <a:rPr lang="en-US" altLang="ja-JP" sz="900" dirty="0">
                <a:solidFill>
                  <a:srgbClr val="FF0000"/>
                </a:solidFill>
              </a:rPr>
              <a:t>FW)</a:t>
            </a:r>
          </a:p>
          <a:p>
            <a:r>
              <a:rPr lang="ja-JP" altLang="en-US" sz="900" dirty="0">
                <a:solidFill>
                  <a:srgbClr val="FF0000"/>
                </a:solidFill>
              </a:rPr>
              <a:t>・</a:t>
            </a:r>
            <a:r>
              <a:rPr lang="en-US" altLang="ja-JP" sz="900" dirty="0">
                <a:solidFill>
                  <a:srgbClr val="FF0000"/>
                </a:solidFill>
              </a:rPr>
              <a:t>ID/</a:t>
            </a:r>
            <a:r>
              <a:rPr lang="ja-JP" altLang="en-US" sz="900" dirty="0">
                <a:solidFill>
                  <a:srgbClr val="FF0000"/>
                </a:solidFill>
              </a:rPr>
              <a:t>パスワード</a:t>
            </a:r>
            <a:r>
              <a:rPr lang="ja-JP" altLang="en-US" sz="900" dirty="0" smtClean="0">
                <a:solidFill>
                  <a:srgbClr val="FF0000"/>
                </a:solidFill>
              </a:rPr>
              <a:t>認証</a:t>
            </a:r>
            <a:endParaRPr lang="en-US" altLang="ja-JP" sz="900" dirty="0" smtClean="0">
              <a:solidFill>
                <a:srgbClr val="FF0000"/>
              </a:solidFill>
            </a:endParaRPr>
          </a:p>
          <a:p>
            <a:r>
              <a:rPr lang="ja-JP" altLang="en-US" sz="900" dirty="0" smtClean="0">
                <a:solidFill>
                  <a:srgbClr val="FF0000"/>
                </a:solidFill>
              </a:rPr>
              <a:t>・</a:t>
            </a:r>
            <a:r>
              <a:rPr lang="en-US" altLang="ja-JP" sz="900" dirty="0" smtClean="0">
                <a:solidFill>
                  <a:srgbClr val="FF0000"/>
                </a:solidFill>
              </a:rPr>
              <a:t>ID</a:t>
            </a:r>
            <a:r>
              <a:rPr lang="ja-JP" altLang="en-US" sz="900" dirty="0" smtClean="0">
                <a:solidFill>
                  <a:srgbClr val="FF0000"/>
                </a:solidFill>
              </a:rPr>
              <a:t>毎のアクセス制御</a:t>
            </a:r>
            <a:endParaRPr lang="en-US" altLang="ja-JP" sz="900" dirty="0" smtClean="0">
              <a:solidFill>
                <a:srgbClr val="FF0000"/>
              </a:solidFill>
            </a:endParaRPr>
          </a:p>
          <a:p>
            <a:r>
              <a:rPr lang="ja-JP" altLang="en-US" sz="900" dirty="0" smtClean="0">
                <a:solidFill>
                  <a:srgbClr val="FF0000"/>
                </a:solidFill>
              </a:rPr>
              <a:t>・ログ管理・操作履歴管理</a:t>
            </a:r>
            <a:endParaRPr lang="en-US" altLang="ja-JP" sz="900" dirty="0" smtClean="0">
              <a:solidFill>
                <a:srgbClr val="FF0000"/>
              </a:solidFill>
            </a:endParaRPr>
          </a:p>
          <a:p>
            <a:r>
              <a:rPr lang="ja-JP" altLang="en-US" sz="900" dirty="0" smtClean="0">
                <a:solidFill>
                  <a:srgbClr val="FF0000"/>
                </a:solidFill>
              </a:rPr>
              <a:t>・ウェブフィルタリングソフト導入</a:t>
            </a:r>
            <a:endParaRPr lang="en-US" altLang="ja-JP" sz="900" dirty="0">
              <a:solidFill>
                <a:srgbClr val="FF0000"/>
              </a:solidFill>
            </a:endParaRPr>
          </a:p>
        </p:txBody>
      </p:sp>
      <p:sp>
        <p:nvSpPr>
          <p:cNvPr id="47" name="フローチャート: 磁気ディスク 46"/>
          <p:cNvSpPr/>
          <p:nvPr/>
        </p:nvSpPr>
        <p:spPr>
          <a:xfrm>
            <a:off x="191506" y="3780442"/>
            <a:ext cx="967890" cy="2200162"/>
          </a:xfrm>
          <a:prstGeom prst="flowChartMagneticDisk">
            <a:avLst/>
          </a:prstGeom>
          <a:solidFill>
            <a:schemeClr val="accent6">
              <a:lumMod val="20000"/>
              <a:lumOff val="80000"/>
            </a:schemeClr>
          </a:solidFill>
          <a:ln w="63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smtClean="0">
              <a:solidFill>
                <a:schemeClr val="tx1"/>
              </a:solidFill>
              <a:latin typeface="Meiryo UI" panose="020B0604030504040204" pitchFamily="50" charset="-128"/>
              <a:ea typeface="Meiryo UI" panose="020B060403050404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検査センター</a:t>
            </a:r>
            <a:r>
              <a:rPr lang="en-US" altLang="ja-JP" sz="800" b="1" dirty="0" smtClean="0">
                <a:solidFill>
                  <a:schemeClr val="tx1"/>
                </a:solidFill>
                <a:latin typeface="Meiryo UI" panose="020B0604030504040204" pitchFamily="50" charset="-128"/>
                <a:ea typeface="Meiryo UI" panose="020B0604030504040204" pitchFamily="50" charset="-128"/>
              </a:rPr>
              <a:t>ID</a:t>
            </a:r>
            <a:endParaRPr lang="en-US" altLang="ja-JP" sz="800" b="1" dirty="0">
              <a:solidFill>
                <a:schemeClr val="tx1"/>
              </a:solidFill>
              <a:latin typeface="Meiryo UI" panose="020B0604030504040204" pitchFamily="50" charset="-128"/>
              <a:ea typeface="Meiryo UI" panose="020B0604030504040204" pitchFamily="50" charset="-128"/>
            </a:endParaRPr>
          </a:p>
          <a:p>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検査日　　　</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ＰＣＲ結果</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結果判明日</a:t>
            </a:r>
            <a:endParaRPr lang="en-US" altLang="ja-JP" sz="800" b="1" dirty="0">
              <a:solidFill>
                <a:schemeClr val="tx1"/>
              </a:solidFill>
              <a:latin typeface="Meiryo UI" panose="020B0604030504040204" pitchFamily="50" charset="-128"/>
              <a:ea typeface="Meiryo UI" panose="020B0604030504040204"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 name="角丸四角形 1"/>
          <p:cNvSpPr/>
          <p:nvPr/>
        </p:nvSpPr>
        <p:spPr>
          <a:xfrm>
            <a:off x="163620" y="3634269"/>
            <a:ext cx="2042210" cy="3007253"/>
          </a:xfrm>
          <a:prstGeom prst="round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809577" y="3459508"/>
            <a:ext cx="735747" cy="27699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kumimoji="1" lang="en-US" altLang="ja-JP" sz="1200" b="1" dirty="0" smtClean="0"/>
              <a:t>【</a:t>
            </a:r>
            <a:r>
              <a:rPr kumimoji="1" lang="ja-JP" altLang="en-US" sz="1200" b="1" dirty="0" smtClean="0"/>
              <a:t>区ＰＣ</a:t>
            </a:r>
            <a:r>
              <a:rPr kumimoji="1" lang="en-US" altLang="ja-JP" sz="1200" b="1" dirty="0" smtClean="0"/>
              <a:t>】</a:t>
            </a:r>
            <a:endParaRPr kumimoji="1" lang="ja-JP" altLang="en-US" sz="1200" b="1" dirty="0"/>
          </a:p>
        </p:txBody>
      </p:sp>
      <p:sp>
        <p:nvSpPr>
          <p:cNvPr id="48" name="テキスト ボックス 47"/>
          <p:cNvSpPr txBox="1"/>
          <p:nvPr/>
        </p:nvSpPr>
        <p:spPr>
          <a:xfrm>
            <a:off x="3811707" y="2685270"/>
            <a:ext cx="1304642" cy="461665"/>
          </a:xfrm>
          <a:prstGeom prst="rect">
            <a:avLst/>
          </a:prstGeom>
          <a:noFill/>
          <a:ln>
            <a:solidFill>
              <a:srgbClr val="00B050"/>
            </a:solidFill>
          </a:ln>
        </p:spPr>
        <p:txBody>
          <a:bodyPr wrap="square" rtlCol="0">
            <a:spAutoFit/>
          </a:bodyPr>
          <a:lstStyle/>
          <a:p>
            <a:pPr algn="ctr"/>
            <a:r>
              <a:rPr lang="ja-JP" altLang="en-US" sz="1200" dirty="0" smtClean="0"/>
              <a:t>❽区提出用</a:t>
            </a:r>
            <a:endParaRPr lang="en-US" altLang="ja-JP" sz="1200" dirty="0" smtClean="0"/>
          </a:p>
          <a:p>
            <a:pPr algn="ctr"/>
            <a:r>
              <a:rPr lang="ja-JP" altLang="en-US" sz="1200" dirty="0" smtClean="0"/>
              <a:t>同意書の記入</a:t>
            </a:r>
            <a:endParaRPr lang="en-US" altLang="ja-JP" sz="1200" dirty="0" smtClean="0"/>
          </a:p>
        </p:txBody>
      </p:sp>
      <p:cxnSp>
        <p:nvCxnSpPr>
          <p:cNvPr id="49" name="直線矢印コネクタ 48"/>
          <p:cNvCxnSpPr/>
          <p:nvPr/>
        </p:nvCxnSpPr>
        <p:spPr>
          <a:xfrm flipH="1" flipV="1">
            <a:off x="2256576" y="2953769"/>
            <a:ext cx="1468441" cy="7179"/>
          </a:xfrm>
          <a:prstGeom prst="straightConnector1">
            <a:avLst/>
          </a:prstGeom>
          <a:ln w="666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50" name="フローチャート: 複数書類 49"/>
          <p:cNvSpPr/>
          <p:nvPr/>
        </p:nvSpPr>
        <p:spPr>
          <a:xfrm>
            <a:off x="2853467" y="2895852"/>
            <a:ext cx="308363" cy="353455"/>
          </a:xfrm>
          <a:prstGeom prst="flowChartMulti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solidFill>
                <a:schemeClr val="tx1"/>
              </a:solidFill>
            </a:endParaRPr>
          </a:p>
        </p:txBody>
      </p:sp>
      <p:sp>
        <p:nvSpPr>
          <p:cNvPr id="51" name="テキスト ボックス 50"/>
          <p:cNvSpPr txBox="1"/>
          <p:nvPr/>
        </p:nvSpPr>
        <p:spPr>
          <a:xfrm>
            <a:off x="2538137" y="2410719"/>
            <a:ext cx="1127656" cy="461665"/>
          </a:xfrm>
          <a:prstGeom prst="rect">
            <a:avLst/>
          </a:prstGeom>
          <a:solidFill>
            <a:schemeClr val="bg1"/>
          </a:solidFill>
          <a:ln w="3175">
            <a:solidFill>
              <a:srgbClr val="00B050"/>
            </a:solidFill>
          </a:ln>
        </p:spPr>
        <p:txBody>
          <a:bodyPr wrap="square" rtlCol="0">
            <a:spAutoFit/>
          </a:bodyPr>
          <a:lstStyle/>
          <a:p>
            <a:pPr algn="ctr"/>
            <a:r>
              <a:rPr lang="ja-JP" altLang="en-US" sz="1200" dirty="0" smtClean="0"/>
              <a:t>❾区提出用</a:t>
            </a:r>
            <a:endParaRPr lang="en-US" altLang="ja-JP" sz="1200" dirty="0" smtClean="0"/>
          </a:p>
          <a:p>
            <a:pPr algn="ctr"/>
            <a:r>
              <a:rPr lang="ja-JP" altLang="en-US" sz="1200" dirty="0" smtClean="0"/>
              <a:t>同意書の提出</a:t>
            </a:r>
            <a:endParaRPr lang="en-US" altLang="ja-JP" sz="1200" dirty="0" smtClean="0"/>
          </a:p>
        </p:txBody>
      </p:sp>
      <p:sp>
        <p:nvSpPr>
          <p:cNvPr id="63" name="テキスト ボックス 62"/>
          <p:cNvSpPr txBox="1"/>
          <p:nvPr/>
        </p:nvSpPr>
        <p:spPr>
          <a:xfrm>
            <a:off x="62062" y="3879513"/>
            <a:ext cx="1263738" cy="507831"/>
          </a:xfrm>
          <a:prstGeom prst="rect">
            <a:avLst/>
          </a:prstGeom>
          <a:noFill/>
          <a:ln w="3175">
            <a:noFill/>
          </a:ln>
        </p:spPr>
        <p:txBody>
          <a:bodyPr wrap="square" rtlCol="0">
            <a:spAutoFit/>
          </a:bodyPr>
          <a:lstStyle/>
          <a:p>
            <a:pPr algn="ctr"/>
            <a:r>
              <a:rPr lang="ja-JP" altLang="en-US" sz="900" dirty="0" smtClean="0"/>
              <a:t>検査センターが</a:t>
            </a:r>
            <a:endParaRPr lang="en-US" altLang="ja-JP" sz="900" dirty="0" smtClean="0"/>
          </a:p>
          <a:p>
            <a:pPr algn="ctr"/>
            <a:r>
              <a:rPr lang="ja-JP" altLang="en-US" sz="900" dirty="0" smtClean="0"/>
              <a:t>管理する情報</a:t>
            </a:r>
            <a:endParaRPr lang="en-US" altLang="ja-JP" sz="900" dirty="0" smtClean="0"/>
          </a:p>
          <a:p>
            <a:pPr algn="ctr"/>
            <a:r>
              <a:rPr lang="ja-JP" altLang="en-US" sz="900" dirty="0" smtClean="0"/>
              <a:t>（管理台帳）</a:t>
            </a:r>
            <a:endParaRPr lang="en-US" altLang="ja-JP" sz="900" dirty="0" smtClean="0"/>
          </a:p>
        </p:txBody>
      </p:sp>
      <p:sp>
        <p:nvSpPr>
          <p:cNvPr id="64" name="テキスト ボックス 63"/>
          <p:cNvSpPr txBox="1"/>
          <p:nvPr/>
        </p:nvSpPr>
        <p:spPr>
          <a:xfrm>
            <a:off x="1061230" y="3887562"/>
            <a:ext cx="1263738" cy="507831"/>
          </a:xfrm>
          <a:prstGeom prst="rect">
            <a:avLst/>
          </a:prstGeom>
          <a:noFill/>
          <a:ln w="3175">
            <a:noFill/>
          </a:ln>
        </p:spPr>
        <p:txBody>
          <a:bodyPr wrap="square" rtlCol="0">
            <a:spAutoFit/>
          </a:bodyPr>
          <a:lstStyle/>
          <a:p>
            <a:pPr algn="ctr"/>
            <a:r>
              <a:rPr lang="ja-JP" altLang="en-US" sz="900" dirty="0" smtClean="0"/>
              <a:t>保健予防課が</a:t>
            </a:r>
            <a:endParaRPr lang="en-US" altLang="ja-JP" sz="900" dirty="0" smtClean="0"/>
          </a:p>
          <a:p>
            <a:pPr algn="ctr"/>
            <a:r>
              <a:rPr lang="ja-JP" altLang="en-US" sz="900" dirty="0" smtClean="0"/>
              <a:t>管理する各</a:t>
            </a:r>
            <a:r>
              <a:rPr lang="en-US" altLang="ja-JP" sz="900" dirty="0" smtClean="0"/>
              <a:t>PCR</a:t>
            </a:r>
            <a:r>
              <a:rPr lang="ja-JP" altLang="en-US" sz="900" dirty="0" smtClean="0"/>
              <a:t>検査</a:t>
            </a:r>
            <a:endParaRPr lang="en-US" altLang="ja-JP" sz="900" dirty="0" smtClean="0"/>
          </a:p>
          <a:p>
            <a:pPr algn="ctr"/>
            <a:r>
              <a:rPr lang="ja-JP" altLang="en-US" sz="900" dirty="0" smtClean="0"/>
              <a:t>陽性者情報（</a:t>
            </a:r>
            <a:r>
              <a:rPr lang="en-US" altLang="ja-JP" sz="900" dirty="0" smtClean="0"/>
              <a:t>※</a:t>
            </a:r>
            <a:r>
              <a:rPr lang="ja-JP" altLang="en-US" sz="900" dirty="0" smtClean="0"/>
              <a:t>）</a:t>
            </a:r>
            <a:endParaRPr lang="en-US" altLang="ja-JP" sz="900" dirty="0" smtClean="0"/>
          </a:p>
        </p:txBody>
      </p:sp>
      <p:sp>
        <p:nvSpPr>
          <p:cNvPr id="65" name="角丸四角形吹き出し 64"/>
          <p:cNvSpPr/>
          <p:nvPr/>
        </p:nvSpPr>
        <p:spPr>
          <a:xfrm>
            <a:off x="2261675" y="6116711"/>
            <a:ext cx="1914613" cy="707234"/>
          </a:xfrm>
          <a:prstGeom prst="wedgeRoundRectCallout">
            <a:avLst>
              <a:gd name="adj1" fmla="val -66132"/>
              <a:gd name="adj2" fmla="val -17605"/>
              <a:gd name="adj3" fmla="val 16667"/>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FF0000"/>
                </a:solidFill>
              </a:rPr>
              <a:t>・回答用ファイルは、返送後、</a:t>
            </a:r>
            <a:endParaRPr lang="en-US" altLang="ja-JP" sz="900" dirty="0" smtClean="0">
              <a:solidFill>
                <a:srgbClr val="FF0000"/>
              </a:solidFill>
            </a:endParaRPr>
          </a:p>
          <a:p>
            <a:r>
              <a:rPr lang="ja-JP" altLang="en-US" sz="900" dirty="0" smtClean="0">
                <a:solidFill>
                  <a:srgbClr val="FF0000"/>
                </a:solidFill>
              </a:rPr>
              <a:t>すぐにデータを削除する。</a:t>
            </a:r>
            <a:endParaRPr lang="en-US" altLang="ja-JP" sz="900" dirty="0" smtClean="0">
              <a:solidFill>
                <a:srgbClr val="FF0000"/>
              </a:solidFill>
            </a:endParaRPr>
          </a:p>
          <a:p>
            <a:r>
              <a:rPr lang="ja-JP" altLang="en-US" sz="900" dirty="0" smtClean="0">
                <a:solidFill>
                  <a:srgbClr val="FF0000"/>
                </a:solidFill>
              </a:rPr>
              <a:t>・回答にあたっての決裁文書（紙）は、</a:t>
            </a:r>
            <a:r>
              <a:rPr lang="ja-JP" altLang="en-US" sz="900" smtClean="0">
                <a:solidFill>
                  <a:srgbClr val="FF0000"/>
                </a:solidFill>
              </a:rPr>
              <a:t>鍵付きキャビネット</a:t>
            </a:r>
            <a:r>
              <a:rPr lang="ja-JP" altLang="en-US" sz="900" dirty="0">
                <a:solidFill>
                  <a:srgbClr val="FF0000"/>
                </a:solidFill>
              </a:rPr>
              <a:t>に</a:t>
            </a:r>
            <a:r>
              <a:rPr lang="ja-JP" altLang="en-US" sz="900" smtClean="0">
                <a:solidFill>
                  <a:srgbClr val="FF0000"/>
                </a:solidFill>
              </a:rPr>
              <a:t>研究</a:t>
            </a:r>
            <a:r>
              <a:rPr lang="ja-JP" altLang="en-US" sz="900" dirty="0" smtClean="0">
                <a:solidFill>
                  <a:srgbClr val="FF0000"/>
                </a:solidFill>
              </a:rPr>
              <a:t>終了後５年間保管し、その後廃棄する。</a:t>
            </a:r>
            <a:endParaRPr lang="ja-JP" altLang="ja-JP" sz="900" dirty="0">
              <a:solidFill>
                <a:srgbClr val="FF0000"/>
              </a:solidFill>
            </a:endParaRPr>
          </a:p>
        </p:txBody>
      </p:sp>
      <p:cxnSp>
        <p:nvCxnSpPr>
          <p:cNvPr id="42" name="直線矢印コネクタ 41"/>
          <p:cNvCxnSpPr/>
          <p:nvPr/>
        </p:nvCxnSpPr>
        <p:spPr>
          <a:xfrm flipV="1">
            <a:off x="2126394" y="6026185"/>
            <a:ext cx="4939729" cy="2097"/>
          </a:xfrm>
          <a:prstGeom prst="straightConnector1">
            <a:avLst/>
          </a:prstGeom>
          <a:ln w="66675">
            <a:solidFill>
              <a:srgbClr val="FFC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52" name="角丸四角形吹き出し 51"/>
          <p:cNvSpPr/>
          <p:nvPr/>
        </p:nvSpPr>
        <p:spPr>
          <a:xfrm>
            <a:off x="3903906" y="4549852"/>
            <a:ext cx="1197161" cy="446495"/>
          </a:xfrm>
          <a:prstGeom prst="wedgeRoundRectCallout">
            <a:avLst>
              <a:gd name="adj1" fmla="val -14520"/>
              <a:gd name="adj2" fmla="val -100509"/>
              <a:gd name="adj3" fmla="val 16667"/>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FF0000"/>
                </a:solidFill>
              </a:rPr>
              <a:t>回答に同意しない場合は、調査票の記入・送付は不要</a:t>
            </a:r>
            <a:endParaRPr lang="ja-JP" altLang="ja-JP" sz="900" dirty="0">
              <a:solidFill>
                <a:srgbClr val="FF0000"/>
              </a:solidFill>
            </a:endParaRPr>
          </a:p>
        </p:txBody>
      </p:sp>
    </p:spTree>
    <p:extLst>
      <p:ext uri="{BB962C8B-B14F-4D97-AF65-F5344CB8AC3E}">
        <p14:creationId xmlns:p14="http://schemas.microsoft.com/office/powerpoint/2010/main" val="2254578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ドキュメント</p:Name>
  <p:Description/>
  <p:Statement/>
  <p:PolicyItems>
    <p:PolicyItem featureId="Microsoft.Office.RecordsManagement.PolicyFeatures.PolicyAudit" staticId="0x010100E80BFDDDB02E7B40B3A73807E47D847C|1757814118" UniqueId="b8b42b3d-c42a-4b07-a26c-7554125bf503">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ドキュメント" ma:contentTypeID="0x0101007F50E7ADCFEB1B44997736BA6845117E" ma:contentTypeVersion="5" ma:contentTypeDescription="新しいドキュメントを作成します。" ma:contentTypeScope="" ma:versionID="6a498d901555643076ce1226f7825d90">
  <xsd:schema xmlns:xsd="http://www.w3.org/2001/XMLSchema" xmlns:xs="http://www.w3.org/2001/XMLSchema" xmlns:p="http://schemas.microsoft.com/office/2006/metadata/properties" xmlns:ns1="http://schemas.microsoft.com/sharepoint/v3" targetNamespace="http://schemas.microsoft.com/office/2006/metadata/properties" ma:root="true" ma:fieldsID="3200fa9d1b721b44862c3a5741b88816"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 ma:hidden="true" ma:internalName="PublishingStartDate">
      <xsd:simpleType>
        <xsd:restriction base="dms:Unknown"/>
      </xsd:simpleType>
    </xsd:element>
    <xsd:element name="PublishingExpirationDate" ma:index="9" nillable="true" ma:displayName="スケジュールの終了日" ma:description="" ma:hidden="true" ma:internalName="PublishingExpirationDate">
      <xsd:simpleType>
        <xsd:restriction base="dms:Unknown"/>
      </xsd:simpleType>
    </xsd:element>
    <xsd:element name="_dlc_Exempt" ma:index="10" nillable="true" ma:displayName="ポリシー適用除外" ma:description="" ma:hidden="true" ma:internalName="_dlc_Exempt"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35E71-B009-462A-8BD4-4C509CE42E5C}">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www.w3.org/XML/1998/namespace"/>
  </ds:schemaRefs>
</ds:datastoreItem>
</file>

<file path=customXml/itemProps2.xml><?xml version="1.0" encoding="utf-8"?>
<ds:datastoreItem xmlns:ds="http://schemas.openxmlformats.org/officeDocument/2006/customXml" ds:itemID="{B92B27C7-C2A9-404E-8D3A-1BC576BFBAAF}">
  <ds:schemaRefs>
    <ds:schemaRef ds:uri="http://schemas.microsoft.com/sharepoint/v3/contenttype/forms"/>
  </ds:schemaRefs>
</ds:datastoreItem>
</file>

<file path=customXml/itemProps3.xml><?xml version="1.0" encoding="utf-8"?>
<ds:datastoreItem xmlns:ds="http://schemas.openxmlformats.org/officeDocument/2006/customXml" ds:itemID="{39E100F8-052A-4657-BC02-13A51E39E8B0}">
  <ds:schemaRefs>
    <ds:schemaRef ds:uri="office.server.policy"/>
  </ds:schemaRefs>
</ds:datastoreItem>
</file>

<file path=customXml/itemProps4.xml><?xml version="1.0" encoding="utf-8"?>
<ds:datastoreItem xmlns:ds="http://schemas.openxmlformats.org/officeDocument/2006/customXml" ds:itemID="{BDE6E7A5-5F26-4C46-9FF1-8CF51EDCA6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7230</TotalTime>
  <Words>447</Words>
  <Application>Microsoft Office PowerPoint</Application>
  <PresentationFormat>画面に合わせる (4:3)</PresentationFormat>
  <Paragraphs>88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HGSｺﾞｼｯｸE</vt:lpstr>
      <vt:lpstr>Meiryo UI</vt:lpstr>
      <vt:lpstr>ＭＳ Ｐゴシック</vt:lpstr>
      <vt:lpstr>ＭＳ ゴシック</vt:lpstr>
      <vt:lpstr>Arial</vt:lpstr>
      <vt:lpstr>Calibri</vt:lpstr>
      <vt:lpstr>Office テーマ</vt:lpstr>
      <vt:lpstr>【新型コロナウイルス感染症患者の早期発見指標の開発を目的とした調査に係る個人情報の流れ】（資料５－３）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新宿区健康マイレージ制度</dc:title>
  <dc:creator>宮脇　陽介</dc:creator>
  <cp:lastModifiedBy>藤田　有希</cp:lastModifiedBy>
  <cp:revision>764</cp:revision>
  <cp:lastPrinted>2021-05-18T00:53:43Z</cp:lastPrinted>
  <dcterms:created xsi:type="dcterms:W3CDTF">2016-06-10T06:19:59Z</dcterms:created>
  <dcterms:modified xsi:type="dcterms:W3CDTF">2021-11-15T04:37:56Z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0x0101007F50E7ADCFEB1B44997736BA6845117E</vt:lpwstr>
  </property>
</Properties>
</file>