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97" r:id="rId6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D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86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85466" cy="501178"/>
          </a:xfrm>
          <a:prstGeom prst="rect">
            <a:avLst/>
          </a:prstGeom>
        </p:spPr>
        <p:txBody>
          <a:bodyPr vert="horz" lIns="93064" tIns="46530" rIns="93064" bIns="4653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資料２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074" y="1"/>
            <a:ext cx="2985465" cy="501178"/>
          </a:xfrm>
          <a:prstGeom prst="rect">
            <a:avLst/>
          </a:prstGeom>
        </p:spPr>
        <p:txBody>
          <a:bodyPr vert="horz" lIns="93064" tIns="46530" rIns="93064" bIns="46530" rtlCol="0"/>
          <a:lstStyle>
            <a:lvl1pPr algn="r">
              <a:defRPr sz="1200"/>
            </a:lvl1pPr>
          </a:lstStyle>
          <a:p>
            <a:r>
              <a:rPr kumimoji="1" lang="ja-JP" altLang="en-US" smtClean="0"/>
              <a:t>資料２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515924"/>
            <a:ext cx="2985466" cy="501177"/>
          </a:xfrm>
          <a:prstGeom prst="rect">
            <a:avLst/>
          </a:prstGeom>
        </p:spPr>
        <p:txBody>
          <a:bodyPr vert="horz" lIns="93064" tIns="46530" rIns="93064" bIns="4653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074" y="9515924"/>
            <a:ext cx="2985465" cy="501177"/>
          </a:xfrm>
          <a:prstGeom prst="rect">
            <a:avLst/>
          </a:prstGeom>
        </p:spPr>
        <p:txBody>
          <a:bodyPr vert="horz" lIns="93064" tIns="46530" rIns="93064" bIns="46530" rtlCol="0" anchor="b"/>
          <a:lstStyle>
            <a:lvl1pPr algn="r">
              <a:defRPr sz="1200"/>
            </a:lvl1pPr>
          </a:lstStyle>
          <a:p>
            <a:fld id="{B78CAB48-28B9-471C-B615-2B5C68E0F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11468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5466" cy="501178"/>
          </a:xfrm>
          <a:prstGeom prst="rect">
            <a:avLst/>
          </a:prstGeom>
        </p:spPr>
        <p:txBody>
          <a:bodyPr vert="horz" lIns="93073" tIns="46536" rIns="93073" bIns="46536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資料２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074" y="0"/>
            <a:ext cx="2985465" cy="501178"/>
          </a:xfrm>
          <a:prstGeom prst="rect">
            <a:avLst/>
          </a:prstGeom>
        </p:spPr>
        <p:txBody>
          <a:bodyPr vert="horz" lIns="93073" tIns="46536" rIns="93073" bIns="46536" rtlCol="0"/>
          <a:lstStyle>
            <a:lvl1pPr algn="r">
              <a:defRPr sz="1200"/>
            </a:lvl1pPr>
          </a:lstStyle>
          <a:p>
            <a:r>
              <a:rPr kumimoji="1" lang="ja-JP" altLang="en-US" smtClean="0"/>
              <a:t>資料２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73" tIns="46536" rIns="93073" bIns="465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332" y="4758770"/>
            <a:ext cx="5511505" cy="4508985"/>
          </a:xfrm>
          <a:prstGeom prst="rect">
            <a:avLst/>
          </a:prstGeom>
        </p:spPr>
        <p:txBody>
          <a:bodyPr vert="horz" lIns="93073" tIns="46536" rIns="93073" bIns="4653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515924"/>
            <a:ext cx="2985466" cy="501177"/>
          </a:xfrm>
          <a:prstGeom prst="rect">
            <a:avLst/>
          </a:prstGeom>
        </p:spPr>
        <p:txBody>
          <a:bodyPr vert="horz" lIns="93073" tIns="46536" rIns="93073" bIns="4653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074" y="9515924"/>
            <a:ext cx="2985465" cy="501177"/>
          </a:xfrm>
          <a:prstGeom prst="rect">
            <a:avLst/>
          </a:prstGeom>
        </p:spPr>
        <p:txBody>
          <a:bodyPr vert="horz" lIns="93073" tIns="46536" rIns="93073" bIns="46536" rtlCol="0" anchor="b"/>
          <a:lstStyle>
            <a:lvl1pPr algn="r">
              <a:defRPr sz="1200"/>
            </a:lvl1pPr>
          </a:lstStyle>
          <a:p>
            <a:fld id="{F70A1D8B-B0DC-4E9D-B539-039F04FA8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56277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kumimoji="1" lang="ja-JP" altLang="en-US" smtClean="0"/>
              <a:t>資料２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190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FC6F-C993-4065-A1DA-35B90ABE4FBC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D13A-0615-46DF-AE5C-23E61A162D73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33A0-1911-4B20-9002-3D8D1CA31FAE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EB6D-FFE3-4B7E-9DA6-82DDEBD73115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E1F5-2819-4A67-973C-21132F19A315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662B6-1C26-41B7-8401-0FDF58A6D2C5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ED1A9-C1F8-47A4-98B6-E3C44CCC2E0E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AE18-799F-4B03-BAB8-C98D4BD265D3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D15E-8A5D-472C-863F-C46D3FE6D092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AA54F-1D3F-4CF8-845E-50347D66FA78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D753-F8E7-46D9-82C1-3501FA6E7631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0E74A-7F3B-45F0-9C03-E183941BDB7D}" type="datetime1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テキスト ボックス 124"/>
          <p:cNvSpPr txBox="1"/>
          <p:nvPr/>
        </p:nvSpPr>
        <p:spPr>
          <a:xfrm>
            <a:off x="-42998" y="41218"/>
            <a:ext cx="4158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【</a:t>
            </a:r>
            <a:r>
              <a:rPr lang="ja-JP" altLang="en-US" sz="1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オンライン講座業務における個人情報の流れ</a:t>
            </a:r>
            <a:r>
              <a:rPr lang="en-US" altLang="ja-JP" sz="1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】</a:t>
            </a:r>
            <a:endParaRPr kumimoji="1" lang="ja-JP" altLang="en-US" sz="14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200442" y="1678304"/>
            <a:ext cx="2730333" cy="4703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4669337" y="1421323"/>
            <a:ext cx="1832162" cy="543415"/>
          </a:xfrm>
          <a:prstGeom prst="roundRect">
            <a:avLst/>
          </a:prstGeom>
          <a:solidFill>
            <a:srgbClr val="00206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指定管理者</a:t>
            </a:r>
            <a:endParaRPr lang="en-US" altLang="ja-JP" dirty="0" smtClean="0"/>
          </a:p>
        </p:txBody>
      </p:sp>
      <p:sp>
        <p:nvSpPr>
          <p:cNvPr id="65" name="正方形/長方形 64"/>
          <p:cNvSpPr/>
          <p:nvPr/>
        </p:nvSpPr>
        <p:spPr>
          <a:xfrm>
            <a:off x="323528" y="1678304"/>
            <a:ext cx="2153843" cy="4703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Ｚ</a:t>
            </a:r>
            <a:endParaRPr kumimoji="1" lang="ja-JP" altLang="en-US" dirty="0"/>
          </a:p>
        </p:txBody>
      </p:sp>
      <p:sp>
        <p:nvSpPr>
          <p:cNvPr id="61" name="角丸四角形 60"/>
          <p:cNvSpPr/>
          <p:nvPr/>
        </p:nvSpPr>
        <p:spPr>
          <a:xfrm>
            <a:off x="611560" y="1406595"/>
            <a:ext cx="1584176" cy="543415"/>
          </a:xfrm>
          <a:prstGeom prst="roundRect">
            <a:avLst/>
          </a:prstGeom>
          <a:solidFill>
            <a:srgbClr val="00B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講座受講者</a:t>
            </a:r>
            <a:endParaRPr lang="en-US" altLang="ja-JP" dirty="0" smtClean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2580878" y="2655200"/>
            <a:ext cx="1564041" cy="646331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①申込書 の提出</a:t>
            </a:r>
            <a:endParaRPr lang="en-US" altLang="ja-JP" sz="1200" b="1" dirty="0" smtClean="0"/>
          </a:p>
          <a:p>
            <a:r>
              <a:rPr lang="en-US" altLang="ja-JP" sz="1200" b="1" dirty="0"/>
              <a:t> </a:t>
            </a:r>
            <a:r>
              <a:rPr lang="en-US" altLang="ja-JP" sz="1200" b="1" dirty="0" smtClean="0"/>
              <a:t>  </a:t>
            </a:r>
            <a:r>
              <a:rPr lang="ja-JP" altLang="en-US" sz="1200" b="1" dirty="0" smtClean="0"/>
              <a:t>（窓口・</a:t>
            </a:r>
            <a:r>
              <a:rPr lang="en-US" altLang="ja-JP" sz="1200" b="1" dirty="0" smtClean="0"/>
              <a:t> </a:t>
            </a:r>
            <a:r>
              <a:rPr lang="ja-JP" altLang="en-US" sz="1200" b="1" dirty="0" smtClean="0"/>
              <a:t>郵送・ </a:t>
            </a:r>
            <a:r>
              <a:rPr lang="en-US" altLang="ja-JP" sz="1200" b="1" dirty="0" smtClean="0"/>
              <a:t>FAX</a:t>
            </a:r>
            <a:r>
              <a:rPr lang="ja-JP" altLang="en-US" sz="1200" b="1" dirty="0" smtClean="0"/>
              <a:t>・</a:t>
            </a:r>
            <a:endParaRPr lang="en-US" altLang="ja-JP" sz="1200" b="1" dirty="0" smtClean="0"/>
          </a:p>
          <a:p>
            <a:r>
              <a:rPr lang="ja-JP" altLang="en-US" sz="1200" b="1" dirty="0"/>
              <a:t>　 </a:t>
            </a:r>
            <a:r>
              <a:rPr lang="ja-JP" altLang="en-US" sz="1200" b="1" dirty="0" smtClean="0"/>
              <a:t> メール）</a:t>
            </a:r>
            <a:endParaRPr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065754" y="3176355"/>
            <a:ext cx="1297772" cy="276999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②申込書の受理</a:t>
            </a:r>
            <a:endParaRPr lang="en-US" altLang="ja-JP" sz="12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80102" y="3650710"/>
            <a:ext cx="1862766" cy="1200329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　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オンライン講座受講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　　申込書記載事項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】</a:t>
            </a:r>
          </a:p>
          <a:p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</a:rPr>
              <a:t>　・</a:t>
            </a:r>
            <a:r>
              <a:rPr lang="ja-JP" altLang="en-US" sz="1200" b="1" dirty="0" smtClean="0"/>
              <a:t>利用者番号</a:t>
            </a:r>
            <a:endParaRPr lang="en-US" altLang="ja-JP" sz="1200" b="1" dirty="0"/>
          </a:p>
          <a:p>
            <a:r>
              <a:rPr lang="ja-JP" altLang="en-US" sz="1200" b="1" dirty="0" smtClean="0"/>
              <a:t>　・メールアドレス</a:t>
            </a:r>
            <a:endParaRPr lang="ja-JP" altLang="ja-JP" sz="1200" b="1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63157" y="5204789"/>
            <a:ext cx="1638341" cy="461665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④講座受講者情報の</a:t>
            </a:r>
            <a:endParaRPr lang="en-US" altLang="ja-JP" sz="12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en-US" altLang="ja-JP" sz="1200" b="1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ja-JP" sz="1200" b="1" dirty="0" smtClean="0">
                <a:solidFill>
                  <a:schemeClr val="tx1"/>
                </a:solidFill>
                <a:latin typeface="+mj-ea"/>
                <a:ea typeface="+mj-ea"/>
              </a:rPr>
              <a:t>  </a:t>
            </a:r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管理</a:t>
            </a:r>
            <a:endParaRPr lang="en-US" altLang="ja-JP" sz="12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699792" y="5564670"/>
            <a:ext cx="1483502" cy="646331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b="1" dirty="0"/>
              <a:t>⑤</a:t>
            </a:r>
            <a:r>
              <a:rPr lang="ja-JP" altLang="en-US" sz="1200" b="1" dirty="0" smtClean="0"/>
              <a:t>講座</a:t>
            </a:r>
            <a:r>
              <a:rPr lang="en-US" altLang="ja-JP" sz="1200" b="1" dirty="0" smtClean="0"/>
              <a:t>URL</a:t>
            </a:r>
            <a:r>
              <a:rPr lang="ja-JP" altLang="en-US" sz="1200" b="1" dirty="0" smtClean="0"/>
              <a:t>・</a:t>
            </a:r>
            <a:endParaRPr lang="en-US" altLang="ja-JP" sz="1200" b="1" dirty="0" smtClean="0"/>
          </a:p>
          <a:p>
            <a:r>
              <a:rPr lang="en-US" altLang="ja-JP" sz="1200" b="1" dirty="0"/>
              <a:t> </a:t>
            </a:r>
            <a:r>
              <a:rPr lang="en-US" altLang="ja-JP" sz="1200" b="1" dirty="0" smtClean="0"/>
              <a:t>   </a:t>
            </a:r>
            <a:r>
              <a:rPr lang="ja-JP" altLang="en-US" sz="1200" b="1" dirty="0" smtClean="0"/>
              <a:t>パスコードの送付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    （</a:t>
            </a:r>
            <a:r>
              <a:rPr lang="ja-JP" altLang="en-US" sz="1200" b="1" dirty="0"/>
              <a:t>メール</a:t>
            </a:r>
            <a:r>
              <a:rPr lang="ja-JP" altLang="en-US" sz="1200" b="1" dirty="0" smtClean="0"/>
              <a:t>）</a:t>
            </a:r>
            <a:endParaRPr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637098" y="4290302"/>
            <a:ext cx="1924492" cy="276999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+mj-ea"/>
                <a:ea typeface="+mj-ea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指定管理者</a:t>
            </a: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のパソコン</a:t>
            </a:r>
            <a:r>
              <a:rPr lang="en-US" altLang="ja-JP" sz="1200" dirty="0" smtClean="0">
                <a:solidFill>
                  <a:schemeClr val="tx1"/>
                </a:solidFill>
                <a:latin typeface="+mj-ea"/>
                <a:ea typeface="+mj-ea"/>
              </a:rPr>
              <a:t>】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4376796" y="4723879"/>
            <a:ext cx="2438420" cy="1399843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Picture 15" descr="j042894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056" y="4572658"/>
            <a:ext cx="541563" cy="486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角丸四角形吹き出し 41"/>
          <p:cNvSpPr/>
          <p:nvPr/>
        </p:nvSpPr>
        <p:spPr>
          <a:xfrm flipH="1">
            <a:off x="6876256" y="4723879"/>
            <a:ext cx="2181454" cy="1161287"/>
          </a:xfrm>
          <a:prstGeom prst="wedgeRoundRectCallout">
            <a:avLst>
              <a:gd name="adj1" fmla="val 69308"/>
              <a:gd name="adj2" fmla="val 11993"/>
              <a:gd name="adj3" fmla="val 16667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rgbClr val="FF0000"/>
                </a:solidFill>
              </a:rPr>
              <a:t>・</a:t>
            </a:r>
            <a:r>
              <a:rPr kumimoji="1" lang="en-US" altLang="ja-JP" sz="1100" dirty="0" smtClean="0">
                <a:solidFill>
                  <a:srgbClr val="FF0000"/>
                </a:solidFill>
              </a:rPr>
              <a:t>ID</a:t>
            </a:r>
            <a:r>
              <a:rPr kumimoji="1" lang="ja-JP" altLang="en-US" sz="1100" dirty="0" smtClean="0">
                <a:solidFill>
                  <a:srgbClr val="FF0000"/>
                </a:solidFill>
              </a:rPr>
              <a:t>・パスワード認証</a:t>
            </a:r>
            <a:endParaRPr kumimoji="1" lang="en-US" altLang="ja-JP" sz="1100" dirty="0" smtClean="0">
              <a:solidFill>
                <a:srgbClr val="FF0000"/>
              </a:solidFill>
            </a:endParaRPr>
          </a:p>
          <a:p>
            <a:r>
              <a:rPr lang="ja-JP" altLang="en-US" sz="1100" dirty="0" smtClean="0">
                <a:solidFill>
                  <a:srgbClr val="FF0000"/>
                </a:solidFill>
              </a:rPr>
              <a:t>・最新のウィルス対策</a:t>
            </a:r>
            <a:endParaRPr kumimoji="1" lang="en-US" altLang="ja-JP" sz="1100" dirty="0" smtClean="0">
              <a:solidFill>
                <a:srgbClr val="FF0000"/>
              </a:solidFill>
            </a:endParaRPr>
          </a:p>
          <a:p>
            <a:r>
              <a:rPr lang="ja-JP" altLang="en-US" sz="1100" dirty="0" smtClean="0">
                <a:solidFill>
                  <a:srgbClr val="FF0000"/>
                </a:solidFill>
              </a:rPr>
              <a:t>・外部からの不正アクセス対策</a:t>
            </a:r>
            <a:endParaRPr lang="en-US" altLang="ja-JP" sz="1100" dirty="0">
              <a:solidFill>
                <a:srgbClr val="FF0000"/>
              </a:solidFill>
            </a:endParaRPr>
          </a:p>
          <a:p>
            <a:r>
              <a:rPr lang="ja-JP" altLang="en-US" sz="1100" dirty="0" smtClean="0">
                <a:solidFill>
                  <a:srgbClr val="FF0000"/>
                </a:solidFill>
              </a:rPr>
              <a:t>・エクセルのパスワード設定</a:t>
            </a:r>
            <a:endParaRPr lang="en-US" altLang="ja-JP" sz="1100" dirty="0" smtClean="0">
              <a:solidFill>
                <a:srgbClr val="FF0000"/>
              </a:solidFill>
            </a:endParaRPr>
          </a:p>
          <a:p>
            <a:r>
              <a:rPr lang="ja-JP" altLang="en-US" sz="1100" dirty="0" smtClean="0">
                <a:solidFill>
                  <a:srgbClr val="FF0000"/>
                </a:solidFill>
              </a:rPr>
              <a:t>・</a:t>
            </a:r>
            <a:r>
              <a:rPr lang="en-US" altLang="ja-JP" sz="1100" dirty="0" smtClean="0">
                <a:solidFill>
                  <a:srgbClr val="FF0000"/>
                </a:solidFill>
              </a:rPr>
              <a:t>ID</a:t>
            </a:r>
            <a:r>
              <a:rPr lang="ja-JP" altLang="en-US" sz="1100" dirty="0" smtClean="0">
                <a:solidFill>
                  <a:srgbClr val="FF0000"/>
                </a:solidFill>
              </a:rPr>
              <a:t>毎のアクセス制御</a:t>
            </a:r>
            <a:endParaRPr lang="en-US" altLang="ja-JP" sz="1100" dirty="0" smtClean="0">
              <a:solidFill>
                <a:srgbClr val="FF0000"/>
              </a:solidFill>
            </a:endParaRPr>
          </a:p>
        </p:txBody>
      </p:sp>
      <p:sp>
        <p:nvSpPr>
          <p:cNvPr id="43" name="角丸四角形吹き出し 42"/>
          <p:cNvSpPr/>
          <p:nvPr/>
        </p:nvSpPr>
        <p:spPr>
          <a:xfrm flipH="1">
            <a:off x="6757210" y="2283440"/>
            <a:ext cx="2279286" cy="1236728"/>
          </a:xfrm>
          <a:prstGeom prst="wedgeRoundRectCallout">
            <a:avLst>
              <a:gd name="adj1" fmla="val 62908"/>
              <a:gd name="adj2" fmla="val 29981"/>
              <a:gd name="adj3" fmla="val 16667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rgbClr val="FF0000"/>
                </a:solidFill>
              </a:rPr>
              <a:t>・紙の申込書（</a:t>
            </a:r>
            <a:r>
              <a:rPr lang="ja-JP" altLang="en-US" sz="1100" dirty="0">
                <a:solidFill>
                  <a:srgbClr val="FF0000"/>
                </a:solidFill>
              </a:rPr>
              <a:t>原本</a:t>
            </a:r>
            <a:r>
              <a:rPr lang="ja-JP" altLang="en-US" sz="1100" dirty="0" smtClean="0">
                <a:solidFill>
                  <a:srgbClr val="FF0000"/>
                </a:solidFill>
              </a:rPr>
              <a:t>）は</a:t>
            </a:r>
            <a:r>
              <a:rPr lang="ja-JP" altLang="en-US" sz="1100" dirty="0">
                <a:solidFill>
                  <a:srgbClr val="FF0000"/>
                </a:solidFill>
              </a:rPr>
              <a:t>、</a:t>
            </a:r>
            <a:r>
              <a:rPr lang="ja-JP" altLang="en-US" sz="1100" dirty="0" smtClean="0">
                <a:solidFill>
                  <a:srgbClr val="FF0000"/>
                </a:solidFill>
              </a:rPr>
              <a:t>受理・登録後</a:t>
            </a:r>
            <a:r>
              <a:rPr lang="ja-JP" altLang="en-US" sz="1100" dirty="0">
                <a:solidFill>
                  <a:srgbClr val="FF0000"/>
                </a:solidFill>
              </a:rPr>
              <a:t>、すぐに施錠できる金庫（キャビネット）に保管し、書類毎に受理枚数をカウントする。業務終了時には、受理枚数と保管枚数の確認をする。</a:t>
            </a:r>
          </a:p>
        </p:txBody>
      </p:sp>
      <p:cxnSp>
        <p:nvCxnSpPr>
          <p:cNvPr id="32" name="直線矢印コネクタ 31"/>
          <p:cNvCxnSpPr>
            <a:stCxn id="4" idx="1"/>
          </p:cNvCxnSpPr>
          <p:nvPr/>
        </p:nvCxnSpPr>
        <p:spPr>
          <a:xfrm flipH="1">
            <a:off x="2494519" y="5423801"/>
            <a:ext cx="1882277" cy="21423"/>
          </a:xfrm>
          <a:prstGeom prst="straightConnector1">
            <a:avLst/>
          </a:prstGeom>
          <a:ln w="666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4530585" y="2029524"/>
            <a:ext cx="2129647" cy="27699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+mj-ea"/>
                <a:ea typeface="+mj-ea"/>
              </a:rPr>
              <a:t>【</a:t>
            </a: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シニア活動館・地域交流館</a:t>
            </a:r>
            <a:r>
              <a:rPr lang="en-US" altLang="ja-JP" sz="1200" dirty="0" smtClean="0">
                <a:solidFill>
                  <a:schemeClr val="tx1"/>
                </a:solidFill>
                <a:latin typeface="+mj-ea"/>
                <a:ea typeface="+mj-ea"/>
              </a:rPr>
              <a:t>】</a:t>
            </a:r>
          </a:p>
        </p:txBody>
      </p:sp>
      <p:grpSp>
        <p:nvGrpSpPr>
          <p:cNvPr id="5" name="グループ化 4"/>
          <p:cNvGrpSpPr>
            <a:grpSpLocks noChangeAspect="1"/>
          </p:cNvGrpSpPr>
          <p:nvPr/>
        </p:nvGrpSpPr>
        <p:grpSpPr>
          <a:xfrm>
            <a:off x="5246326" y="2358871"/>
            <a:ext cx="778477" cy="693482"/>
            <a:chOff x="5543448" y="683996"/>
            <a:chExt cx="892402" cy="794969"/>
          </a:xfrm>
        </p:grpSpPr>
        <p:pic>
          <p:nvPicPr>
            <p:cNvPr id="51" name="Picture 48" descr="http://4.bp.blogspot.com/-W105EMcCotw/VWmAq53jZKI/AAAAAAAAtzM/tD8EYaO6VOU/s800/hoken_center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3448" y="683996"/>
              <a:ext cx="892402" cy="7949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48" descr="http://4.bp.blogspot.com/-W105EMcCotw/VWmAq53jZKI/AAAAAAAAtzM/tD8EYaO6VOU/s800/hoken_cente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120" t="68968" r="29665" b="28761"/>
            <a:stretch/>
          </p:blipFill>
          <p:spPr bwMode="auto">
            <a:xfrm>
              <a:off x="5580495" y="1080377"/>
              <a:ext cx="791706" cy="1677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" name="図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24" y="2607198"/>
            <a:ext cx="846156" cy="846156"/>
          </a:xfrm>
          <a:prstGeom prst="rect">
            <a:avLst/>
          </a:prstGeom>
        </p:spPr>
      </p:pic>
      <p:sp>
        <p:nvSpPr>
          <p:cNvPr id="26" name="角丸四角形吹き出し 25"/>
          <p:cNvSpPr/>
          <p:nvPr/>
        </p:nvSpPr>
        <p:spPr>
          <a:xfrm flipH="1">
            <a:off x="2580878" y="4413390"/>
            <a:ext cx="1547905" cy="785524"/>
          </a:xfrm>
          <a:prstGeom prst="wedgeRoundRectCallout">
            <a:avLst>
              <a:gd name="adj1" fmla="val 6451"/>
              <a:gd name="adj2" fmla="val 74258"/>
              <a:gd name="adj3" fmla="val 16667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100" dirty="0" smtClean="0">
              <a:solidFill>
                <a:srgbClr val="FF0000"/>
              </a:solidFill>
            </a:endParaRPr>
          </a:p>
          <a:p>
            <a:r>
              <a:rPr lang="ja-JP" altLang="en-US" sz="1100" dirty="0" smtClean="0">
                <a:solidFill>
                  <a:srgbClr val="FF0000"/>
                </a:solidFill>
              </a:rPr>
              <a:t>・講座受講者</a:t>
            </a:r>
            <a:r>
              <a:rPr lang="ja-JP" altLang="en-US" sz="1100" smtClean="0">
                <a:solidFill>
                  <a:srgbClr val="FF0000"/>
                </a:solidFill>
              </a:rPr>
              <a:t>毎に</a:t>
            </a:r>
            <a:r>
              <a:rPr lang="ja-JP" altLang="en-US" sz="1100">
                <a:solidFill>
                  <a:srgbClr val="FF0000"/>
                </a:solidFill>
              </a:rPr>
              <a:t>送信</a:t>
            </a:r>
            <a:endParaRPr lang="en-US" altLang="ja-JP" sz="1100" dirty="0" smtClean="0">
              <a:solidFill>
                <a:srgbClr val="FF0000"/>
              </a:solidFill>
            </a:endParaRPr>
          </a:p>
          <a:p>
            <a:r>
              <a:rPr lang="ja-JP" altLang="en-US" sz="1100" dirty="0">
                <a:solidFill>
                  <a:srgbClr val="FF0000"/>
                </a:solidFill>
              </a:rPr>
              <a:t>・複数名による送信前の確認</a:t>
            </a:r>
            <a:endParaRPr lang="en-US" altLang="ja-JP" sz="1100" dirty="0">
              <a:solidFill>
                <a:srgbClr val="FF0000"/>
              </a:solidFill>
            </a:endParaRPr>
          </a:p>
          <a:p>
            <a:endParaRPr lang="en-US" altLang="ja-JP" sz="1100" dirty="0" smtClean="0">
              <a:solidFill>
                <a:srgbClr val="FF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591583" y="3643959"/>
            <a:ext cx="1284673" cy="461665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③</a:t>
            </a:r>
            <a:r>
              <a:rPr lang="ja-JP" altLang="en-US" sz="1200" b="1" dirty="0">
                <a:solidFill>
                  <a:schemeClr val="tx1"/>
                </a:solidFill>
                <a:latin typeface="+mj-ea"/>
              </a:rPr>
              <a:t>申込書</a:t>
            </a:r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情報の</a:t>
            </a:r>
            <a:endParaRPr lang="en-US" altLang="ja-JP" sz="12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en-US" altLang="ja-JP" sz="1200" b="1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ja-JP" sz="1200" b="1" dirty="0" smtClean="0">
                <a:solidFill>
                  <a:schemeClr val="tx1"/>
                </a:solidFill>
                <a:latin typeface="+mj-ea"/>
                <a:ea typeface="+mj-ea"/>
              </a:rPr>
              <a:t>  </a:t>
            </a:r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登録</a:t>
            </a:r>
            <a:endParaRPr lang="en-US" altLang="ja-JP" sz="12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cxnSp>
        <p:nvCxnSpPr>
          <p:cNvPr id="38" name="直線矢印コネクタ 37"/>
          <p:cNvCxnSpPr/>
          <p:nvPr/>
        </p:nvCxnSpPr>
        <p:spPr>
          <a:xfrm rot="16200000" flipH="1" flipV="1">
            <a:off x="5083647" y="3870615"/>
            <a:ext cx="684000" cy="10378"/>
          </a:xfrm>
          <a:prstGeom prst="straightConnector1">
            <a:avLst/>
          </a:prstGeom>
          <a:ln w="666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7921288" y="41218"/>
            <a:ext cx="1259224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（資料４－１）</a:t>
            </a:r>
            <a:endParaRPr kumimoji="1" lang="ja-JP" altLang="en-US" sz="14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963" y="2756855"/>
            <a:ext cx="929463" cy="594100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553922" y="3546534"/>
            <a:ext cx="1571618" cy="16523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0" name="直線矢印コネクタ 99"/>
          <p:cNvCxnSpPr/>
          <p:nvPr/>
        </p:nvCxnSpPr>
        <p:spPr>
          <a:xfrm>
            <a:off x="2483768" y="3308101"/>
            <a:ext cx="2592000" cy="500"/>
          </a:xfrm>
          <a:prstGeom prst="straightConnector1">
            <a:avLst/>
          </a:prstGeom>
          <a:ln w="666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28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ドキュメント</p:Name>
  <p:Description/>
  <p:Statement/>
  <p:PolicyItems>
    <p:PolicyItem featureId="Microsoft.Office.RecordsManagement.PolicyFeatures.PolicyAudit" staticId="0x010100E80BFDDDB02E7B40B3A73807E47D847C|1757814118" UniqueId="b8b42b3d-c42a-4b07-a26c-7554125bf503">
      <p:Name>監査</p:Name>
      <p:Description>ドキュメントおよびリスト アイテムに対するユーザーの操作を監査し、監査ログに記録します。</p:Description>
      <p:CustomData>
        <Audit>
          <Update/>
          <CheckInOut/>
          <MoveCopy/>
          <DeleteRestore/>
        </Audit>
      </p:CustomData>
    </p:PolicyItem>
  </p:PolicyItems>
</p:Policy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F50E7ADCFEB1B44997736BA6845117E" ma:contentTypeVersion="5" ma:contentTypeDescription="新しいドキュメントを作成します。" ma:contentTypeScope="" ma:versionID="fc7f1ca37ff95627ff33645a86de04a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c2207f991f086877e69f34999cfa15d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_dlc_Exemp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スケジュールの開始日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スケジュールの終了日" ma:description="" ma:hidden="true" ma:internalName="PublishingExpirationDate">
      <xsd:simpleType>
        <xsd:restriction base="dms:Unknown"/>
      </xsd:simpleType>
    </xsd:element>
    <xsd:element name="_dlc_Exempt" ma:index="10" nillable="true" ma:displayName="ポリシー適用除外" ma:description="" ma:hidden="true" ma:internalName="_dlc_Exempt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E100F8-052A-4657-BC02-13A51E39E8B0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B5635E71-B009-462A-8BD4-4C509CE42E5C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E9180B1-5B8E-4C04-9BE5-229E263CB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92B27C7-C2A9-404E-8D3A-1BC576BFBA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5502</TotalTime>
  <Words>190</Words>
  <Application>Microsoft Office PowerPoint</Application>
  <PresentationFormat>画面に合わせる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HGSｺﾞｼｯｸE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新宿区健康マイレージ制度</dc:title>
  <dc:creator>宮脇　陽介</dc:creator>
  <cp:lastModifiedBy>藤田　有希</cp:lastModifiedBy>
  <cp:revision>766</cp:revision>
  <cp:lastPrinted>2021-04-28T05:57:43Z</cp:lastPrinted>
  <dcterms:created xsi:type="dcterms:W3CDTF">2016-06-10T06:19:59Z</dcterms:created>
  <dcterms:modified xsi:type="dcterms:W3CDTF">2021-11-15T04:32:04Z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0x0101007F50E7ADCFEB1B44997736BA6845117E</vt:lpwstr>
  </property>
</Properties>
</file>