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99" r:id="rId6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7A"/>
    <a:srgbClr val="EA8600"/>
    <a:srgbClr val="E6E6E6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>
      <p:cViewPr varScale="1">
        <p:scale>
          <a:sx n="87" d="100"/>
          <a:sy n="87" d="100"/>
        </p:scale>
        <p:origin x="133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85466" cy="501178"/>
          </a:xfrm>
          <a:prstGeom prst="rect">
            <a:avLst/>
          </a:prstGeom>
        </p:spPr>
        <p:txBody>
          <a:bodyPr vert="horz" lIns="93046" tIns="46520" rIns="93046" bIns="465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074" y="2"/>
            <a:ext cx="2985465" cy="501178"/>
          </a:xfrm>
          <a:prstGeom prst="rect">
            <a:avLst/>
          </a:prstGeom>
        </p:spPr>
        <p:txBody>
          <a:bodyPr vert="horz" lIns="93046" tIns="46520" rIns="93046" bIns="46520" rtlCol="0"/>
          <a:lstStyle>
            <a:lvl1pPr algn="r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515924"/>
            <a:ext cx="2985466" cy="501177"/>
          </a:xfrm>
          <a:prstGeom prst="rect">
            <a:avLst/>
          </a:prstGeom>
        </p:spPr>
        <p:txBody>
          <a:bodyPr vert="horz" lIns="93046" tIns="46520" rIns="93046" bIns="465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074" y="9515924"/>
            <a:ext cx="2985465" cy="501177"/>
          </a:xfrm>
          <a:prstGeom prst="rect">
            <a:avLst/>
          </a:prstGeom>
        </p:spPr>
        <p:txBody>
          <a:bodyPr vert="horz" lIns="93046" tIns="46520" rIns="93046" bIns="46520" rtlCol="0" anchor="b"/>
          <a:lstStyle>
            <a:lvl1pPr algn="r">
              <a:defRPr sz="1200"/>
            </a:lvl1pPr>
          </a:lstStyle>
          <a:p>
            <a:fld id="{B78CAB48-28B9-471C-B615-2B5C68E0F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1468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85466" cy="501178"/>
          </a:xfrm>
          <a:prstGeom prst="rect">
            <a:avLst/>
          </a:prstGeom>
        </p:spPr>
        <p:txBody>
          <a:bodyPr vert="horz" lIns="93054" tIns="46526" rIns="93054" bIns="46526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4" y="1"/>
            <a:ext cx="2985465" cy="501178"/>
          </a:xfrm>
          <a:prstGeom prst="rect">
            <a:avLst/>
          </a:prstGeom>
        </p:spPr>
        <p:txBody>
          <a:bodyPr vert="horz" lIns="93054" tIns="46526" rIns="93054" bIns="46526" rtlCol="0"/>
          <a:lstStyle>
            <a:lvl1pPr algn="r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54" tIns="46526" rIns="93054" bIns="465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4" y="4758772"/>
            <a:ext cx="5511505" cy="4508985"/>
          </a:xfrm>
          <a:prstGeom prst="rect">
            <a:avLst/>
          </a:prstGeom>
        </p:spPr>
        <p:txBody>
          <a:bodyPr vert="horz" lIns="93054" tIns="46526" rIns="93054" bIns="4652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515924"/>
            <a:ext cx="2985466" cy="501177"/>
          </a:xfrm>
          <a:prstGeom prst="rect">
            <a:avLst/>
          </a:prstGeom>
        </p:spPr>
        <p:txBody>
          <a:bodyPr vert="horz" lIns="93054" tIns="46526" rIns="93054" bIns="465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4" y="9515924"/>
            <a:ext cx="2985465" cy="501177"/>
          </a:xfrm>
          <a:prstGeom prst="rect">
            <a:avLst/>
          </a:prstGeom>
        </p:spPr>
        <p:txBody>
          <a:bodyPr vert="horz" lIns="93054" tIns="46526" rIns="93054" bIns="46526" rtlCol="0" anchor="b"/>
          <a:lstStyle>
            <a:lvl1pPr algn="r">
              <a:defRPr sz="1200"/>
            </a:lvl1pPr>
          </a:lstStyle>
          <a:p>
            <a:fld id="{F70A1D8B-B0DC-4E9D-B539-039F04FA8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562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FC6F-C993-4065-A1DA-35B90ABE4FBC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D13A-0615-46DF-AE5C-23E61A162D73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33A0-1911-4B20-9002-3D8D1CA31FAE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EB6D-FFE3-4B7E-9DA6-82DDEBD73115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E1F5-2819-4A67-973C-21132F19A315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62B6-1C26-41B7-8401-0FDF58A6D2C5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D1A9-C1F8-47A4-98B6-E3C44CCC2E0E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AE18-799F-4B03-BAB8-C98D4BD265D3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D15E-8A5D-472C-863F-C46D3FE6D092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A54F-1D3F-4CF8-845E-50347D66FA78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D753-F8E7-46D9-82C1-3501FA6E7631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E74A-7F3B-45F0-9C03-E183941BDB7D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>
          <a:xfrm>
            <a:off x="2057399" y="3891542"/>
            <a:ext cx="4530823" cy="184171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168378" y="1340768"/>
            <a:ext cx="4419845" cy="1368153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107504" y="116632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（仮称）地域資源情報管理システムの運用・保守業務等委託における個人情報の流れ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資料３－１）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21382" y="698214"/>
            <a:ext cx="452271" cy="5101489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新宿区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2801170" y="703774"/>
            <a:ext cx="2874205" cy="588365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新宿区社会福祉協議会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委託先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いの場」に関する調査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996774" y="692656"/>
            <a:ext cx="997730" cy="5112606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いの場（運営団体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関係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815652" y="3143269"/>
            <a:ext cx="2859723" cy="703561"/>
          </a:xfrm>
          <a:prstGeom prst="round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受託事業者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（委託先）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・データのアップ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ロード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・システムの運用保守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763688" y="908720"/>
            <a:ext cx="4968552" cy="1872208"/>
          </a:xfrm>
          <a:prstGeom prst="roundRect">
            <a:avLst>
              <a:gd name="adj" fmla="val 11080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94370" y="1564991"/>
            <a:ext cx="353943" cy="93610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　</a:t>
            </a:r>
            <a:r>
              <a:rPr kumimoji="1" lang="en-US" altLang="ja-JP" sz="1100" b="1" dirty="0" smtClean="0"/>
              <a:t>【</a:t>
            </a:r>
            <a:r>
              <a:rPr kumimoji="1" lang="ja-JP" altLang="en-US" sz="1100" b="1" dirty="0" smtClean="0"/>
              <a:t>社協ＰＣ</a:t>
            </a:r>
            <a:r>
              <a:rPr kumimoji="1" lang="en-US" altLang="ja-JP" sz="1100" b="1" dirty="0" smtClean="0"/>
              <a:t>】</a:t>
            </a:r>
            <a:endParaRPr kumimoji="1" lang="ja-JP" altLang="en-US" sz="11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62638" y="1693613"/>
            <a:ext cx="135106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/>
              <a:t>④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調査票のデータ化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（エクセル）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/>
              <a:t>⑤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通いの場情報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最新版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)(CD-R)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の作成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Picture 154" descr="notebook 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727" y="1716658"/>
            <a:ext cx="215664" cy="22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図 69" descr="software box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033" y="2157171"/>
            <a:ext cx="297753" cy="34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フローチャート: 磁気ディスク 16"/>
          <p:cNvSpPr/>
          <p:nvPr/>
        </p:nvSpPr>
        <p:spPr>
          <a:xfrm>
            <a:off x="4521106" y="1493980"/>
            <a:ext cx="1832690" cy="1152128"/>
          </a:xfrm>
          <a:prstGeom prst="flowChartMagneticDisk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通いの場運営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団体関係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者に係る個人情報項目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‣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　名　　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‣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　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‣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　話　番　号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‣F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番　号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‣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ﾒ　ｰ　ﾙ　ｱ　ﾄﾞ　ﾚ　ｽ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658360" y="1944552"/>
            <a:ext cx="1209783" cy="6830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789296" y="3490068"/>
            <a:ext cx="4942944" cy="2315195"/>
          </a:xfrm>
          <a:prstGeom prst="rect">
            <a:avLst/>
          </a:prstGeom>
          <a:noFill/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33269" y="4028060"/>
            <a:ext cx="323165" cy="158417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kumimoji="1" lang="en-US" altLang="ja-JP" sz="900" b="1" dirty="0" smtClean="0"/>
              <a:t>【</a:t>
            </a:r>
            <a:r>
              <a:rPr kumimoji="1" lang="ja-JP" altLang="en-US" sz="900" b="1" dirty="0" smtClean="0"/>
              <a:t>地域資源情報管理システム</a:t>
            </a:r>
            <a:r>
              <a:rPr kumimoji="1" lang="en-US" altLang="ja-JP" sz="900" b="1" dirty="0" smtClean="0"/>
              <a:t>】</a:t>
            </a:r>
            <a:endParaRPr kumimoji="1" lang="ja-JP" altLang="en-US" sz="9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03296" y="3920395"/>
            <a:ext cx="3973232" cy="43858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⑧地域資源情報管理システムへのアップ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ロード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Picture 154" descr="notebook 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406" y="3900480"/>
            <a:ext cx="215664" cy="22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フローチャート: 磁気ディスク 25"/>
          <p:cNvSpPr/>
          <p:nvPr/>
        </p:nvSpPr>
        <p:spPr>
          <a:xfrm>
            <a:off x="2616172" y="4149080"/>
            <a:ext cx="3795426" cy="1555015"/>
          </a:xfrm>
          <a:prstGeom prst="flowChartMagneticDisk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●医療機関、薬局情報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　　　　　　　　　　　　　 ●介護事業所情報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　　　　　　　　　　　　　 ●介護事業所空き情報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  　　　　　　　　　　　　　　（以上、個人情報なし）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　　　　　　　　　　　　　　  ●通いの場情報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　　　　　　　　　　　　　　 個人情報項目</a:t>
            </a:r>
            <a:endParaRPr lang="ja-JP" altLang="en-US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81728" y="4182233"/>
            <a:ext cx="2187360" cy="61555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地域資源情報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DB</a:t>
            </a:r>
          </a:p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（地域資源情報管理システム内）</a:t>
            </a:r>
            <a:endParaRPr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810455" y="5323997"/>
            <a:ext cx="1024710" cy="34347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1789296" y="6150228"/>
            <a:ext cx="2271262" cy="58836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医療機関・介護事業所等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460978" y="6155659"/>
            <a:ext cx="2271262" cy="58836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区民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1809" y="625605"/>
            <a:ext cx="124252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①通いの場情報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（区保有分）の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送付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手渡し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573653" y="1340768"/>
            <a:ext cx="1195196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692374" y="625970"/>
            <a:ext cx="1344266" cy="57708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調査票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の送付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（郵送又は手渡し）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6738088" y="1326251"/>
            <a:ext cx="1258686" cy="1738"/>
          </a:xfrm>
          <a:prstGeom prst="straightConnector1">
            <a:avLst/>
          </a:prstGeom>
          <a:ln w="571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6702548" y="2042347"/>
            <a:ext cx="1346437" cy="57708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調査票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の提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（郵送又は手渡し）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6756446" y="1936869"/>
            <a:ext cx="1256120" cy="0"/>
          </a:xfrm>
          <a:prstGeom prst="straightConnector1">
            <a:avLst/>
          </a:prstGeom>
          <a:ln w="666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552932" y="2064921"/>
            <a:ext cx="1273707" cy="7386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⑥通いの場情報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最新版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・調査票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の提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（手渡し）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 flipH="1">
            <a:off x="562687" y="1935556"/>
            <a:ext cx="1201434" cy="16864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54759" y="3849872"/>
            <a:ext cx="1273283" cy="7386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⑦通いの場情報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最新版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・医療機関情報等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提供（手渡し）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583099" y="3751687"/>
            <a:ext cx="1190148" cy="8672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角丸四角形吹き出し 58"/>
          <p:cNvSpPr/>
          <p:nvPr/>
        </p:nvSpPr>
        <p:spPr>
          <a:xfrm>
            <a:off x="1880083" y="553091"/>
            <a:ext cx="1144452" cy="496944"/>
          </a:xfrm>
          <a:prstGeom prst="wedgeRoundRectCallout">
            <a:avLst>
              <a:gd name="adj1" fmla="val -62483"/>
              <a:gd name="adj2" fmla="val 5763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rgbClr val="FF0000"/>
                </a:solidFill>
              </a:rPr>
              <a:t>・データ暗号化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</a:rPr>
              <a:t>・パスワード付与</a:t>
            </a:r>
            <a:endParaRPr lang="ja-JP" altLang="ja-JP" sz="1000" dirty="0">
              <a:solidFill>
                <a:srgbClr val="FF0000"/>
              </a:solidFill>
            </a:endParaRPr>
          </a:p>
        </p:txBody>
      </p:sp>
      <p:sp>
        <p:nvSpPr>
          <p:cNvPr id="60" name="角丸四角形吹き出し 59"/>
          <p:cNvSpPr/>
          <p:nvPr/>
        </p:nvSpPr>
        <p:spPr>
          <a:xfrm>
            <a:off x="758859" y="2858689"/>
            <a:ext cx="1123481" cy="496944"/>
          </a:xfrm>
          <a:prstGeom prst="wedgeRoundRectCallout">
            <a:avLst>
              <a:gd name="adj1" fmla="val -32744"/>
              <a:gd name="adj2" fmla="val -66777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rgbClr val="FF0000"/>
                </a:solidFill>
              </a:rPr>
              <a:t>・データ暗号化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</a:rPr>
              <a:t>・パスワード付与</a:t>
            </a:r>
            <a:endParaRPr lang="ja-JP" altLang="ja-JP" sz="1000" dirty="0">
              <a:solidFill>
                <a:srgbClr val="FF0000"/>
              </a:solidFill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621294" y="4689803"/>
            <a:ext cx="1147416" cy="496944"/>
          </a:xfrm>
          <a:prstGeom prst="wedgeRoundRectCallout">
            <a:avLst>
              <a:gd name="adj1" fmla="val -13888"/>
              <a:gd name="adj2" fmla="val -79161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rgbClr val="FF0000"/>
                </a:solidFill>
              </a:rPr>
              <a:t>・データ暗号化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</a:rPr>
              <a:t>・パスワード付与</a:t>
            </a:r>
            <a:endParaRPr lang="ja-JP" altLang="ja-JP" sz="1000" dirty="0">
              <a:solidFill>
                <a:srgbClr val="FF0000"/>
              </a:solidFill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5760388" y="2747731"/>
            <a:ext cx="1992115" cy="1063688"/>
          </a:xfrm>
          <a:prstGeom prst="wedgeRoundRectCallout">
            <a:avLst>
              <a:gd name="adj1" fmla="val -29609"/>
              <a:gd name="adj2" fmla="val -66161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rgbClr val="FF0000"/>
                </a:solidFill>
              </a:rPr>
              <a:t>・セキュリティワイヤ</a:t>
            </a:r>
            <a:r>
              <a:rPr lang="ja-JP" altLang="en-US" sz="1000" dirty="0">
                <a:solidFill>
                  <a:srgbClr val="FF0000"/>
                </a:solidFill>
              </a:rPr>
              <a:t>等盗難</a:t>
            </a:r>
            <a:r>
              <a:rPr lang="ja-JP" altLang="en-US" sz="1000" dirty="0" smtClean="0">
                <a:solidFill>
                  <a:srgbClr val="FF0000"/>
                </a:solidFill>
              </a:rPr>
              <a:t>防止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r>
              <a:rPr lang="ja-JP" altLang="en-US" sz="1000" dirty="0">
                <a:solidFill>
                  <a:srgbClr val="FF0000"/>
                </a:solidFill>
              </a:rPr>
              <a:t>・最新のウイルス</a:t>
            </a:r>
            <a:r>
              <a:rPr lang="ja-JP" altLang="en-US" sz="1000" dirty="0" smtClean="0">
                <a:solidFill>
                  <a:srgbClr val="FF0000"/>
                </a:solidFill>
              </a:rPr>
              <a:t>対策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ja-JP" altLang="en-US" sz="1000" dirty="0">
                <a:solidFill>
                  <a:srgbClr val="FF0000"/>
                </a:solidFill>
              </a:rPr>
              <a:t>・不正侵入検知・遮断（</a:t>
            </a:r>
            <a:r>
              <a:rPr lang="en-US" altLang="ja-JP" sz="1000" dirty="0">
                <a:solidFill>
                  <a:srgbClr val="FF0000"/>
                </a:solidFill>
              </a:rPr>
              <a:t>FW)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・</a:t>
            </a:r>
            <a:r>
              <a:rPr lang="en-US" altLang="ja-JP" sz="1000" dirty="0">
                <a:solidFill>
                  <a:srgbClr val="FF0000"/>
                </a:solidFill>
              </a:rPr>
              <a:t>ID/</a:t>
            </a:r>
            <a:r>
              <a:rPr lang="ja-JP" altLang="en-US" sz="1000" dirty="0">
                <a:solidFill>
                  <a:srgbClr val="FF0000"/>
                </a:solidFill>
              </a:rPr>
              <a:t>パスワード</a:t>
            </a:r>
            <a:r>
              <a:rPr lang="ja-JP" altLang="en-US" sz="1000" dirty="0" smtClean="0">
                <a:solidFill>
                  <a:srgbClr val="FF0000"/>
                </a:solidFill>
              </a:rPr>
              <a:t>認証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</a:rPr>
              <a:t>・</a:t>
            </a:r>
            <a:r>
              <a:rPr lang="en-US" altLang="ja-JP" sz="1000" dirty="0" smtClean="0">
                <a:solidFill>
                  <a:srgbClr val="FF0000"/>
                </a:solidFill>
              </a:rPr>
              <a:t>ID</a:t>
            </a:r>
            <a:r>
              <a:rPr lang="ja-JP" altLang="en-US" sz="1000" dirty="0" smtClean="0">
                <a:solidFill>
                  <a:srgbClr val="FF0000"/>
                </a:solidFill>
              </a:rPr>
              <a:t>毎のアクセス制御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</a:rPr>
              <a:t>・ログ管理・操作履歴管理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</a:rPr>
              <a:t>・ウェブフィルタリングソフト導入</a:t>
            </a:r>
            <a:endParaRPr lang="en-US" altLang="ja-JP" sz="1000" dirty="0">
              <a:solidFill>
                <a:srgbClr val="FF0000"/>
              </a:solidFill>
            </a:endParaRPr>
          </a:p>
        </p:txBody>
      </p:sp>
      <p:sp>
        <p:nvSpPr>
          <p:cNvPr id="63" name="角丸四角形吹き出し 62"/>
          <p:cNvSpPr/>
          <p:nvPr/>
        </p:nvSpPr>
        <p:spPr>
          <a:xfrm>
            <a:off x="6639540" y="5052853"/>
            <a:ext cx="1820300" cy="964302"/>
          </a:xfrm>
          <a:prstGeom prst="wedgeRoundRectCallout">
            <a:avLst>
              <a:gd name="adj1" fmla="val -61009"/>
              <a:gd name="adj2" fmla="val -47984"/>
              <a:gd name="adj3" fmla="val 16667"/>
            </a:avLst>
          </a:prstGeom>
          <a:solidFill>
            <a:srgbClr val="FFFF00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rgbClr val="FF0000"/>
                </a:solidFill>
              </a:rPr>
              <a:t>・最新のセキュリティ更新プログラム、パターンファイルの適用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r>
              <a:rPr lang="ja-JP" altLang="en-US" sz="900" dirty="0" smtClean="0">
                <a:solidFill>
                  <a:srgbClr val="FF0000"/>
                </a:solidFill>
              </a:rPr>
              <a:t>・ウィルス／スパイウェア対策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r>
              <a:rPr lang="ja-JP" altLang="en-US" sz="900" dirty="0" smtClean="0">
                <a:solidFill>
                  <a:srgbClr val="FF0000"/>
                </a:solidFill>
              </a:rPr>
              <a:t>・</a:t>
            </a:r>
            <a:r>
              <a:rPr lang="en-US" altLang="ja-JP" sz="900" dirty="0" smtClean="0">
                <a:solidFill>
                  <a:srgbClr val="FF0000"/>
                </a:solidFill>
              </a:rPr>
              <a:t>SSL</a:t>
            </a:r>
            <a:r>
              <a:rPr lang="ja-JP" altLang="en-US" sz="900" dirty="0" smtClean="0">
                <a:solidFill>
                  <a:srgbClr val="FF0000"/>
                </a:solidFill>
              </a:rPr>
              <a:t>通信によるデータ暗号化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r>
              <a:rPr lang="ja-JP" altLang="en-US" sz="900" dirty="0" smtClean="0">
                <a:solidFill>
                  <a:srgbClr val="FF0000"/>
                </a:solidFill>
              </a:rPr>
              <a:t>・不正侵入検知・遮断（</a:t>
            </a:r>
            <a:r>
              <a:rPr lang="en-US" altLang="ja-JP" sz="900" dirty="0" smtClean="0">
                <a:solidFill>
                  <a:srgbClr val="FF0000"/>
                </a:solidFill>
              </a:rPr>
              <a:t>FW</a:t>
            </a:r>
            <a:r>
              <a:rPr lang="ja-JP" altLang="en-US" sz="900" dirty="0" smtClean="0">
                <a:solidFill>
                  <a:srgbClr val="FF0000"/>
                </a:solidFill>
              </a:rPr>
              <a:t>）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r>
              <a:rPr lang="ja-JP" altLang="en-US" sz="900" dirty="0" smtClean="0">
                <a:solidFill>
                  <a:srgbClr val="FF0000"/>
                </a:solidFill>
              </a:rPr>
              <a:t>・ログ管理　・脆弱性診断</a:t>
            </a:r>
            <a:endParaRPr lang="en-US" altLang="ja-JP" sz="900" dirty="0" smtClean="0">
              <a:solidFill>
                <a:srgbClr val="FF0000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 flipH="1">
            <a:off x="6576606" y="4149080"/>
            <a:ext cx="1435960" cy="0"/>
          </a:xfrm>
          <a:prstGeom prst="straightConnector1">
            <a:avLst/>
          </a:prstGeom>
          <a:ln w="666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6778114" y="4267348"/>
            <a:ext cx="1187967" cy="27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閲覧・随時更新</a:t>
            </a:r>
            <a:endParaRPr kumimoji="1" lang="ja-JP" altLang="en-US" sz="1200" b="1" dirty="0"/>
          </a:p>
        </p:txBody>
      </p:sp>
      <p:cxnSp>
        <p:nvCxnSpPr>
          <p:cNvPr id="68" name="直線矢印コネクタ 67"/>
          <p:cNvCxnSpPr/>
          <p:nvPr/>
        </p:nvCxnSpPr>
        <p:spPr>
          <a:xfrm flipV="1">
            <a:off x="5263251" y="5667467"/>
            <a:ext cx="0" cy="492724"/>
          </a:xfrm>
          <a:prstGeom prst="straightConnector1">
            <a:avLst/>
          </a:prstGeom>
          <a:ln w="666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5388371" y="5841961"/>
            <a:ext cx="1190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閲覧</a:t>
            </a:r>
            <a:endParaRPr kumimoji="1" lang="ja-JP" altLang="en-US" sz="1200" b="1" dirty="0"/>
          </a:p>
        </p:txBody>
      </p:sp>
      <p:cxnSp>
        <p:nvCxnSpPr>
          <p:cNvPr id="73" name="直線矢印コネクタ 72"/>
          <p:cNvCxnSpPr/>
          <p:nvPr/>
        </p:nvCxnSpPr>
        <p:spPr>
          <a:xfrm flipH="1" flipV="1">
            <a:off x="3275791" y="5612236"/>
            <a:ext cx="65" cy="547955"/>
          </a:xfrm>
          <a:prstGeom prst="straightConnector1">
            <a:avLst/>
          </a:prstGeom>
          <a:ln w="66675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2666822" y="5834116"/>
            <a:ext cx="71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閲覧</a:t>
            </a:r>
            <a:endParaRPr kumimoji="1" lang="ja-JP" altLang="en-US" sz="1200" b="1" dirty="0"/>
          </a:p>
        </p:txBody>
      </p:sp>
      <p:cxnSp>
        <p:nvCxnSpPr>
          <p:cNvPr id="75" name="直線矢印コネクタ 74"/>
          <p:cNvCxnSpPr/>
          <p:nvPr/>
        </p:nvCxnSpPr>
        <p:spPr>
          <a:xfrm flipV="1">
            <a:off x="583099" y="5462910"/>
            <a:ext cx="1447322" cy="11925"/>
          </a:xfrm>
          <a:prstGeom prst="straightConnector1">
            <a:avLst/>
          </a:prstGeom>
          <a:ln w="57150">
            <a:solidFill>
              <a:srgbClr val="C0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621294" y="5530217"/>
            <a:ext cx="1207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閲覧・随時更新</a:t>
            </a:r>
            <a:endParaRPr kumimoji="1" lang="ja-JP" altLang="en-US" sz="1200" b="1" dirty="0"/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2458201" y="2777242"/>
            <a:ext cx="4437" cy="1114300"/>
          </a:xfrm>
          <a:prstGeom prst="straightConnector1">
            <a:avLst/>
          </a:prstGeom>
          <a:ln w="57150">
            <a:solidFill>
              <a:schemeClr val="accent6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2502504" y="2826242"/>
            <a:ext cx="1218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閲覧・随時更新</a:t>
            </a:r>
            <a:endParaRPr kumimoji="1" lang="ja-JP" altLang="en-US" sz="1200" b="1" dirty="0"/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423" y="1195968"/>
            <a:ext cx="374721" cy="291383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168" y="3596052"/>
            <a:ext cx="408905" cy="295490"/>
          </a:xfrm>
          <a:prstGeom prst="rect">
            <a:avLst/>
          </a:prstGeom>
        </p:spPr>
      </p:pic>
      <p:sp>
        <p:nvSpPr>
          <p:cNvPr id="66" name="フローチャート: 複数書類 65"/>
          <p:cNvSpPr/>
          <p:nvPr/>
        </p:nvSpPr>
        <p:spPr>
          <a:xfrm>
            <a:off x="7168865" y="1158722"/>
            <a:ext cx="308363" cy="353455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>
              <a:solidFill>
                <a:schemeClr val="tx1"/>
              </a:solidFill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242" y="1780950"/>
            <a:ext cx="374721" cy="291383"/>
          </a:xfrm>
          <a:prstGeom prst="rect">
            <a:avLst/>
          </a:prstGeom>
        </p:spPr>
      </p:pic>
      <p:sp>
        <p:nvSpPr>
          <p:cNvPr id="54" name="フローチャート: 複数書類 53"/>
          <p:cNvSpPr/>
          <p:nvPr/>
        </p:nvSpPr>
        <p:spPr>
          <a:xfrm>
            <a:off x="7395508" y="1727115"/>
            <a:ext cx="308363" cy="353455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7" name="フローチャート: 複数書類 56"/>
          <p:cNvSpPr/>
          <p:nvPr/>
        </p:nvSpPr>
        <p:spPr>
          <a:xfrm>
            <a:off x="1393104" y="1731162"/>
            <a:ext cx="308363" cy="353455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1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50E7ADCFEB1B44997736BA6845117E" ma:contentTypeVersion="5" ma:contentTypeDescription="新しいドキュメントを作成します。" ma:contentTypeScope="" ma:versionID="fc7f1ca37ff95627ff33645a86de04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2207f991f086877e69f34999cfa15d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スケジュールの開始日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スケジュールの終了日" ma:description="" ma:hidden="true" ma:internalName="PublishingExpirationDate">
      <xsd:simpleType>
        <xsd:restriction base="dms:Unknown"/>
      </xsd:simpleType>
    </xsd:element>
    <xsd:element name="_dlc_Exempt" ma:index="10" nillable="true" ma:displayName="ポリシー適用除外" ma:description="" ma:hidden="true" ma:internalName="_dlc_Exempt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80BFDDDB02E7B40B3A73807E47D847C|1757814118" UniqueId="b8b42b3d-c42a-4b07-a26c-7554125bf503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E9180B1-5B8E-4C04-9BE5-229E263CB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2B27C7-C2A9-404E-8D3A-1BC576BFBA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E100F8-052A-4657-BC02-13A51E39E8B0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B5635E71-B009-462A-8BD4-4C509CE42E5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7762</TotalTime>
  <Words>517</Words>
  <Application>Microsoft Office PowerPoint</Application>
  <PresentationFormat>画面に合わせる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【（仮称）地域資源情報管理システムの運用・保守業務等委託における個人情報の流れ】　（資料３－１）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新宿区健康マイレージ制度</dc:title>
  <dc:creator>宮脇　陽介</dc:creator>
  <cp:lastModifiedBy>藤田　有希</cp:lastModifiedBy>
  <cp:revision>1025</cp:revision>
  <cp:lastPrinted>2021-05-10T10:59:46Z</cp:lastPrinted>
  <dcterms:created xsi:type="dcterms:W3CDTF">2016-06-10T06:19:59Z</dcterms:created>
  <dcterms:modified xsi:type="dcterms:W3CDTF">2021-11-15T04:18:16Z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0x0101007F50E7ADCFEB1B44997736BA6845117E</vt:lpwstr>
  </property>
</Properties>
</file>