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96" r:id="rId6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田　新" initials="村田　新" lastIdx="5" clrIdx="0">
    <p:extLst/>
  </p:cmAuthor>
  <p:cmAuthor id="2" name="北井　花恵" initials="北井　花恵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D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3" autoAdjust="0"/>
    <p:restoredTop sz="94660"/>
  </p:normalViewPr>
  <p:slideViewPr>
    <p:cSldViewPr>
      <p:cViewPr varScale="1">
        <p:scale>
          <a:sx n="83" d="100"/>
          <a:sy n="83" d="100"/>
        </p:scale>
        <p:origin x="179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9413" cy="493713"/>
          </a:xfrm>
          <a:prstGeom prst="rect">
            <a:avLst/>
          </a:prstGeom>
        </p:spPr>
        <p:txBody>
          <a:bodyPr vert="horz" lIns="91409" tIns="45703" rIns="91409" bIns="45703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09" tIns="45703" rIns="91409" bIns="45703" rtlCol="0"/>
          <a:lstStyle>
            <a:lvl1pPr algn="r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4188"/>
            <a:ext cx="2919413" cy="493712"/>
          </a:xfrm>
          <a:prstGeom prst="rect">
            <a:avLst/>
          </a:prstGeom>
        </p:spPr>
        <p:txBody>
          <a:bodyPr vert="horz" lIns="91409" tIns="45703" rIns="91409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09" tIns="45703" rIns="91409" bIns="45703" rtlCol="0" anchor="b"/>
          <a:lstStyle>
            <a:lvl1pPr algn="r">
              <a:defRPr sz="1200"/>
            </a:lvl1pPr>
          </a:lstStyle>
          <a:p>
            <a:fld id="{B78CAB48-28B9-471C-B615-2B5C68E0FE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11468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3713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7890"/>
            <a:ext cx="5389563" cy="4441825"/>
          </a:xfrm>
          <a:prstGeom prst="rect">
            <a:avLst/>
          </a:prstGeom>
        </p:spPr>
        <p:txBody>
          <a:bodyPr vert="horz" lIns="91418" tIns="45709" rIns="91418" bIns="4570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188"/>
            <a:ext cx="2919413" cy="493712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F70A1D8B-B0DC-4E9D-B539-039F04FA8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56277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kumimoji="1" lang="ja-JP" altLang="en-US" smtClean="0"/>
              <a:t>資料２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49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CFC6F-C993-4065-A1DA-35B90ABE4FBC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D13A-0615-46DF-AE5C-23E61A162D73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C33A0-1911-4B20-9002-3D8D1CA31FAE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6EB6D-FFE3-4B7E-9DA6-82DDEBD73115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E1F5-2819-4A67-973C-21132F19A315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62B6-1C26-41B7-8401-0FDF58A6D2C5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ED1A9-C1F8-47A4-98B6-E3C44CCC2E0E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AE18-799F-4B03-BAB8-C98D4BD265D3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D15E-8A5D-472C-863F-C46D3FE6D092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AA54F-1D3F-4CF8-845E-50347D66FA78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D753-F8E7-46D9-82C1-3501FA6E7631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E74A-7F3B-45F0-9C03-E183941BDB7D}" type="datetime1">
              <a:rPr kumimoji="1" lang="ja-JP" altLang="en-US" smtClean="0"/>
              <a:t>2021/5/12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角丸四角形 66"/>
          <p:cNvSpPr/>
          <p:nvPr/>
        </p:nvSpPr>
        <p:spPr>
          <a:xfrm>
            <a:off x="4905084" y="1008803"/>
            <a:ext cx="1251092" cy="3537909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6020" y="750426"/>
            <a:ext cx="1907530" cy="5667168"/>
          </a:xfrm>
          <a:prstGeom prst="roundRect">
            <a:avLst/>
          </a:prstGeom>
          <a:noFill/>
          <a:ln w="38100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0170" y="341372"/>
            <a:ext cx="1828754" cy="760664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+mn-ea"/>
              </a:rPr>
              <a:t>障害福祉・介護サービス事業所の職員及び</a:t>
            </a:r>
            <a:endParaRPr lang="en-US" altLang="ja-JP" sz="1200" dirty="0" smtClean="0">
              <a:latin typeface="+mn-ea"/>
            </a:endParaRPr>
          </a:p>
          <a:p>
            <a:pPr algn="ctr"/>
            <a:r>
              <a:rPr kumimoji="1" lang="ja-JP" altLang="en-US" sz="1200" b="1" u="sng" dirty="0" smtClean="0">
                <a:latin typeface="+mn-ea"/>
              </a:rPr>
              <a:t>養護学校の教員・職員</a:t>
            </a:r>
            <a:endParaRPr kumimoji="1" lang="ja-JP" altLang="en-US" sz="1200" b="1" u="sng" dirty="0">
              <a:latin typeface="+mn-ea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781688" y="777961"/>
            <a:ext cx="1470770" cy="3897887"/>
          </a:xfrm>
          <a:prstGeom prst="roundRect">
            <a:avLst/>
          </a:prstGeom>
          <a:noFill/>
          <a:ln w="381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-101986" y="-12665"/>
            <a:ext cx="77703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【</a:t>
            </a:r>
            <a:r>
              <a:rPr lang="ja-JP" altLang="en-US" sz="15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ＰＣＲ検査業務委託に係る個人情報の流れ</a:t>
            </a:r>
            <a:r>
              <a:rPr lang="en-US" altLang="ja-JP" sz="15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】</a:t>
            </a:r>
            <a:endParaRPr kumimoji="1" lang="ja-JP" altLang="en-US" sz="15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4770688" y="390377"/>
            <a:ext cx="1481769" cy="576474"/>
          </a:xfrm>
          <a:prstGeom prst="roundRect">
            <a:avLst/>
          </a:prstGeom>
          <a:solidFill>
            <a:srgbClr val="00B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受託事</a:t>
            </a:r>
            <a:r>
              <a:rPr lang="ja-JP" altLang="en-US" sz="1200" dirty="0" smtClean="0"/>
              <a:t>業者</a:t>
            </a:r>
            <a:endParaRPr lang="en-US" altLang="ja-JP" sz="1200" dirty="0" smtClean="0"/>
          </a:p>
          <a:p>
            <a:pPr algn="ctr"/>
            <a:r>
              <a:rPr kumimoji="1" lang="ja-JP" altLang="en-US" sz="1200" dirty="0" smtClean="0"/>
              <a:t>（</a:t>
            </a:r>
            <a:r>
              <a:rPr kumimoji="1" lang="en-US" altLang="ja-JP" sz="1200" dirty="0" smtClean="0"/>
              <a:t>SB</a:t>
            </a:r>
            <a:r>
              <a:rPr kumimoji="1" lang="ja-JP" altLang="en-US" sz="1200" dirty="0" smtClean="0"/>
              <a:t>新型コロナウイルス検査センター）</a:t>
            </a:r>
            <a:endParaRPr kumimoji="1" lang="en-US" altLang="ja-JP" sz="1200" dirty="0" smtClean="0"/>
          </a:p>
        </p:txBody>
      </p:sp>
      <p:cxnSp>
        <p:nvCxnSpPr>
          <p:cNvPr id="61" name="直線矢印コネクタ 60"/>
          <p:cNvCxnSpPr/>
          <p:nvPr/>
        </p:nvCxnSpPr>
        <p:spPr>
          <a:xfrm flipH="1" flipV="1">
            <a:off x="1939636" y="1801091"/>
            <a:ext cx="2842052" cy="369"/>
          </a:xfrm>
          <a:prstGeom prst="straightConnector1">
            <a:avLst/>
          </a:prstGeom>
          <a:ln w="666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7940045" y="14748"/>
            <a:ext cx="171389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（資料</a:t>
            </a:r>
            <a:r>
              <a:rPr lang="ja-JP" altLang="en-US" sz="13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２</a:t>
            </a:r>
            <a:r>
              <a:rPr kumimoji="1" lang="ja-JP" altLang="en-US" sz="13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－１）</a:t>
            </a:r>
            <a:endParaRPr kumimoji="1" lang="ja-JP" altLang="en-US" sz="13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6" name="角丸四角形吹き出し 65"/>
          <p:cNvSpPr/>
          <p:nvPr/>
        </p:nvSpPr>
        <p:spPr>
          <a:xfrm>
            <a:off x="2347031" y="2605461"/>
            <a:ext cx="1937080" cy="446200"/>
          </a:xfrm>
          <a:prstGeom prst="wedgeRoundRectCallout">
            <a:avLst>
              <a:gd name="adj1" fmla="val -6822"/>
              <a:gd name="adj2" fmla="val 68522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900" dirty="0" smtClean="0">
                <a:solidFill>
                  <a:srgbClr val="FF0000"/>
                </a:solidFill>
              </a:rPr>
              <a:t>対象者情報（管理表）は送付しない。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260109" y="1621765"/>
            <a:ext cx="2250856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❷唾液採取キット（検体</a:t>
            </a:r>
            <a:r>
              <a:rPr lang="en-US" altLang="ja-JP" sz="1400" dirty="0" smtClean="0"/>
              <a:t>ID</a:t>
            </a:r>
            <a:r>
              <a:rPr lang="ja-JP" altLang="en-US" sz="1400" dirty="0" smtClean="0"/>
              <a:t>付き）の送付（郵送）</a:t>
            </a:r>
            <a:endParaRPr kumimoji="1" lang="en-US" altLang="ja-JP" sz="1400" dirty="0" smtClean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87614" y="1534586"/>
            <a:ext cx="1627404" cy="7386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❸</a:t>
            </a:r>
            <a:r>
              <a:rPr lang="ja-JP" altLang="en-US" sz="1400" dirty="0" smtClean="0"/>
              <a:t>検体</a:t>
            </a:r>
            <a:r>
              <a:rPr lang="en-US" altLang="ja-JP" sz="1400" dirty="0" smtClean="0"/>
              <a:t>ID</a:t>
            </a:r>
            <a:r>
              <a:rPr lang="ja-JP" altLang="en-US" sz="1400" dirty="0" smtClean="0"/>
              <a:t>と</a:t>
            </a:r>
            <a:r>
              <a:rPr lang="ja-JP" altLang="en-US" sz="1400" dirty="0"/>
              <a:t>職員</a:t>
            </a:r>
            <a:r>
              <a:rPr lang="ja-JP" altLang="en-US" sz="1400" dirty="0" smtClean="0"/>
              <a:t>を紐づけた管理表（エクセル）の作成</a:t>
            </a:r>
            <a:endParaRPr lang="en-US" altLang="ja-JP" sz="1400" dirty="0" smtClean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019815" y="3191505"/>
            <a:ext cx="1021629" cy="5232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❼</a:t>
            </a:r>
            <a:r>
              <a:rPr lang="en-US" altLang="ja-JP" sz="1400" dirty="0" smtClean="0"/>
              <a:t>PCR</a:t>
            </a:r>
            <a:r>
              <a:rPr lang="ja-JP" altLang="en-US" sz="1400" dirty="0" smtClean="0"/>
              <a:t>検査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の実施</a:t>
            </a:r>
            <a:endParaRPr lang="en-US" altLang="ja-JP" sz="1400" dirty="0" smtClean="0"/>
          </a:p>
        </p:txBody>
      </p:sp>
      <p:cxnSp>
        <p:nvCxnSpPr>
          <p:cNvPr id="110" name="直線矢印コネクタ 109"/>
          <p:cNvCxnSpPr/>
          <p:nvPr/>
        </p:nvCxnSpPr>
        <p:spPr>
          <a:xfrm flipH="1">
            <a:off x="1928924" y="4425838"/>
            <a:ext cx="2976160" cy="0"/>
          </a:xfrm>
          <a:prstGeom prst="straightConnector1">
            <a:avLst/>
          </a:prstGeom>
          <a:ln w="666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/>
          <p:nvPr/>
        </p:nvCxnSpPr>
        <p:spPr>
          <a:xfrm>
            <a:off x="1961458" y="3453115"/>
            <a:ext cx="2834762" cy="1974"/>
          </a:xfrm>
          <a:prstGeom prst="straightConnector1">
            <a:avLst/>
          </a:prstGeom>
          <a:ln w="666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>
            <a:off x="1953550" y="1284915"/>
            <a:ext cx="3150640" cy="9879"/>
          </a:xfrm>
          <a:prstGeom prst="straightConnector1">
            <a:avLst/>
          </a:prstGeom>
          <a:ln w="666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191025" y="2347187"/>
            <a:ext cx="1627404" cy="7386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❹唾液採取キット（検体</a:t>
            </a:r>
            <a:r>
              <a:rPr lang="en-US" altLang="ja-JP" sz="1400" dirty="0" smtClean="0"/>
              <a:t>ID</a:t>
            </a:r>
            <a:r>
              <a:rPr lang="ja-JP" altLang="en-US" sz="1400" dirty="0" smtClean="0"/>
              <a:t>付き）を職員に配付</a:t>
            </a:r>
            <a:endParaRPr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0844" y="3424296"/>
            <a:ext cx="1131074" cy="3077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❺</a:t>
            </a:r>
            <a:r>
              <a:rPr lang="ja-JP" altLang="en-US" sz="1400" dirty="0" smtClean="0"/>
              <a:t>唾液採取</a:t>
            </a:r>
            <a:endParaRPr lang="en-US" altLang="ja-JP" sz="14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1025" y="4133672"/>
            <a:ext cx="1604378" cy="5232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❾検査結果と</a:t>
            </a:r>
            <a:r>
              <a:rPr lang="ja-JP" altLang="en-US" sz="1400" dirty="0"/>
              <a:t>職員</a:t>
            </a:r>
            <a:r>
              <a:rPr lang="ja-JP" altLang="en-US" sz="1400" dirty="0" smtClean="0"/>
              <a:t>の紐づけ</a:t>
            </a:r>
            <a:endParaRPr lang="en-US" altLang="ja-JP" sz="1400" dirty="0" smtClean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266785" y="1001606"/>
            <a:ext cx="2265650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❶申込及び唾液採取キットの送付依頼（メール）</a:t>
            </a:r>
            <a:endParaRPr kumimoji="1" lang="en-US" altLang="ja-JP" sz="1400" dirty="0" smtClean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93640" y="3166492"/>
            <a:ext cx="918278" cy="2462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000" b="1" dirty="0" smtClean="0"/>
              <a:t>【</a:t>
            </a:r>
            <a:r>
              <a:rPr lang="ja-JP" altLang="en-US" sz="1000" b="1" dirty="0" smtClean="0"/>
              <a:t>職員個人</a:t>
            </a:r>
            <a:r>
              <a:rPr lang="en-US" altLang="ja-JP" sz="1000" b="1" dirty="0" smtClean="0"/>
              <a:t>】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202539" y="3195396"/>
            <a:ext cx="1604377" cy="589334"/>
          </a:xfrm>
          <a:prstGeom prst="rect">
            <a:avLst/>
          </a:prstGeom>
          <a:noFill/>
          <a:ln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3" name="Picture 2" descr="C:\Users\suganuma\AppData\Local\Microsoft\Windows\Temporary Internet Files\Content.IE5\UQ7OCH77\1024px-Team_icon_-_noun_project_20586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1449689" y="3220419"/>
            <a:ext cx="329597" cy="35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テキスト ボックス 96"/>
          <p:cNvSpPr txBox="1"/>
          <p:nvPr/>
        </p:nvSpPr>
        <p:spPr>
          <a:xfrm>
            <a:off x="2297178" y="3151103"/>
            <a:ext cx="2063616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❻唾液（検体</a:t>
            </a:r>
            <a:r>
              <a:rPr kumimoji="1" lang="en-US" altLang="ja-JP" sz="1400" dirty="0" smtClean="0"/>
              <a:t>ID</a:t>
            </a:r>
            <a:r>
              <a:rPr kumimoji="1" lang="ja-JP" altLang="en-US" sz="1400" dirty="0" smtClean="0"/>
              <a:t>付き）の送付</a:t>
            </a:r>
            <a:r>
              <a:rPr lang="ja-JP" altLang="en-US" sz="1400" dirty="0" smtClean="0"/>
              <a:t>（宅配便）</a:t>
            </a:r>
            <a:endParaRPr kumimoji="1" lang="en-US" altLang="ja-JP" sz="1400" dirty="0" smtClean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347031" y="4152628"/>
            <a:ext cx="2063616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❽検査結果（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１）の</a:t>
            </a:r>
            <a:endParaRPr lang="en-US" altLang="ja-JP" sz="1400" dirty="0" smtClean="0"/>
          </a:p>
          <a:p>
            <a:pPr algn="ctr"/>
            <a:r>
              <a:rPr lang="ja-JP" altLang="en-US" sz="1400" dirty="0" smtClean="0"/>
              <a:t>報告（メール）</a:t>
            </a:r>
            <a:endParaRPr kumimoji="1" lang="en-US" altLang="ja-JP" sz="1400" dirty="0" smtClean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1025" y="4806816"/>
            <a:ext cx="1604378" cy="7386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❿要再検査者（陽性疑い職員）の確認</a:t>
            </a:r>
            <a:endParaRPr lang="en-US" altLang="ja-JP" sz="1400" dirty="0" smtClean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-11018" y="6427113"/>
            <a:ext cx="4421665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１</a:t>
            </a:r>
            <a:r>
              <a:rPr lang="ja-JP" altLang="en-US" sz="1100" dirty="0"/>
              <a:t>・・・</a:t>
            </a:r>
            <a:r>
              <a:rPr lang="ja-JP" altLang="en-US" sz="1100" dirty="0" smtClean="0"/>
              <a:t>検体</a:t>
            </a:r>
            <a:r>
              <a:rPr lang="en-US" altLang="ja-JP" sz="1100" dirty="0" smtClean="0"/>
              <a:t>ID</a:t>
            </a:r>
            <a:r>
              <a:rPr lang="ja-JP" altLang="en-US" sz="1100" dirty="0" err="1" smtClean="0"/>
              <a:t>、</a:t>
            </a:r>
            <a:r>
              <a:rPr lang="ja-JP" altLang="en-US" sz="1100" dirty="0" smtClean="0"/>
              <a:t>検査日、</a:t>
            </a:r>
            <a:r>
              <a:rPr lang="en-US" altLang="ja-JP" sz="1100" dirty="0" smtClean="0"/>
              <a:t>Ct</a:t>
            </a:r>
            <a:r>
              <a:rPr lang="ja-JP" altLang="en-US" sz="1100" dirty="0" smtClean="0"/>
              <a:t>値（ウイルス量を推定する値）、再検査の要否</a:t>
            </a:r>
            <a:endParaRPr lang="en-US" altLang="ja-JP" sz="1100" dirty="0" smtClean="0"/>
          </a:p>
          <a:p>
            <a:r>
              <a:rPr lang="en-US" altLang="ja-JP" sz="1100" dirty="0"/>
              <a:t>※</a:t>
            </a:r>
            <a:r>
              <a:rPr lang="ja-JP" altLang="en-US" sz="1100" dirty="0"/>
              <a:t>２・・・検査数、要再検査数、</a:t>
            </a:r>
            <a:r>
              <a:rPr lang="ja-JP" altLang="en-US" sz="1100" dirty="0" smtClean="0"/>
              <a:t>陽性率</a:t>
            </a:r>
            <a:endParaRPr lang="en-US" altLang="ja-JP" sz="1100" dirty="0"/>
          </a:p>
        </p:txBody>
      </p:sp>
      <p:sp>
        <p:nvSpPr>
          <p:cNvPr id="62" name="テキスト ボックス 1"/>
          <p:cNvSpPr txBox="1"/>
          <p:nvPr/>
        </p:nvSpPr>
        <p:spPr>
          <a:xfrm>
            <a:off x="5104190" y="988345"/>
            <a:ext cx="1148267" cy="22738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 smtClean="0"/>
              <a:t>【</a:t>
            </a:r>
            <a:r>
              <a:rPr lang="ja-JP" altLang="en-US" dirty="0" smtClean="0"/>
              <a:t>委託先の</a:t>
            </a:r>
            <a:r>
              <a:rPr lang="en-US" altLang="ja-JP" dirty="0" smtClean="0"/>
              <a:t>PC</a:t>
            </a:r>
            <a:r>
              <a:rPr kumimoji="1" lang="en-US" altLang="ja-JP" sz="1100" dirty="0" smtClean="0"/>
              <a:t>】</a:t>
            </a:r>
          </a:p>
          <a:p>
            <a:endParaRPr kumimoji="1" lang="en-US" altLang="ja-JP" sz="1100" dirty="0" smtClean="0"/>
          </a:p>
        </p:txBody>
      </p:sp>
      <p:pic>
        <p:nvPicPr>
          <p:cNvPr id="63" name="Picture 15" descr="j04289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852" y="1225372"/>
            <a:ext cx="431949" cy="25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角丸四角形吹き出し 68"/>
          <p:cNvSpPr/>
          <p:nvPr/>
        </p:nvSpPr>
        <p:spPr>
          <a:xfrm>
            <a:off x="6462273" y="1033565"/>
            <a:ext cx="1596069" cy="904953"/>
          </a:xfrm>
          <a:prstGeom prst="wedgeRoundRectCallout">
            <a:avLst>
              <a:gd name="adj1" fmla="val -70701"/>
              <a:gd name="adj2" fmla="val -25935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rgbClr val="FF0000"/>
                </a:solidFill>
              </a:rPr>
              <a:t>・</a:t>
            </a:r>
            <a:r>
              <a:rPr lang="en-US" altLang="ja-JP" sz="900" dirty="0">
                <a:solidFill>
                  <a:srgbClr val="FF0000"/>
                </a:solidFill>
              </a:rPr>
              <a:t>ID</a:t>
            </a:r>
            <a:r>
              <a:rPr lang="ja-JP" altLang="en-US" sz="900" dirty="0">
                <a:solidFill>
                  <a:srgbClr val="FF0000"/>
                </a:solidFill>
              </a:rPr>
              <a:t>・パスワード認証</a:t>
            </a:r>
            <a:endParaRPr lang="en-US" altLang="ja-JP" sz="900" dirty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・ウィルス</a:t>
            </a:r>
            <a:r>
              <a:rPr lang="ja-JP" altLang="en-US" sz="900" dirty="0" smtClean="0">
                <a:solidFill>
                  <a:srgbClr val="FF0000"/>
                </a:solidFill>
              </a:rPr>
              <a:t>対策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・最新</a:t>
            </a:r>
            <a:r>
              <a:rPr lang="ja-JP" altLang="en-US" sz="900" dirty="0" smtClean="0">
                <a:solidFill>
                  <a:srgbClr val="FF0000"/>
                </a:solidFill>
              </a:rPr>
              <a:t>のプログラムの適用</a:t>
            </a:r>
            <a:endParaRPr lang="en-US" altLang="ja-JP" sz="900" dirty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・ログの記録・管理</a:t>
            </a:r>
            <a:endParaRPr lang="en-US" altLang="ja-JP" sz="900" dirty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・アクセス</a:t>
            </a:r>
            <a:r>
              <a:rPr lang="ja-JP" altLang="en-US" sz="900" dirty="0" smtClean="0">
                <a:solidFill>
                  <a:srgbClr val="FF0000"/>
                </a:solidFill>
              </a:rPr>
              <a:t>制御</a:t>
            </a:r>
            <a:endParaRPr lang="en-US" altLang="ja-JP" sz="900" dirty="0" smtClean="0">
              <a:solidFill>
                <a:srgbClr val="FF0000"/>
              </a:solidFill>
            </a:endParaRPr>
          </a:p>
        </p:txBody>
      </p:sp>
      <p:sp>
        <p:nvSpPr>
          <p:cNvPr id="43" name="角丸四角形吹き出し 42"/>
          <p:cNvSpPr/>
          <p:nvPr/>
        </p:nvSpPr>
        <p:spPr>
          <a:xfrm>
            <a:off x="2176367" y="358125"/>
            <a:ext cx="1228777" cy="446200"/>
          </a:xfrm>
          <a:prstGeom prst="wedgeRoundRectCallout">
            <a:avLst>
              <a:gd name="adj1" fmla="val -77036"/>
              <a:gd name="adj2" fmla="val 22528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900" dirty="0" smtClean="0">
                <a:solidFill>
                  <a:srgbClr val="FF0000"/>
                </a:solidFill>
              </a:rPr>
              <a:t>唾液採取キットは、鍵付きキャビネットに保管する。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7667384" y="4009840"/>
            <a:ext cx="1449314" cy="2501116"/>
          </a:xfrm>
          <a:prstGeom prst="roundRect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b="1" dirty="0">
              <a:solidFill>
                <a:srgbClr val="00B0F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7712063" y="3556978"/>
            <a:ext cx="1359956" cy="678966"/>
          </a:xfrm>
          <a:prstGeom prst="roundRect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/>
              <a:t>受託事</a:t>
            </a:r>
            <a:r>
              <a:rPr lang="ja-JP" altLang="en-US" sz="1300" dirty="0" smtClean="0"/>
              <a:t>業者</a:t>
            </a:r>
            <a:endParaRPr lang="en-US" altLang="ja-JP" sz="1300" dirty="0" smtClean="0"/>
          </a:p>
          <a:p>
            <a:pPr algn="ctr"/>
            <a:r>
              <a:rPr kumimoji="1" lang="ja-JP" altLang="en-US" sz="1300" dirty="0" smtClean="0"/>
              <a:t>（国立国際医療</a:t>
            </a:r>
            <a:endParaRPr kumimoji="1" lang="en-US" altLang="ja-JP" sz="1300" dirty="0" smtClean="0"/>
          </a:p>
          <a:p>
            <a:pPr algn="ctr"/>
            <a:r>
              <a:rPr kumimoji="1" lang="ja-JP" altLang="en-US" sz="1300" dirty="0" smtClean="0"/>
              <a:t>研究センター）</a:t>
            </a:r>
            <a:endParaRPr kumimoji="1" lang="en-US" altLang="ja-JP" sz="1300" dirty="0" smtClean="0"/>
          </a:p>
        </p:txBody>
      </p:sp>
      <p:cxnSp>
        <p:nvCxnSpPr>
          <p:cNvPr id="56" name="直線矢印コネクタ 55"/>
          <p:cNvCxnSpPr/>
          <p:nvPr/>
        </p:nvCxnSpPr>
        <p:spPr>
          <a:xfrm>
            <a:off x="6156176" y="4425838"/>
            <a:ext cx="1657626" cy="0"/>
          </a:xfrm>
          <a:prstGeom prst="straightConnector1">
            <a:avLst/>
          </a:prstGeom>
          <a:ln w="666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6337574" y="4025950"/>
            <a:ext cx="1148412" cy="692497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 smtClean="0"/>
              <a:t>❽検査結果（</a:t>
            </a:r>
            <a:r>
              <a:rPr lang="en-US" altLang="ja-JP" sz="1300" dirty="0" smtClean="0"/>
              <a:t>※</a:t>
            </a:r>
            <a:r>
              <a:rPr lang="ja-JP" altLang="en-US" sz="1300" dirty="0" smtClean="0"/>
              <a:t>１）の報告</a:t>
            </a:r>
            <a:endParaRPr lang="en-US" altLang="ja-JP" sz="1300" dirty="0" smtClean="0"/>
          </a:p>
          <a:p>
            <a:pPr algn="ctr"/>
            <a:r>
              <a:rPr lang="ja-JP" altLang="en-US" sz="1300" dirty="0" smtClean="0"/>
              <a:t>（メール）</a:t>
            </a:r>
            <a:endParaRPr kumimoji="1" lang="en-US" altLang="ja-JP" sz="1300" dirty="0" smtClean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846934" y="4830628"/>
            <a:ext cx="1115968" cy="89255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⓬要再検査者（陽性</a:t>
            </a:r>
            <a:r>
              <a:rPr lang="ja-JP" altLang="en-US" sz="1300" dirty="0" smtClean="0"/>
              <a:t>疑い職員）のカルテの作成</a:t>
            </a:r>
            <a:endParaRPr lang="en-US" altLang="ja-JP" sz="1300" dirty="0" smtClean="0"/>
          </a:p>
        </p:txBody>
      </p:sp>
      <p:cxnSp>
        <p:nvCxnSpPr>
          <p:cNvPr id="71" name="直線矢印コネクタ 70"/>
          <p:cNvCxnSpPr/>
          <p:nvPr/>
        </p:nvCxnSpPr>
        <p:spPr>
          <a:xfrm flipV="1">
            <a:off x="1960984" y="5319137"/>
            <a:ext cx="5706400" cy="13583"/>
          </a:xfrm>
          <a:prstGeom prst="straightConnector1">
            <a:avLst/>
          </a:prstGeom>
          <a:ln w="666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2347031" y="4786416"/>
            <a:ext cx="2063616" cy="1092607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300" dirty="0" smtClean="0"/>
              <a:t>⓫</a:t>
            </a:r>
            <a:r>
              <a:rPr lang="ja-JP" altLang="en-US" sz="1300" dirty="0"/>
              <a:t>要再検査者（陽性</a:t>
            </a:r>
            <a:r>
              <a:rPr lang="ja-JP" altLang="en-US" sz="1300" dirty="0" smtClean="0"/>
              <a:t>疑い職員）の情報提供（検体</a:t>
            </a:r>
            <a:r>
              <a:rPr lang="en-US" altLang="ja-JP" sz="1300" dirty="0" smtClean="0"/>
              <a:t>ID</a:t>
            </a:r>
            <a:r>
              <a:rPr lang="ja-JP" altLang="en-US" sz="1300" dirty="0" smtClean="0"/>
              <a:t>・氏名・性別・生年月日・国籍・研究センターの受診歴）（電話又はメール）</a:t>
            </a:r>
            <a:endParaRPr lang="en-US" altLang="ja-JP" sz="13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854566" y="5807041"/>
            <a:ext cx="1115968" cy="5232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⓮</a:t>
            </a:r>
            <a:r>
              <a:rPr lang="ja-JP" altLang="en-US" sz="1400" dirty="0" smtClean="0"/>
              <a:t>再検査の実施</a:t>
            </a:r>
            <a:endParaRPr lang="en-US" altLang="ja-JP" sz="1400" dirty="0" smtClean="0"/>
          </a:p>
        </p:txBody>
      </p:sp>
      <p:cxnSp>
        <p:nvCxnSpPr>
          <p:cNvPr id="74" name="直線矢印コネクタ 73"/>
          <p:cNvCxnSpPr/>
          <p:nvPr/>
        </p:nvCxnSpPr>
        <p:spPr>
          <a:xfrm flipH="1">
            <a:off x="1946925" y="6222924"/>
            <a:ext cx="5721419" cy="0"/>
          </a:xfrm>
          <a:prstGeom prst="straightConnector1">
            <a:avLst/>
          </a:prstGeom>
          <a:ln w="666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4895019" y="6097080"/>
            <a:ext cx="2063616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⓯</a:t>
            </a:r>
            <a:r>
              <a:rPr kumimoji="1" lang="ja-JP" altLang="en-US" sz="1400" dirty="0" smtClean="0"/>
              <a:t>再検査結果の通知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（電話又は郵送）</a:t>
            </a:r>
            <a:endParaRPr kumimoji="1" lang="en-US" altLang="ja-JP" sz="1400" dirty="0" smtClean="0"/>
          </a:p>
        </p:txBody>
      </p:sp>
      <p:sp>
        <p:nvSpPr>
          <p:cNvPr id="76" name="角丸四角形 75"/>
          <p:cNvSpPr/>
          <p:nvPr/>
        </p:nvSpPr>
        <p:spPr>
          <a:xfrm>
            <a:off x="7712063" y="331833"/>
            <a:ext cx="1359956" cy="678966"/>
          </a:xfrm>
          <a:prstGeom prst="roundRect">
            <a:avLst/>
          </a:prstGeom>
          <a:solidFill>
            <a:srgbClr val="0070C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dirty="0" smtClean="0"/>
              <a:t>新宿区</a:t>
            </a:r>
            <a:endParaRPr kumimoji="1" lang="en-US" altLang="ja-JP" sz="1300" dirty="0" smtClean="0"/>
          </a:p>
        </p:txBody>
      </p:sp>
      <p:cxnSp>
        <p:nvCxnSpPr>
          <p:cNvPr id="77" name="直線矢印コネクタ 76"/>
          <p:cNvCxnSpPr>
            <a:stCxn id="70" idx="3"/>
            <a:endCxn id="76" idx="1"/>
          </p:cNvCxnSpPr>
          <p:nvPr/>
        </p:nvCxnSpPr>
        <p:spPr>
          <a:xfrm flipV="1">
            <a:off x="6252457" y="671316"/>
            <a:ext cx="1459606" cy="729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8653761" y="1001606"/>
            <a:ext cx="0" cy="258983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6379886" y="354599"/>
            <a:ext cx="1352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（契約</a:t>
            </a:r>
            <a:r>
              <a:rPr kumimoji="1" lang="ja-JP" altLang="en-US" sz="1600" dirty="0" smtClean="0"/>
              <a:t>）</a:t>
            </a:r>
            <a:endParaRPr kumimoji="1" lang="ja-JP" altLang="en-US" sz="16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486455" y="1153193"/>
            <a:ext cx="835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（契約）</a:t>
            </a:r>
            <a:endParaRPr kumimoji="1" lang="ja-JP" altLang="en-US" sz="1400" dirty="0"/>
          </a:p>
        </p:txBody>
      </p:sp>
      <p:sp>
        <p:nvSpPr>
          <p:cNvPr id="81" name="テキスト ボックス 1"/>
          <p:cNvSpPr txBox="1"/>
          <p:nvPr/>
        </p:nvSpPr>
        <p:spPr>
          <a:xfrm>
            <a:off x="7889829" y="4319330"/>
            <a:ext cx="1148267" cy="22738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dirty="0" smtClean="0"/>
              <a:t>【</a:t>
            </a:r>
            <a:r>
              <a:rPr lang="ja-JP" altLang="en-US" dirty="0" smtClean="0"/>
              <a:t>委託先の</a:t>
            </a:r>
            <a:r>
              <a:rPr lang="en-US" altLang="ja-JP" dirty="0" smtClean="0"/>
              <a:t>PC</a:t>
            </a:r>
            <a:r>
              <a:rPr kumimoji="1" lang="en-US" altLang="ja-JP" sz="1100" dirty="0" smtClean="0"/>
              <a:t>】</a:t>
            </a:r>
          </a:p>
          <a:p>
            <a:endParaRPr kumimoji="1" lang="en-US" altLang="ja-JP" sz="1100" dirty="0" smtClean="0"/>
          </a:p>
        </p:txBody>
      </p:sp>
      <p:pic>
        <p:nvPicPr>
          <p:cNvPr id="82" name="Picture 15" descr="j04289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782" y="4556813"/>
            <a:ext cx="410028" cy="238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角丸四角形 82"/>
          <p:cNvSpPr/>
          <p:nvPr/>
        </p:nvSpPr>
        <p:spPr>
          <a:xfrm>
            <a:off x="7787004" y="4309229"/>
            <a:ext cx="1251092" cy="2108365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吹き出し 49"/>
          <p:cNvSpPr/>
          <p:nvPr/>
        </p:nvSpPr>
        <p:spPr>
          <a:xfrm>
            <a:off x="6293056" y="2764475"/>
            <a:ext cx="1553049" cy="807637"/>
          </a:xfrm>
          <a:prstGeom prst="wedgeRoundRectCallout">
            <a:avLst>
              <a:gd name="adj1" fmla="val 39524"/>
              <a:gd name="adj2" fmla="val 64762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rgbClr val="FF0000"/>
                </a:solidFill>
              </a:rPr>
              <a:t>・</a:t>
            </a:r>
            <a:r>
              <a:rPr lang="en-US" altLang="ja-JP" sz="900" dirty="0">
                <a:solidFill>
                  <a:srgbClr val="FF0000"/>
                </a:solidFill>
              </a:rPr>
              <a:t>ID</a:t>
            </a:r>
            <a:r>
              <a:rPr lang="ja-JP" altLang="en-US" sz="900" dirty="0">
                <a:solidFill>
                  <a:srgbClr val="FF0000"/>
                </a:solidFill>
              </a:rPr>
              <a:t>・パスワード認証</a:t>
            </a:r>
            <a:endParaRPr lang="en-US" altLang="ja-JP" sz="900" dirty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・ウィルス</a:t>
            </a:r>
            <a:r>
              <a:rPr lang="ja-JP" altLang="en-US" sz="900" dirty="0" smtClean="0">
                <a:solidFill>
                  <a:srgbClr val="FF0000"/>
                </a:solidFill>
              </a:rPr>
              <a:t>対策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・最新</a:t>
            </a:r>
            <a:r>
              <a:rPr lang="ja-JP" altLang="en-US" sz="900" dirty="0" smtClean="0">
                <a:solidFill>
                  <a:srgbClr val="FF0000"/>
                </a:solidFill>
              </a:rPr>
              <a:t>のプログラムの適用</a:t>
            </a:r>
            <a:endParaRPr lang="en-US" altLang="ja-JP" sz="900" dirty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・ログの記録・管理</a:t>
            </a:r>
            <a:endParaRPr lang="en-US" altLang="ja-JP" sz="900" dirty="0">
              <a:solidFill>
                <a:srgbClr val="FF0000"/>
              </a:solidFill>
            </a:endParaRPr>
          </a:p>
          <a:p>
            <a:r>
              <a:rPr lang="ja-JP" altLang="en-US" sz="900" dirty="0">
                <a:solidFill>
                  <a:srgbClr val="FF0000"/>
                </a:solidFill>
              </a:rPr>
              <a:t>・アクセス</a:t>
            </a:r>
            <a:r>
              <a:rPr lang="ja-JP" altLang="en-US" sz="900" dirty="0" smtClean="0">
                <a:solidFill>
                  <a:srgbClr val="FF0000"/>
                </a:solidFill>
              </a:rPr>
              <a:t>制御</a:t>
            </a:r>
            <a:endParaRPr lang="en-US" altLang="ja-JP" sz="900" dirty="0" smtClean="0">
              <a:solidFill>
                <a:srgbClr val="FF0000"/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1935510" y="5971280"/>
            <a:ext cx="5721419" cy="1974"/>
          </a:xfrm>
          <a:prstGeom prst="straightConnector1">
            <a:avLst/>
          </a:prstGeom>
          <a:ln w="666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4916260" y="5707087"/>
            <a:ext cx="2063616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⓭</a:t>
            </a:r>
            <a:r>
              <a:rPr kumimoji="1" lang="ja-JP" altLang="en-US" sz="1400" dirty="0" smtClean="0"/>
              <a:t>再検査の受診（来院）</a:t>
            </a:r>
            <a:endParaRPr kumimoji="1" lang="en-US" altLang="ja-JP" sz="1400" dirty="0" smtClean="0"/>
          </a:p>
        </p:txBody>
      </p:sp>
      <p:cxnSp>
        <p:nvCxnSpPr>
          <p:cNvPr id="84" name="直線矢印コネクタ 83"/>
          <p:cNvCxnSpPr/>
          <p:nvPr/>
        </p:nvCxnSpPr>
        <p:spPr>
          <a:xfrm flipV="1">
            <a:off x="8270580" y="988346"/>
            <a:ext cx="0" cy="2595664"/>
          </a:xfrm>
          <a:prstGeom prst="straightConnector1">
            <a:avLst/>
          </a:prstGeom>
          <a:ln w="666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7787004" y="1967049"/>
            <a:ext cx="819380" cy="892552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⓰</a:t>
            </a:r>
            <a:r>
              <a:rPr lang="ja-JP" altLang="en-US" sz="1300" dirty="0" smtClean="0"/>
              <a:t>報告（個人情報なし）</a:t>
            </a:r>
            <a:endParaRPr lang="en-US" altLang="ja-JP" sz="1300" dirty="0" smtClean="0"/>
          </a:p>
          <a:p>
            <a:pPr algn="ctr"/>
            <a:r>
              <a:rPr lang="ja-JP" altLang="en-US" sz="1300" dirty="0" smtClean="0"/>
              <a:t>（</a:t>
            </a:r>
            <a:r>
              <a:rPr lang="en-US" altLang="ja-JP" sz="1300" dirty="0" smtClean="0"/>
              <a:t>※</a:t>
            </a:r>
            <a:r>
              <a:rPr lang="ja-JP" altLang="en-US" sz="1300" dirty="0" smtClean="0"/>
              <a:t>２）</a:t>
            </a:r>
            <a:endParaRPr lang="en-US" altLang="ja-JP" sz="1300" dirty="0" smtClean="0"/>
          </a:p>
        </p:txBody>
      </p:sp>
      <p:sp>
        <p:nvSpPr>
          <p:cNvPr id="6" name="四角形吹き出し 5"/>
          <p:cNvSpPr/>
          <p:nvPr/>
        </p:nvSpPr>
        <p:spPr>
          <a:xfrm>
            <a:off x="248663" y="1168388"/>
            <a:ext cx="1422522" cy="307783"/>
          </a:xfrm>
          <a:prstGeom prst="wedgeRectCallout">
            <a:avLst>
              <a:gd name="adj1" fmla="val -17972"/>
              <a:gd name="adj2" fmla="val -9523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rgbClr val="FF0000"/>
                </a:solidFill>
              </a:rPr>
              <a:t>対象者に養護学校の教員・職員を追加する。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89" name="角丸四角形吹き出し 88"/>
          <p:cNvSpPr/>
          <p:nvPr/>
        </p:nvSpPr>
        <p:spPr>
          <a:xfrm>
            <a:off x="4662462" y="4794884"/>
            <a:ext cx="1732588" cy="445395"/>
          </a:xfrm>
          <a:prstGeom prst="wedgeRoundRectCallout">
            <a:avLst>
              <a:gd name="adj1" fmla="val 48525"/>
              <a:gd name="adj2" fmla="val -74933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900" dirty="0" smtClean="0">
                <a:solidFill>
                  <a:srgbClr val="FF0000"/>
                </a:solidFill>
              </a:rPr>
              <a:t>⑥をグループ分けすることで、メールの送信頻度を最小限にする。</a:t>
            </a:r>
          </a:p>
        </p:txBody>
      </p:sp>
      <p:sp>
        <p:nvSpPr>
          <p:cNvPr id="90" name="角丸四角形吹き出し 89"/>
          <p:cNvSpPr/>
          <p:nvPr/>
        </p:nvSpPr>
        <p:spPr>
          <a:xfrm>
            <a:off x="4664336" y="4794884"/>
            <a:ext cx="1732588" cy="445395"/>
          </a:xfrm>
          <a:prstGeom prst="wedgeRoundRectCallout">
            <a:avLst>
              <a:gd name="adj1" fmla="val -67150"/>
              <a:gd name="adj2" fmla="val -83370"/>
              <a:gd name="adj3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900" dirty="0">
                <a:solidFill>
                  <a:srgbClr val="FF0000"/>
                </a:solidFill>
              </a:rPr>
              <a:t>❶</a:t>
            </a:r>
            <a:r>
              <a:rPr lang="ja-JP" altLang="en-US" sz="900" dirty="0" smtClean="0">
                <a:solidFill>
                  <a:srgbClr val="FF0000"/>
                </a:solidFill>
              </a:rPr>
              <a:t>をグループ分けすることで、メールの送信頻度を最小限にする。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868144" y="4786416"/>
            <a:ext cx="173300" cy="4571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0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F50E7ADCFEB1B44997736BA6845117E" ma:contentTypeVersion="5" ma:contentTypeDescription="新しいドキュメントを作成します。" ma:contentTypeScope="" ma:versionID="6a498d901555643076ce1226f7825d9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200fa9d1b721b44862c3a5741b888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_dlc_Exemp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スケジュールの開始日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スケジュールの終了日" ma:description="" ma:hidden="true" ma:internalName="PublishingExpirationDate">
      <xsd:simpleType>
        <xsd:restriction base="dms:Unknown"/>
      </xsd:simpleType>
    </xsd:element>
    <xsd:element name="_dlc_Exempt" ma:index="10" nillable="true" ma:displayName="ポリシー適用除外" ma:description="" ma:hidden="true" ma:internalName="_dlc_Exempt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ドキュメント</p:Name>
  <p:Description/>
  <p:Statement/>
  <p:PolicyItems>
    <p:PolicyItem featureId="Microsoft.Office.RecordsManagement.PolicyFeatures.PolicyAudit" staticId="0x010100E80BFDDDB02E7B40B3A73807E47D847C|1757814118" UniqueId="b8b42b3d-c42a-4b07-a26c-7554125bf503">
      <p:Name>監査</p:Name>
      <p:Description>ドキュメントおよびリスト アイテムに対するユーザーの操作を監査し、監査ログに記録します。</p:Description>
      <p:CustomData>
        <Audit>
          <Update/>
          <CheckInOut/>
          <MoveCopy/>
          <DeleteRestore/>
        </Audit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E6E7A5-5F26-4C46-9FF1-8CF51EDCA6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E100F8-052A-4657-BC02-13A51E39E8B0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B92B27C7-C2A9-404E-8D3A-1BC576BFBAA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5635E71-B009-462A-8BD4-4C509CE42E5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6687</TotalTime>
  <Words>408</Words>
  <Application>Microsoft Office PowerPoint</Application>
  <PresentationFormat>画面に合わせる (4:3)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HGSｺﾞｼｯｸE</vt:lpstr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新宿区健康マイレージ制度</dc:title>
  <dc:creator>宮脇　陽介</dc:creator>
  <cp:lastModifiedBy>菅沼　聖二</cp:lastModifiedBy>
  <cp:revision>679</cp:revision>
  <cp:lastPrinted>2021-05-11T06:58:42Z</cp:lastPrinted>
  <dcterms:created xsi:type="dcterms:W3CDTF">2016-06-10T06:19:59Z</dcterms:created>
  <dcterms:modified xsi:type="dcterms:W3CDTF">2021-05-12T07:54:19Z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0x0101007F50E7ADCFEB1B44997736BA6845117E</vt:lpwstr>
  </property>
</Properties>
</file>