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3" r:id="rId2"/>
  </p:sldIdLst>
  <p:sldSz cx="12192000" cy="6858000"/>
  <p:notesSz cx="6888163" cy="100187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FFCC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26" autoAdjust="0"/>
    <p:restoredTop sz="86453" autoAdjust="0"/>
  </p:normalViewPr>
  <p:slideViewPr>
    <p:cSldViewPr snapToGrid="0">
      <p:cViewPr varScale="1">
        <p:scale>
          <a:sx n="87" d="100"/>
          <a:sy n="87" d="100"/>
        </p:scale>
        <p:origin x="922" y="77"/>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85466" cy="502789"/>
          </a:xfrm>
          <a:prstGeom prst="rect">
            <a:avLst/>
          </a:prstGeom>
        </p:spPr>
        <p:txBody>
          <a:bodyPr vert="horz" lIns="93084" tIns="46542" rIns="93084" bIns="46542" rtlCol="0"/>
          <a:lstStyle>
            <a:lvl1pPr algn="l">
              <a:defRPr sz="1200"/>
            </a:lvl1pPr>
          </a:lstStyle>
          <a:p>
            <a:endParaRPr kumimoji="1" lang="ja-JP" altLang="en-US"/>
          </a:p>
        </p:txBody>
      </p:sp>
      <p:sp>
        <p:nvSpPr>
          <p:cNvPr id="3" name="日付プレースホルダー 2"/>
          <p:cNvSpPr>
            <a:spLocks noGrp="1"/>
          </p:cNvSpPr>
          <p:nvPr>
            <p:ph type="dt" idx="1"/>
          </p:nvPr>
        </p:nvSpPr>
        <p:spPr>
          <a:xfrm>
            <a:off x="3901074" y="1"/>
            <a:ext cx="2985465" cy="502789"/>
          </a:xfrm>
          <a:prstGeom prst="rect">
            <a:avLst/>
          </a:prstGeom>
        </p:spPr>
        <p:txBody>
          <a:bodyPr vert="horz" lIns="93084" tIns="46542" rIns="93084" bIns="46542" rtlCol="0"/>
          <a:lstStyle>
            <a:lvl1pPr algn="r">
              <a:defRPr sz="1200"/>
            </a:lvl1pPr>
          </a:lstStyle>
          <a:p>
            <a:fld id="{483F5509-32F4-45E0-94E9-18C182D46BFB}" type="datetimeFigureOut">
              <a:rPr kumimoji="1" lang="ja-JP" altLang="en-US" smtClean="0"/>
              <a:t>2021/5/12</a:t>
            </a:fld>
            <a:endParaRPr kumimoji="1" lang="ja-JP" altLang="en-US"/>
          </a:p>
        </p:txBody>
      </p:sp>
      <p:sp>
        <p:nvSpPr>
          <p:cNvPr id="4" name="スライド イメージ プレースホルダー 3"/>
          <p:cNvSpPr>
            <a:spLocks noGrp="1" noRot="1" noChangeAspect="1"/>
          </p:cNvSpPr>
          <p:nvPr>
            <p:ph type="sldImg" idx="2"/>
          </p:nvPr>
        </p:nvSpPr>
        <p:spPr>
          <a:xfrm>
            <a:off x="439738" y="1252538"/>
            <a:ext cx="6008687" cy="3379787"/>
          </a:xfrm>
          <a:prstGeom prst="rect">
            <a:avLst/>
          </a:prstGeom>
          <a:noFill/>
          <a:ln w="12700">
            <a:solidFill>
              <a:prstClr val="black"/>
            </a:solidFill>
          </a:ln>
        </p:spPr>
        <p:txBody>
          <a:bodyPr vert="horz" lIns="93084" tIns="46542" rIns="93084" bIns="46542" rtlCol="0" anchor="ctr"/>
          <a:lstStyle/>
          <a:p>
            <a:endParaRPr lang="ja-JP" altLang="en-US"/>
          </a:p>
        </p:txBody>
      </p:sp>
      <p:sp>
        <p:nvSpPr>
          <p:cNvPr id="5" name="ノート プレースホルダー 4"/>
          <p:cNvSpPr>
            <a:spLocks noGrp="1"/>
          </p:cNvSpPr>
          <p:nvPr>
            <p:ph type="body" sz="quarter" idx="3"/>
          </p:nvPr>
        </p:nvSpPr>
        <p:spPr>
          <a:xfrm>
            <a:off x="688331" y="4821616"/>
            <a:ext cx="5511505" cy="3944959"/>
          </a:xfrm>
          <a:prstGeom prst="rect">
            <a:avLst/>
          </a:prstGeom>
        </p:spPr>
        <p:txBody>
          <a:bodyPr vert="horz" lIns="93084" tIns="46542" rIns="93084" bIns="4654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515924"/>
            <a:ext cx="2985466" cy="502789"/>
          </a:xfrm>
          <a:prstGeom prst="rect">
            <a:avLst/>
          </a:prstGeom>
        </p:spPr>
        <p:txBody>
          <a:bodyPr vert="horz" lIns="93084" tIns="46542" rIns="93084" bIns="4654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01074" y="9515924"/>
            <a:ext cx="2985465" cy="502789"/>
          </a:xfrm>
          <a:prstGeom prst="rect">
            <a:avLst/>
          </a:prstGeom>
        </p:spPr>
        <p:txBody>
          <a:bodyPr vert="horz" lIns="93084" tIns="46542" rIns="93084" bIns="46542" rtlCol="0" anchor="b"/>
          <a:lstStyle>
            <a:lvl1pPr algn="r">
              <a:defRPr sz="1200"/>
            </a:lvl1pPr>
          </a:lstStyle>
          <a:p>
            <a:fld id="{5DFEAA17-8E10-4994-AA1E-976345F8D159}" type="slidenum">
              <a:rPr kumimoji="1" lang="ja-JP" altLang="en-US" smtClean="0"/>
              <a:t>‹#›</a:t>
            </a:fld>
            <a:endParaRPr kumimoji="1" lang="ja-JP" altLang="en-US"/>
          </a:p>
        </p:txBody>
      </p:sp>
    </p:spTree>
    <p:extLst>
      <p:ext uri="{BB962C8B-B14F-4D97-AF65-F5344CB8AC3E}">
        <p14:creationId xmlns:p14="http://schemas.microsoft.com/office/powerpoint/2010/main" val="479896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DFEAA17-8E10-4994-AA1E-976345F8D159}" type="slidenum">
              <a:rPr kumimoji="1" lang="ja-JP" altLang="en-US" smtClean="0"/>
              <a:t>1</a:t>
            </a:fld>
            <a:endParaRPr kumimoji="1" lang="ja-JP" altLang="en-US"/>
          </a:p>
        </p:txBody>
      </p:sp>
    </p:spTree>
    <p:extLst>
      <p:ext uri="{BB962C8B-B14F-4D97-AF65-F5344CB8AC3E}">
        <p14:creationId xmlns:p14="http://schemas.microsoft.com/office/powerpoint/2010/main" val="3868365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F62AAFC-DE04-4FAF-876D-C0800CD2C863}" type="datetimeFigureOut">
              <a:rPr kumimoji="1" lang="ja-JP" altLang="en-US" smtClean="0"/>
              <a:t>2021/5/12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CE74DC-BD61-48C4-A4C8-D78CB5CC35CE}" type="slidenum">
              <a:rPr kumimoji="1" lang="ja-JP" altLang="en-US" smtClean="0"/>
              <a:t>‹#›</a:t>
            </a:fld>
            <a:endParaRPr kumimoji="1" lang="ja-JP" altLang="en-US"/>
          </a:p>
        </p:txBody>
      </p:sp>
    </p:spTree>
    <p:extLst>
      <p:ext uri="{BB962C8B-B14F-4D97-AF65-F5344CB8AC3E}">
        <p14:creationId xmlns:p14="http://schemas.microsoft.com/office/powerpoint/2010/main" val="663997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F62AAFC-DE04-4FAF-876D-C0800CD2C863}" type="datetimeFigureOut">
              <a:rPr kumimoji="1" lang="ja-JP" altLang="en-US" smtClean="0"/>
              <a:t>2021/5/12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CE74DC-BD61-48C4-A4C8-D78CB5CC35CE}" type="slidenum">
              <a:rPr kumimoji="1" lang="ja-JP" altLang="en-US" smtClean="0"/>
              <a:t>‹#›</a:t>
            </a:fld>
            <a:endParaRPr kumimoji="1" lang="ja-JP" altLang="en-US"/>
          </a:p>
        </p:txBody>
      </p:sp>
    </p:spTree>
    <p:extLst>
      <p:ext uri="{BB962C8B-B14F-4D97-AF65-F5344CB8AC3E}">
        <p14:creationId xmlns:p14="http://schemas.microsoft.com/office/powerpoint/2010/main" val="2305411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F62AAFC-DE04-4FAF-876D-C0800CD2C863}" type="datetimeFigureOut">
              <a:rPr kumimoji="1" lang="ja-JP" altLang="en-US" smtClean="0"/>
              <a:t>2021/5/12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CE74DC-BD61-48C4-A4C8-D78CB5CC35CE}" type="slidenum">
              <a:rPr kumimoji="1" lang="ja-JP" altLang="en-US" smtClean="0"/>
              <a:t>‹#›</a:t>
            </a:fld>
            <a:endParaRPr kumimoji="1" lang="ja-JP" altLang="en-US"/>
          </a:p>
        </p:txBody>
      </p:sp>
    </p:spTree>
    <p:extLst>
      <p:ext uri="{BB962C8B-B14F-4D97-AF65-F5344CB8AC3E}">
        <p14:creationId xmlns:p14="http://schemas.microsoft.com/office/powerpoint/2010/main" val="3955851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F62AAFC-DE04-4FAF-876D-C0800CD2C863}" type="datetimeFigureOut">
              <a:rPr kumimoji="1" lang="ja-JP" altLang="en-US" smtClean="0"/>
              <a:t>2021/5/12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CE74DC-BD61-48C4-A4C8-D78CB5CC35CE}" type="slidenum">
              <a:rPr kumimoji="1" lang="ja-JP" altLang="en-US" smtClean="0"/>
              <a:t>‹#›</a:t>
            </a:fld>
            <a:endParaRPr kumimoji="1" lang="ja-JP" altLang="en-US"/>
          </a:p>
        </p:txBody>
      </p:sp>
    </p:spTree>
    <p:extLst>
      <p:ext uri="{BB962C8B-B14F-4D97-AF65-F5344CB8AC3E}">
        <p14:creationId xmlns:p14="http://schemas.microsoft.com/office/powerpoint/2010/main" val="3123753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F62AAFC-DE04-4FAF-876D-C0800CD2C863}" type="datetimeFigureOut">
              <a:rPr kumimoji="1" lang="ja-JP" altLang="en-US" smtClean="0"/>
              <a:t>2021/5/12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CE74DC-BD61-48C4-A4C8-D78CB5CC35CE}" type="slidenum">
              <a:rPr kumimoji="1" lang="ja-JP" altLang="en-US" smtClean="0"/>
              <a:t>‹#›</a:t>
            </a:fld>
            <a:endParaRPr kumimoji="1" lang="ja-JP" altLang="en-US"/>
          </a:p>
        </p:txBody>
      </p:sp>
    </p:spTree>
    <p:extLst>
      <p:ext uri="{BB962C8B-B14F-4D97-AF65-F5344CB8AC3E}">
        <p14:creationId xmlns:p14="http://schemas.microsoft.com/office/powerpoint/2010/main" val="1213136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F62AAFC-DE04-4FAF-876D-C0800CD2C863}" type="datetimeFigureOut">
              <a:rPr kumimoji="1" lang="ja-JP" altLang="en-US" smtClean="0"/>
              <a:t>2021/5/12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CE74DC-BD61-48C4-A4C8-D78CB5CC35CE}" type="slidenum">
              <a:rPr kumimoji="1" lang="ja-JP" altLang="en-US" smtClean="0"/>
              <a:t>‹#›</a:t>
            </a:fld>
            <a:endParaRPr kumimoji="1" lang="ja-JP" altLang="en-US"/>
          </a:p>
        </p:txBody>
      </p:sp>
    </p:spTree>
    <p:extLst>
      <p:ext uri="{BB962C8B-B14F-4D97-AF65-F5344CB8AC3E}">
        <p14:creationId xmlns:p14="http://schemas.microsoft.com/office/powerpoint/2010/main" val="21933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F62AAFC-DE04-4FAF-876D-C0800CD2C863}" type="datetimeFigureOut">
              <a:rPr kumimoji="1" lang="ja-JP" altLang="en-US" smtClean="0"/>
              <a:t>2021/5/12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CE74DC-BD61-48C4-A4C8-D78CB5CC35CE}" type="slidenum">
              <a:rPr kumimoji="1" lang="ja-JP" altLang="en-US" smtClean="0"/>
              <a:t>‹#›</a:t>
            </a:fld>
            <a:endParaRPr kumimoji="1" lang="ja-JP" altLang="en-US"/>
          </a:p>
        </p:txBody>
      </p:sp>
    </p:spTree>
    <p:extLst>
      <p:ext uri="{BB962C8B-B14F-4D97-AF65-F5344CB8AC3E}">
        <p14:creationId xmlns:p14="http://schemas.microsoft.com/office/powerpoint/2010/main" val="1593912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F62AAFC-DE04-4FAF-876D-C0800CD2C863}" type="datetimeFigureOut">
              <a:rPr kumimoji="1" lang="ja-JP" altLang="en-US" smtClean="0"/>
              <a:t>2021/5/12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CE74DC-BD61-48C4-A4C8-D78CB5CC35CE}" type="slidenum">
              <a:rPr kumimoji="1" lang="ja-JP" altLang="en-US" smtClean="0"/>
              <a:t>‹#›</a:t>
            </a:fld>
            <a:endParaRPr kumimoji="1" lang="ja-JP" altLang="en-US"/>
          </a:p>
        </p:txBody>
      </p:sp>
    </p:spTree>
    <p:extLst>
      <p:ext uri="{BB962C8B-B14F-4D97-AF65-F5344CB8AC3E}">
        <p14:creationId xmlns:p14="http://schemas.microsoft.com/office/powerpoint/2010/main" val="834131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F62AAFC-DE04-4FAF-876D-C0800CD2C863}" type="datetimeFigureOut">
              <a:rPr kumimoji="1" lang="ja-JP" altLang="en-US" smtClean="0"/>
              <a:t>2021/5/12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CE74DC-BD61-48C4-A4C8-D78CB5CC35CE}" type="slidenum">
              <a:rPr kumimoji="1" lang="ja-JP" altLang="en-US" smtClean="0"/>
              <a:t>‹#›</a:t>
            </a:fld>
            <a:endParaRPr kumimoji="1" lang="ja-JP" altLang="en-US"/>
          </a:p>
        </p:txBody>
      </p:sp>
    </p:spTree>
    <p:extLst>
      <p:ext uri="{BB962C8B-B14F-4D97-AF65-F5344CB8AC3E}">
        <p14:creationId xmlns:p14="http://schemas.microsoft.com/office/powerpoint/2010/main" val="1714772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F62AAFC-DE04-4FAF-876D-C0800CD2C863}" type="datetimeFigureOut">
              <a:rPr kumimoji="1" lang="ja-JP" altLang="en-US" smtClean="0"/>
              <a:t>2021/5/12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CE74DC-BD61-48C4-A4C8-D78CB5CC35CE}" type="slidenum">
              <a:rPr kumimoji="1" lang="ja-JP" altLang="en-US" smtClean="0"/>
              <a:t>‹#›</a:t>
            </a:fld>
            <a:endParaRPr kumimoji="1" lang="ja-JP" altLang="en-US"/>
          </a:p>
        </p:txBody>
      </p:sp>
    </p:spTree>
    <p:extLst>
      <p:ext uri="{BB962C8B-B14F-4D97-AF65-F5344CB8AC3E}">
        <p14:creationId xmlns:p14="http://schemas.microsoft.com/office/powerpoint/2010/main" val="2475211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F62AAFC-DE04-4FAF-876D-C0800CD2C863}" type="datetimeFigureOut">
              <a:rPr kumimoji="1" lang="ja-JP" altLang="en-US" smtClean="0"/>
              <a:t>2021/5/12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CE74DC-BD61-48C4-A4C8-D78CB5CC35CE}" type="slidenum">
              <a:rPr kumimoji="1" lang="ja-JP" altLang="en-US" smtClean="0"/>
              <a:t>‹#›</a:t>
            </a:fld>
            <a:endParaRPr kumimoji="1" lang="ja-JP" altLang="en-US"/>
          </a:p>
        </p:txBody>
      </p:sp>
    </p:spTree>
    <p:extLst>
      <p:ext uri="{BB962C8B-B14F-4D97-AF65-F5344CB8AC3E}">
        <p14:creationId xmlns:p14="http://schemas.microsoft.com/office/powerpoint/2010/main" val="2688407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62AAFC-DE04-4FAF-876D-C0800CD2C863}" type="datetimeFigureOut">
              <a:rPr kumimoji="1" lang="ja-JP" altLang="en-US" smtClean="0"/>
              <a:t>2021/5/12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CE74DC-BD61-48C4-A4C8-D78CB5CC35CE}" type="slidenum">
              <a:rPr kumimoji="1" lang="ja-JP" altLang="en-US" smtClean="0"/>
              <a:t>‹#›</a:t>
            </a:fld>
            <a:endParaRPr kumimoji="1" lang="ja-JP" altLang="en-US"/>
          </a:p>
        </p:txBody>
      </p:sp>
    </p:spTree>
    <p:extLst>
      <p:ext uri="{BB962C8B-B14F-4D97-AF65-F5344CB8AC3E}">
        <p14:creationId xmlns:p14="http://schemas.microsoft.com/office/powerpoint/2010/main" val="659762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AEBA034A-5894-4992-80A3-757E1B760EF6}"/>
              </a:ext>
            </a:extLst>
          </p:cNvPr>
          <p:cNvSpPr txBox="1"/>
          <p:nvPr/>
        </p:nvSpPr>
        <p:spPr>
          <a:xfrm>
            <a:off x="59250" y="-25137"/>
            <a:ext cx="8884001" cy="338554"/>
          </a:xfrm>
          <a:prstGeom prst="rect">
            <a:avLst/>
          </a:prstGeom>
          <a:noFill/>
        </p:spPr>
        <p:txBody>
          <a:bodyPr wrap="square" rtlCol="0">
            <a:spAutoFit/>
          </a:bodyPr>
          <a:lstStyle/>
          <a:p>
            <a:r>
              <a:rPr lang="ja-JP" altLang="en-US" sz="1600" b="1" dirty="0" smtClean="0">
                <a:latin typeface="Meiryo UI" panose="020B0604030504040204" pitchFamily="50" charset="-128"/>
                <a:ea typeface="Meiryo UI" panose="020B0604030504040204" pitchFamily="50" charset="-128"/>
              </a:rPr>
              <a:t>集団接種会場の運営等業務に係る個人情報の流れ</a:t>
            </a:r>
            <a:endParaRPr lang="ja-JP" altLang="en-US" sz="900" b="1" dirty="0">
              <a:latin typeface="Meiryo UI" panose="020B0604030504040204" pitchFamily="50" charset="-128"/>
              <a:ea typeface="Meiryo UI" panose="020B0604030504040204" pitchFamily="50" charset="-128"/>
            </a:endParaRPr>
          </a:p>
        </p:txBody>
      </p:sp>
      <p:sp>
        <p:nvSpPr>
          <p:cNvPr id="54" name="Document"/>
          <p:cNvSpPr>
            <a:spLocks noEditPoints="1" noChangeArrowheads="1"/>
          </p:cNvSpPr>
          <p:nvPr/>
        </p:nvSpPr>
        <p:spPr bwMode="auto">
          <a:xfrm>
            <a:off x="68103" y="3663799"/>
            <a:ext cx="695134" cy="392399"/>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pPr algn="ctr"/>
            <a:r>
              <a:rPr lang="ja-JP" altLang="en-US" sz="900" dirty="0"/>
              <a:t>予</a:t>
            </a:r>
            <a:r>
              <a:rPr lang="ja-JP" altLang="en-US" sz="900" dirty="0" smtClean="0"/>
              <a:t>診票</a:t>
            </a:r>
            <a:endParaRPr lang="en-US" altLang="ja-JP" sz="900" dirty="0" smtClean="0"/>
          </a:p>
        </p:txBody>
      </p:sp>
      <p:sp>
        <p:nvSpPr>
          <p:cNvPr id="73" name="Document"/>
          <p:cNvSpPr>
            <a:spLocks noEditPoints="1" noChangeArrowheads="1"/>
          </p:cNvSpPr>
          <p:nvPr/>
        </p:nvSpPr>
        <p:spPr bwMode="auto">
          <a:xfrm>
            <a:off x="5848778" y="3638883"/>
            <a:ext cx="613427" cy="392399"/>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pPr algn="ctr"/>
            <a:r>
              <a:rPr lang="ja-JP" altLang="en-US" sz="900" dirty="0"/>
              <a:t>予</a:t>
            </a:r>
            <a:r>
              <a:rPr lang="ja-JP" altLang="en-US" sz="900" dirty="0" smtClean="0"/>
              <a:t>診票</a:t>
            </a:r>
            <a:endParaRPr lang="en-US" altLang="ja-JP" sz="900" dirty="0" smtClean="0"/>
          </a:p>
        </p:txBody>
      </p:sp>
      <p:sp>
        <p:nvSpPr>
          <p:cNvPr id="66" name="Document"/>
          <p:cNvSpPr>
            <a:spLocks noEditPoints="1" noChangeArrowheads="1"/>
          </p:cNvSpPr>
          <p:nvPr/>
        </p:nvSpPr>
        <p:spPr bwMode="auto">
          <a:xfrm>
            <a:off x="90106" y="3134134"/>
            <a:ext cx="657534" cy="392399"/>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pPr algn="ctr"/>
            <a:r>
              <a:rPr lang="ja-JP" altLang="en-US" sz="900" dirty="0" smtClean="0"/>
              <a:t>接種券</a:t>
            </a:r>
            <a:endParaRPr lang="en-US" altLang="ja-JP" sz="900" dirty="0" smtClean="0"/>
          </a:p>
        </p:txBody>
      </p:sp>
      <p:sp>
        <p:nvSpPr>
          <p:cNvPr id="53" name="タイトル 1"/>
          <p:cNvSpPr txBox="1">
            <a:spLocks/>
          </p:cNvSpPr>
          <p:nvPr/>
        </p:nvSpPr>
        <p:spPr>
          <a:xfrm>
            <a:off x="10879204" y="9240"/>
            <a:ext cx="1995817" cy="370509"/>
          </a:xfrm>
          <a:prstGeom prst="rect">
            <a:avLst/>
          </a:prstGeom>
          <a:ln w="19050">
            <a:noFill/>
          </a:ln>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400" b="1" dirty="0" smtClean="0">
                <a:latin typeface="+mn-ea"/>
                <a:ea typeface="+mn-ea"/>
              </a:rPr>
              <a:t>（資料１－１）</a:t>
            </a:r>
            <a:r>
              <a:rPr lang="ja-JP" altLang="en-US" sz="1200" b="1" dirty="0" smtClean="0">
                <a:latin typeface="+mn-ea"/>
                <a:ea typeface="+mn-ea"/>
              </a:rPr>
              <a:t>　　　　　　　　　　　　　　　　　　　　　　　　　　　　　　　　　　　　　　　　　　　　　　</a:t>
            </a:r>
            <a:endParaRPr lang="ja-JP" altLang="en-US" sz="1200" b="1" dirty="0">
              <a:latin typeface="+mn-ea"/>
              <a:ea typeface="+mn-ea"/>
            </a:endParaRPr>
          </a:p>
        </p:txBody>
      </p:sp>
      <p:sp>
        <p:nvSpPr>
          <p:cNvPr id="70" name="角丸四角形 69"/>
          <p:cNvSpPr/>
          <p:nvPr/>
        </p:nvSpPr>
        <p:spPr>
          <a:xfrm>
            <a:off x="37502" y="2837466"/>
            <a:ext cx="868106" cy="3079757"/>
          </a:xfrm>
          <a:prstGeom prst="roundRect">
            <a:avLst>
              <a:gd name="adj" fmla="val 9447"/>
            </a:avLst>
          </a:prstGeom>
          <a:noFill/>
          <a:ln w="381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75" name="角丸四角形 74"/>
          <p:cNvSpPr/>
          <p:nvPr/>
        </p:nvSpPr>
        <p:spPr>
          <a:xfrm>
            <a:off x="2514565" y="2837466"/>
            <a:ext cx="5515330" cy="2935798"/>
          </a:xfrm>
          <a:prstGeom prst="roundRect">
            <a:avLst>
              <a:gd name="adj" fmla="val 11671"/>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a:ln>
                <a:noFill/>
              </a:ln>
              <a:solidFill>
                <a:prstClr val="white"/>
              </a:solidFill>
              <a:effectLst/>
              <a:uLnTx/>
              <a:uFillTx/>
              <a:latin typeface="+mn-ea"/>
              <a:cs typeface="+mn-cs"/>
            </a:endParaRPr>
          </a:p>
        </p:txBody>
      </p:sp>
      <p:sp>
        <p:nvSpPr>
          <p:cNvPr id="80" name="角丸四角形 79"/>
          <p:cNvSpPr/>
          <p:nvPr/>
        </p:nvSpPr>
        <p:spPr>
          <a:xfrm>
            <a:off x="4904483" y="2663103"/>
            <a:ext cx="2190083" cy="490141"/>
          </a:xfrm>
          <a:prstGeom prst="roundRect">
            <a:avLst>
              <a:gd name="adj" fmla="val 11671"/>
            </a:avLst>
          </a:prstGeom>
          <a:solidFill>
            <a:schemeClr val="accent6">
              <a:lumMod val="40000"/>
              <a:lumOff val="6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schemeClr val="tx1"/>
                </a:solidFill>
                <a:effectLst/>
                <a:uLnTx/>
                <a:uFillTx/>
                <a:latin typeface="+mn-ea"/>
              </a:rPr>
              <a:t>委託先２：</a:t>
            </a:r>
            <a:r>
              <a:rPr kumimoji="1" lang="ja-JP" altLang="en-US" sz="1100" b="1" dirty="0" smtClean="0">
                <a:solidFill>
                  <a:schemeClr val="tx1"/>
                </a:solidFill>
                <a:latin typeface="+mn-ea"/>
                <a:sym typeface="Wingdings" panose="05000000000000000000" pitchFamily="2" charset="2"/>
              </a:rPr>
              <a:t>（株）日本旅行</a:t>
            </a:r>
            <a:endParaRPr kumimoji="1" lang="en-US" altLang="ja-JP" sz="1100" b="1" dirty="0" smtClean="0">
              <a:solidFill>
                <a:schemeClr val="tx1"/>
              </a:solidFill>
              <a:latin typeface="+mn-ea"/>
              <a:sym typeface="Wingdings" panose="05000000000000000000" pitchFamily="2" charset="2"/>
            </a:endParaRPr>
          </a:p>
          <a:p>
            <a:pPr algn="ctr" defTabSz="914400">
              <a:defRPr/>
            </a:pPr>
            <a:r>
              <a:rPr kumimoji="1" lang="en-US" altLang="ja-JP" sz="800" dirty="0">
                <a:solidFill>
                  <a:prstClr val="black"/>
                </a:solidFill>
                <a:latin typeface="+mn-ea"/>
                <a:cs typeface="Meiryo UI" panose="020B0604030504040204" pitchFamily="50" charset="-128"/>
              </a:rPr>
              <a:t>※</a:t>
            </a:r>
            <a:r>
              <a:rPr kumimoji="1" lang="ja-JP" altLang="en-US" sz="800" dirty="0">
                <a:solidFill>
                  <a:prstClr val="black"/>
                </a:solidFill>
                <a:latin typeface="+mn-ea"/>
                <a:cs typeface="Meiryo UI" panose="020B0604030504040204" pitchFamily="50" charset="-128"/>
              </a:rPr>
              <a:t>ＩＳＭＳ・プライバシーマーク</a:t>
            </a:r>
            <a:r>
              <a:rPr kumimoji="1" lang="ja-JP" altLang="en-US" sz="800" dirty="0" smtClean="0">
                <a:solidFill>
                  <a:prstClr val="black"/>
                </a:solidFill>
                <a:latin typeface="+mn-ea"/>
                <a:cs typeface="Meiryo UI" panose="020B0604030504040204" pitchFamily="50" charset="-128"/>
              </a:rPr>
              <a:t>取得済</a:t>
            </a:r>
            <a:endParaRPr kumimoji="1" lang="en-US" altLang="ja-JP" sz="800" b="1" i="0" u="none" strike="noStrike" kern="1200" cap="none" spc="0" normalizeH="0" baseline="0" noProof="0" dirty="0" smtClean="0">
              <a:ln>
                <a:noFill/>
              </a:ln>
              <a:solidFill>
                <a:schemeClr val="tx1"/>
              </a:solidFill>
              <a:effectLst/>
              <a:uLnTx/>
              <a:uFillTx/>
              <a:latin typeface="+mn-ea"/>
            </a:endParaRPr>
          </a:p>
        </p:txBody>
      </p:sp>
      <p:sp>
        <p:nvSpPr>
          <p:cNvPr id="83" name="角丸四角形 82"/>
          <p:cNvSpPr/>
          <p:nvPr/>
        </p:nvSpPr>
        <p:spPr>
          <a:xfrm>
            <a:off x="8119264" y="2930116"/>
            <a:ext cx="1625678" cy="819807"/>
          </a:xfrm>
          <a:prstGeom prst="roundRect">
            <a:avLst>
              <a:gd name="adj" fmla="val 11671"/>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a:ln>
                <a:noFill/>
              </a:ln>
              <a:solidFill>
                <a:prstClr val="white"/>
              </a:solidFill>
              <a:effectLst/>
              <a:uLnTx/>
              <a:uFillTx/>
              <a:latin typeface="+mn-ea"/>
              <a:cs typeface="+mn-cs"/>
            </a:endParaRPr>
          </a:p>
        </p:txBody>
      </p:sp>
      <p:sp>
        <p:nvSpPr>
          <p:cNvPr id="85" name="角丸四角形 84"/>
          <p:cNvSpPr/>
          <p:nvPr/>
        </p:nvSpPr>
        <p:spPr>
          <a:xfrm>
            <a:off x="8181009" y="2647591"/>
            <a:ext cx="1502187" cy="485164"/>
          </a:xfrm>
          <a:prstGeom prst="roundRect">
            <a:avLst>
              <a:gd name="adj" fmla="val 11671"/>
            </a:avLst>
          </a:prstGeom>
          <a:solidFill>
            <a:schemeClr val="accent2">
              <a:lumMod val="60000"/>
              <a:lumOff val="40000"/>
            </a:schemeClr>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schemeClr val="tx1"/>
                </a:solidFill>
                <a:effectLst/>
                <a:uLnTx/>
                <a:uFillTx/>
                <a:latin typeface="+mn-ea"/>
              </a:rPr>
              <a:t>委託先３：医療機関</a:t>
            </a:r>
            <a:endParaRPr kumimoji="1" lang="ja-JP" altLang="en-US" sz="1100" b="1" i="0" u="none" strike="noStrike" kern="1200" cap="none" spc="0" normalizeH="0" baseline="0" noProof="0" dirty="0">
              <a:ln>
                <a:noFill/>
              </a:ln>
              <a:solidFill>
                <a:schemeClr val="tx1"/>
              </a:solidFill>
              <a:effectLst/>
              <a:uLnTx/>
              <a:uFillTx/>
              <a:latin typeface="+mn-ea"/>
            </a:endParaRPr>
          </a:p>
        </p:txBody>
      </p:sp>
      <p:pic>
        <p:nvPicPr>
          <p:cNvPr id="86" name="図 85"/>
          <p:cNvPicPr>
            <a:picLocks noChangeAspect="1"/>
          </p:cNvPicPr>
          <p:nvPr/>
        </p:nvPicPr>
        <p:blipFill>
          <a:blip r:embed="rId3"/>
          <a:stretch>
            <a:fillRect/>
          </a:stretch>
        </p:blipFill>
        <p:spPr>
          <a:xfrm>
            <a:off x="6846381" y="2730027"/>
            <a:ext cx="221428" cy="197025"/>
          </a:xfrm>
          <a:prstGeom prst="rect">
            <a:avLst/>
          </a:prstGeom>
        </p:spPr>
      </p:pic>
      <p:sp>
        <p:nvSpPr>
          <p:cNvPr id="89" name="角丸四角形 88"/>
          <p:cNvSpPr/>
          <p:nvPr/>
        </p:nvSpPr>
        <p:spPr>
          <a:xfrm>
            <a:off x="2338754" y="2498139"/>
            <a:ext cx="7482642" cy="4314839"/>
          </a:xfrm>
          <a:prstGeom prst="roundRect">
            <a:avLst>
              <a:gd name="adj" fmla="val 6741"/>
            </a:avLst>
          </a:prstGeom>
          <a:noFill/>
          <a:ln w="381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a:ln>
                <a:noFill/>
              </a:ln>
              <a:solidFill>
                <a:prstClr val="white"/>
              </a:solidFill>
              <a:effectLst/>
              <a:uLnTx/>
              <a:uFillTx/>
              <a:latin typeface="+mn-ea"/>
              <a:cs typeface="+mn-cs"/>
            </a:endParaRPr>
          </a:p>
        </p:txBody>
      </p:sp>
      <p:sp>
        <p:nvSpPr>
          <p:cNvPr id="90" name="角丸四角形 89"/>
          <p:cNvSpPr/>
          <p:nvPr/>
        </p:nvSpPr>
        <p:spPr>
          <a:xfrm>
            <a:off x="6050270" y="2176029"/>
            <a:ext cx="3355027" cy="413098"/>
          </a:xfrm>
          <a:prstGeom prst="roundRect">
            <a:avLst>
              <a:gd name="adj" fmla="val 6741"/>
            </a:avLst>
          </a:prstGeom>
          <a:solidFill>
            <a:schemeClr val="bg1"/>
          </a:solidFill>
          <a:ln w="3492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ja-JP" altLang="en-US" sz="1100" b="1" dirty="0" smtClean="0">
                <a:solidFill>
                  <a:schemeClr val="tx1"/>
                </a:solidFill>
                <a:latin typeface="+mn-ea"/>
              </a:rPr>
              <a:t>集団接種会場（区立各地域センター、区立元気館、区立北新宿生涯学習館及び区内医療機関）</a:t>
            </a:r>
            <a:endParaRPr lang="en-US" altLang="ja-JP" sz="1100" b="1" dirty="0">
              <a:solidFill>
                <a:schemeClr val="tx1"/>
              </a:solidFill>
              <a:latin typeface="+mn-ea"/>
            </a:endParaRPr>
          </a:p>
        </p:txBody>
      </p:sp>
      <p:cxnSp>
        <p:nvCxnSpPr>
          <p:cNvPr id="92" name="直線矢印コネクタ 91"/>
          <p:cNvCxnSpPr/>
          <p:nvPr/>
        </p:nvCxnSpPr>
        <p:spPr>
          <a:xfrm>
            <a:off x="886110" y="3640049"/>
            <a:ext cx="1632542" cy="0"/>
          </a:xfrm>
          <a:prstGeom prst="straightConnector1">
            <a:avLst/>
          </a:prstGeom>
          <a:ln w="53975">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3" name="正方形/長方形 92"/>
          <p:cNvSpPr/>
          <p:nvPr/>
        </p:nvSpPr>
        <p:spPr>
          <a:xfrm>
            <a:off x="940901" y="3244026"/>
            <a:ext cx="1435635" cy="400110"/>
          </a:xfrm>
          <a:prstGeom prst="rect">
            <a:avLst/>
          </a:prstGeom>
        </p:spPr>
        <p:txBody>
          <a:bodyPr wrap="square">
            <a:spAutoFit/>
          </a:bodyPr>
          <a:lstStyle/>
          <a:p>
            <a:r>
              <a:rPr lang="ja-JP" altLang="en-US" sz="1000" b="1" dirty="0" smtClean="0"/>
              <a:t>①接種券及び予診票持参のうえ、来場</a:t>
            </a:r>
            <a:endParaRPr kumimoji="1" lang="en-US" altLang="ja-JP" sz="1000" b="1" dirty="0"/>
          </a:p>
        </p:txBody>
      </p:sp>
      <p:sp>
        <p:nvSpPr>
          <p:cNvPr id="67" name="角丸四角形 66"/>
          <p:cNvSpPr/>
          <p:nvPr/>
        </p:nvSpPr>
        <p:spPr>
          <a:xfrm>
            <a:off x="94572" y="2616494"/>
            <a:ext cx="731762" cy="360979"/>
          </a:xfrm>
          <a:prstGeom prst="roundRect">
            <a:avLst>
              <a:gd name="adj" fmla="val 9447"/>
            </a:avLst>
          </a:prstGeom>
          <a:solidFill>
            <a:schemeClr val="bg1">
              <a:lumMod val="85000"/>
            </a:schemeClr>
          </a:solidFill>
          <a:ln w="38100">
            <a:solidFill>
              <a:srgbClr val="B2B2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schemeClr val="tx1"/>
                </a:solidFill>
                <a:effectLst/>
                <a:uLnTx/>
                <a:uFillTx/>
                <a:latin typeface="+mn-ea"/>
                <a:cs typeface="+mn-cs"/>
              </a:rPr>
              <a:t>区民</a:t>
            </a:r>
            <a:endParaRPr kumimoji="1" lang="ja-JP" altLang="en-US" sz="1100" b="1" i="0" u="none" strike="noStrike" kern="1200" cap="none" spc="0" normalizeH="0" baseline="0" noProof="0" dirty="0">
              <a:ln>
                <a:noFill/>
              </a:ln>
              <a:solidFill>
                <a:schemeClr val="tx1"/>
              </a:solidFill>
              <a:effectLst/>
              <a:uLnTx/>
              <a:uFillTx/>
              <a:latin typeface="+mn-ea"/>
              <a:cs typeface="+mn-cs"/>
            </a:endParaRPr>
          </a:p>
        </p:txBody>
      </p:sp>
      <p:sp>
        <p:nvSpPr>
          <p:cNvPr id="96" name="正方形/長方形 95"/>
          <p:cNvSpPr/>
          <p:nvPr/>
        </p:nvSpPr>
        <p:spPr>
          <a:xfrm>
            <a:off x="2497107" y="3232116"/>
            <a:ext cx="1354785" cy="400110"/>
          </a:xfrm>
          <a:prstGeom prst="rect">
            <a:avLst/>
          </a:prstGeom>
        </p:spPr>
        <p:txBody>
          <a:bodyPr wrap="square">
            <a:spAutoFit/>
          </a:bodyPr>
          <a:lstStyle/>
          <a:p>
            <a:r>
              <a:rPr kumimoji="1" lang="ja-JP" altLang="en-US" sz="1000" b="1" dirty="0" smtClean="0"/>
              <a:t>②受付</a:t>
            </a:r>
            <a:endParaRPr kumimoji="1" lang="en-US" altLang="ja-JP" sz="1000" b="1" dirty="0" smtClean="0"/>
          </a:p>
          <a:p>
            <a:r>
              <a:rPr kumimoji="1" lang="ja-JP" altLang="en-US" sz="1000" b="1" dirty="0" smtClean="0"/>
              <a:t>（本人確認）</a:t>
            </a:r>
            <a:endParaRPr kumimoji="1" lang="en-US" altLang="ja-JP" sz="1000" b="1" dirty="0"/>
          </a:p>
        </p:txBody>
      </p:sp>
      <p:sp>
        <p:nvSpPr>
          <p:cNvPr id="98" name="正方形/長方形 97"/>
          <p:cNvSpPr/>
          <p:nvPr/>
        </p:nvSpPr>
        <p:spPr>
          <a:xfrm>
            <a:off x="5295215" y="3213399"/>
            <a:ext cx="1471444" cy="400110"/>
          </a:xfrm>
          <a:prstGeom prst="rect">
            <a:avLst/>
          </a:prstGeom>
        </p:spPr>
        <p:txBody>
          <a:bodyPr wrap="square">
            <a:spAutoFit/>
          </a:bodyPr>
          <a:lstStyle/>
          <a:p>
            <a:r>
              <a:rPr lang="ja-JP" altLang="en-US" sz="1000" b="1" dirty="0"/>
              <a:t>④</a:t>
            </a:r>
            <a:r>
              <a:rPr lang="ja-JP" altLang="en-US" sz="1000" b="1" dirty="0" smtClean="0"/>
              <a:t>予診票の確認</a:t>
            </a:r>
            <a:endParaRPr lang="en-US" altLang="ja-JP" sz="1000" b="1" dirty="0" smtClean="0"/>
          </a:p>
          <a:p>
            <a:r>
              <a:rPr lang="ja-JP" altLang="en-US" sz="1000" b="1" dirty="0" smtClean="0"/>
              <a:t>（記入漏れ等の確認）</a:t>
            </a:r>
            <a:endParaRPr kumimoji="1" lang="en-US" altLang="ja-JP" sz="1000" b="1" dirty="0"/>
          </a:p>
        </p:txBody>
      </p:sp>
      <p:sp>
        <p:nvSpPr>
          <p:cNvPr id="99" name="正方形/長方形 98"/>
          <p:cNvSpPr/>
          <p:nvPr/>
        </p:nvSpPr>
        <p:spPr>
          <a:xfrm>
            <a:off x="8091641" y="3291814"/>
            <a:ext cx="1798963" cy="246221"/>
          </a:xfrm>
          <a:prstGeom prst="rect">
            <a:avLst/>
          </a:prstGeom>
        </p:spPr>
        <p:txBody>
          <a:bodyPr wrap="square">
            <a:spAutoFit/>
          </a:bodyPr>
          <a:lstStyle/>
          <a:p>
            <a:r>
              <a:rPr lang="ja-JP" altLang="en-US" sz="1000" b="1" dirty="0"/>
              <a:t>⑤</a:t>
            </a:r>
            <a:r>
              <a:rPr lang="ja-JP" altLang="en-US" sz="1000" b="1" dirty="0" smtClean="0"/>
              <a:t>予診及びワクチン接種</a:t>
            </a:r>
            <a:endParaRPr kumimoji="1" lang="en-US" altLang="ja-JP" sz="1000" b="1" dirty="0"/>
          </a:p>
        </p:txBody>
      </p:sp>
      <p:sp>
        <p:nvSpPr>
          <p:cNvPr id="112" name="角丸四角形 111"/>
          <p:cNvSpPr/>
          <p:nvPr/>
        </p:nvSpPr>
        <p:spPr>
          <a:xfrm>
            <a:off x="10750066" y="2837466"/>
            <a:ext cx="1422616" cy="1974286"/>
          </a:xfrm>
          <a:prstGeom prst="roundRect">
            <a:avLst>
              <a:gd name="adj" fmla="val 6741"/>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13" name="正方形/長方形 112"/>
          <p:cNvSpPr/>
          <p:nvPr/>
        </p:nvSpPr>
        <p:spPr>
          <a:xfrm>
            <a:off x="9897386" y="3193627"/>
            <a:ext cx="2661744" cy="11729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0" tIns="0" rIns="0" bIns="0" rtlCol="0" anchor="ctr"/>
          <a:lstStyle/>
          <a:p>
            <a:pPr>
              <a:defRPr/>
            </a:pP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6" name="フローチャート: 磁気ディスク 115"/>
          <p:cNvSpPr/>
          <p:nvPr/>
        </p:nvSpPr>
        <p:spPr>
          <a:xfrm>
            <a:off x="11139668" y="3745674"/>
            <a:ext cx="632757" cy="842262"/>
          </a:xfrm>
          <a:prstGeom prst="flowChartMagneticDisk">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正方形/長方形 116"/>
          <p:cNvSpPr/>
          <p:nvPr/>
        </p:nvSpPr>
        <p:spPr>
          <a:xfrm flipH="1">
            <a:off x="11064548" y="3937058"/>
            <a:ext cx="824035" cy="58722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0" tIns="0" rIns="0" bIns="0" rtlCol="0" anchor="ctr"/>
          <a:lstStyle/>
          <a:p>
            <a:pPr lvl="0" algn="ctr"/>
            <a:r>
              <a:rPr lang="ja-JP" altLang="en-US" sz="1100" b="1" dirty="0" smtClean="0">
                <a:solidFill>
                  <a:schemeClr val="tx1"/>
                </a:solidFill>
                <a:latin typeface="Meiryo UI" panose="020B0604030504040204" pitchFamily="50" charset="-128"/>
                <a:ea typeface="Meiryo UI" panose="020B0604030504040204" pitchFamily="50" charset="-128"/>
              </a:rPr>
              <a:t>接種記録</a:t>
            </a:r>
            <a:endParaRPr lang="en-US" altLang="ja-JP" sz="1100" b="1" dirty="0" smtClean="0">
              <a:solidFill>
                <a:schemeClr val="tx1"/>
              </a:solidFill>
              <a:latin typeface="Meiryo UI" panose="020B0604030504040204" pitchFamily="50" charset="-128"/>
              <a:ea typeface="Meiryo UI" panose="020B0604030504040204" pitchFamily="50" charset="-128"/>
            </a:endParaRPr>
          </a:p>
          <a:p>
            <a:pPr lvl="0" algn="ctr"/>
            <a:r>
              <a:rPr lang="ja-JP" altLang="en-US" sz="1100" b="1" dirty="0" smtClean="0">
                <a:solidFill>
                  <a:schemeClr val="tx1"/>
                </a:solidFill>
                <a:latin typeface="Meiryo UI" panose="020B0604030504040204" pitchFamily="50" charset="-128"/>
                <a:ea typeface="Meiryo UI" panose="020B0604030504040204" pitchFamily="50" charset="-128"/>
              </a:rPr>
              <a:t>ＤＢ</a:t>
            </a:r>
            <a:endParaRPr lang="ja-JP" altLang="en-US" sz="1100" b="1" dirty="0">
              <a:solidFill>
                <a:schemeClr val="tx1"/>
              </a:solidFill>
              <a:latin typeface="Meiryo UI" panose="020B0604030504040204" pitchFamily="50" charset="-128"/>
              <a:ea typeface="Meiryo UI" panose="020B0604030504040204" pitchFamily="50" charset="-128"/>
            </a:endParaRPr>
          </a:p>
        </p:txBody>
      </p:sp>
      <p:sp>
        <p:nvSpPr>
          <p:cNvPr id="118" name="角丸四角形 117"/>
          <p:cNvSpPr/>
          <p:nvPr/>
        </p:nvSpPr>
        <p:spPr>
          <a:xfrm>
            <a:off x="10879204" y="2668532"/>
            <a:ext cx="1075792" cy="404567"/>
          </a:xfrm>
          <a:prstGeom prst="roundRect">
            <a:avLst>
              <a:gd name="adj" fmla="val 6741"/>
            </a:avLst>
          </a:prstGeom>
          <a:solidFill>
            <a:schemeClr val="accent4">
              <a:lumMod val="40000"/>
              <a:lumOff val="60000"/>
            </a:schemeClr>
          </a:soli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schemeClr val="tx1"/>
                </a:solidFill>
                <a:effectLst/>
                <a:uLnTx/>
                <a:uFillTx/>
                <a:latin typeface="+mn-ea"/>
                <a:cs typeface="+mn-cs"/>
              </a:rPr>
              <a:t>内閣官房</a:t>
            </a:r>
            <a:endParaRPr kumimoji="1" lang="en-US" altLang="ja-JP" sz="1100" b="1" i="0" u="none" strike="noStrike" kern="1200" cap="none" spc="0" normalizeH="0" baseline="0" noProof="0" dirty="0" smtClean="0">
              <a:ln>
                <a:noFill/>
              </a:ln>
              <a:solidFill>
                <a:schemeClr val="tx1"/>
              </a:solidFill>
              <a:effectLst/>
              <a:uLnTx/>
              <a:uFillTx/>
              <a:latin typeface="+mn-ea"/>
              <a:cs typeface="+mn-cs"/>
            </a:endParaRPr>
          </a:p>
        </p:txBody>
      </p:sp>
      <p:sp>
        <p:nvSpPr>
          <p:cNvPr id="119" name="角丸四角形 118"/>
          <p:cNvSpPr/>
          <p:nvPr/>
        </p:nvSpPr>
        <p:spPr>
          <a:xfrm>
            <a:off x="10799468" y="3438204"/>
            <a:ext cx="1288064" cy="1237135"/>
          </a:xfrm>
          <a:prstGeom prst="roundRect">
            <a:avLst/>
          </a:prstGeom>
          <a:noFill/>
          <a:ln w="222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0" name="テキスト ボックス 119"/>
          <p:cNvSpPr txBox="1"/>
          <p:nvPr/>
        </p:nvSpPr>
        <p:spPr>
          <a:xfrm>
            <a:off x="10888061" y="3262894"/>
            <a:ext cx="1112205" cy="369332"/>
          </a:xfrm>
          <a:prstGeom prst="rect">
            <a:avLst/>
          </a:prstGeom>
          <a:solidFill>
            <a:schemeClr val="bg1"/>
          </a:solidFill>
        </p:spPr>
        <p:txBody>
          <a:bodyPr wrap="square" rtlCol="0">
            <a:spAutoFit/>
          </a:bodyPr>
          <a:lstStyle/>
          <a:p>
            <a:pPr algn="ctr"/>
            <a:r>
              <a:rPr kumimoji="1" lang="ja-JP" altLang="en-US" sz="900" dirty="0" smtClean="0"/>
              <a:t>ワクチン接種記録</a:t>
            </a:r>
            <a:endParaRPr kumimoji="1" lang="en-US" altLang="ja-JP" sz="900" dirty="0" smtClean="0"/>
          </a:p>
          <a:p>
            <a:pPr algn="ctr"/>
            <a:r>
              <a:rPr kumimoji="1" lang="ja-JP" altLang="en-US" sz="900" dirty="0" smtClean="0"/>
              <a:t>システム（</a:t>
            </a:r>
            <a:r>
              <a:rPr kumimoji="1" lang="en-US" altLang="ja-JP" sz="900" dirty="0" smtClean="0"/>
              <a:t>VRS</a:t>
            </a:r>
            <a:r>
              <a:rPr kumimoji="1" lang="ja-JP" altLang="en-US" sz="900" dirty="0" smtClean="0"/>
              <a:t>）</a:t>
            </a:r>
            <a:endParaRPr kumimoji="1" lang="en-US" altLang="ja-JP" sz="900" dirty="0" smtClean="0"/>
          </a:p>
        </p:txBody>
      </p:sp>
      <p:sp>
        <p:nvSpPr>
          <p:cNvPr id="123" name="楕円 122"/>
          <p:cNvSpPr/>
          <p:nvPr/>
        </p:nvSpPr>
        <p:spPr>
          <a:xfrm rot="16200000">
            <a:off x="10014837" y="3798495"/>
            <a:ext cx="558330" cy="467906"/>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n-ea"/>
            </a:endParaRPr>
          </a:p>
        </p:txBody>
      </p:sp>
      <p:sp>
        <p:nvSpPr>
          <p:cNvPr id="124" name="テキスト ボックス 123"/>
          <p:cNvSpPr txBox="1"/>
          <p:nvPr/>
        </p:nvSpPr>
        <p:spPr>
          <a:xfrm>
            <a:off x="9892711" y="3531559"/>
            <a:ext cx="953905" cy="230832"/>
          </a:xfrm>
          <a:prstGeom prst="rect">
            <a:avLst/>
          </a:prstGeom>
          <a:noFill/>
        </p:spPr>
        <p:txBody>
          <a:bodyPr wrap="square" rtlCol="0">
            <a:spAutoFit/>
          </a:bodyPr>
          <a:lstStyle/>
          <a:p>
            <a:pPr lvl="0"/>
            <a:r>
              <a:rPr lang="en-US" altLang="ja-JP" sz="900" dirty="0" smtClean="0">
                <a:solidFill>
                  <a:prstClr val="black"/>
                </a:solidFill>
                <a:latin typeface="Meiryo UI" panose="020B0604030504040204" pitchFamily="50" charset="-128"/>
                <a:ea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rPr>
              <a:t>インターネット</a:t>
            </a:r>
            <a:r>
              <a:rPr lang="en-US" altLang="ja-JP" sz="900" dirty="0" smtClean="0">
                <a:solidFill>
                  <a:prstClr val="black"/>
                </a:solidFill>
                <a:latin typeface="Meiryo UI" panose="020B0604030504040204" pitchFamily="50" charset="-128"/>
                <a:ea typeface="Meiryo UI" panose="020B0604030504040204" pitchFamily="50" charset="-128"/>
              </a:rPr>
              <a:t>】</a:t>
            </a:r>
            <a:endParaRPr lang="ja-JP" altLang="en-US" sz="900" dirty="0">
              <a:solidFill>
                <a:prstClr val="black"/>
              </a:solidFill>
              <a:latin typeface="Meiryo UI" panose="020B0604030504040204" pitchFamily="50" charset="-128"/>
              <a:ea typeface="Meiryo UI" panose="020B0604030504040204" pitchFamily="50" charset="-128"/>
            </a:endParaRPr>
          </a:p>
        </p:txBody>
      </p:sp>
      <p:cxnSp>
        <p:nvCxnSpPr>
          <p:cNvPr id="126" name="直線矢印コネクタ 125"/>
          <p:cNvCxnSpPr/>
          <p:nvPr/>
        </p:nvCxnSpPr>
        <p:spPr>
          <a:xfrm flipH="1" flipV="1">
            <a:off x="938928" y="5141675"/>
            <a:ext cx="1583691" cy="671"/>
          </a:xfrm>
          <a:prstGeom prst="straightConnector1">
            <a:avLst/>
          </a:prstGeom>
          <a:ln w="5397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27" name="正方形/長方形 126"/>
          <p:cNvSpPr/>
          <p:nvPr/>
        </p:nvSpPr>
        <p:spPr>
          <a:xfrm>
            <a:off x="897263" y="5202248"/>
            <a:ext cx="1485129" cy="400110"/>
          </a:xfrm>
          <a:prstGeom prst="rect">
            <a:avLst/>
          </a:prstGeom>
        </p:spPr>
        <p:txBody>
          <a:bodyPr wrap="square">
            <a:spAutoFit/>
          </a:bodyPr>
          <a:lstStyle/>
          <a:p>
            <a:r>
              <a:rPr lang="ja-JP" altLang="en-US" sz="1000" b="1" dirty="0"/>
              <a:t>⑦</a:t>
            </a:r>
            <a:r>
              <a:rPr kumimoji="1" lang="ja-JP" altLang="en-US" sz="1000" b="1" dirty="0" smtClean="0"/>
              <a:t>接種済証・予診票控の発行（当日手渡し）</a:t>
            </a:r>
            <a:endParaRPr kumimoji="1" lang="en-US" altLang="ja-JP" sz="1000" b="1" dirty="0"/>
          </a:p>
        </p:txBody>
      </p:sp>
      <p:sp>
        <p:nvSpPr>
          <p:cNvPr id="128" name="Document"/>
          <p:cNvSpPr>
            <a:spLocks noEditPoints="1" noChangeArrowheads="1"/>
          </p:cNvSpPr>
          <p:nvPr/>
        </p:nvSpPr>
        <p:spPr bwMode="auto">
          <a:xfrm>
            <a:off x="90105" y="4625833"/>
            <a:ext cx="705227" cy="392399"/>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pPr algn="ctr"/>
            <a:r>
              <a:rPr lang="ja-JP" altLang="en-US" sz="900" dirty="0" smtClean="0"/>
              <a:t>接種済証</a:t>
            </a:r>
            <a:endParaRPr lang="en-US" altLang="ja-JP" sz="900" dirty="0" smtClean="0"/>
          </a:p>
        </p:txBody>
      </p:sp>
      <p:sp>
        <p:nvSpPr>
          <p:cNvPr id="129" name="テキスト ボックス 128"/>
          <p:cNvSpPr txBox="1"/>
          <p:nvPr/>
        </p:nvSpPr>
        <p:spPr>
          <a:xfrm>
            <a:off x="6633100" y="3667909"/>
            <a:ext cx="1307640" cy="707886"/>
          </a:xfrm>
          <a:prstGeom prst="rect">
            <a:avLst/>
          </a:prstGeom>
          <a:noFill/>
        </p:spPr>
        <p:txBody>
          <a:bodyPr wrap="square" rtlCol="0">
            <a:spAutoFit/>
          </a:bodyPr>
          <a:lstStyle/>
          <a:p>
            <a:r>
              <a:rPr lang="ja-JP" altLang="en-US" sz="1000" b="1" dirty="0" smtClean="0"/>
              <a:t>⑥接種結果の</a:t>
            </a:r>
            <a:r>
              <a:rPr lang="ja-JP" altLang="en-US" sz="1000" b="1" dirty="0"/>
              <a:t>登録</a:t>
            </a:r>
            <a:endParaRPr kumimoji="1" lang="en-US" altLang="ja-JP" sz="1000" b="1" dirty="0" smtClean="0"/>
          </a:p>
          <a:p>
            <a:r>
              <a:rPr kumimoji="1" lang="ja-JP" altLang="en-US" sz="1000" b="1" dirty="0" smtClean="0"/>
              <a:t>（接種券のバーコード・</a:t>
            </a:r>
            <a:r>
              <a:rPr kumimoji="1" lang="en-US" altLang="ja-JP" sz="1000" b="1" dirty="0" smtClean="0"/>
              <a:t>OCR</a:t>
            </a:r>
            <a:r>
              <a:rPr kumimoji="1" lang="ja-JP" altLang="en-US" sz="1000" b="1" dirty="0" smtClean="0"/>
              <a:t>情報読み取り等）</a:t>
            </a:r>
            <a:endParaRPr kumimoji="1" lang="ja-JP" altLang="en-US" sz="1000" b="1" dirty="0"/>
          </a:p>
        </p:txBody>
      </p:sp>
      <p:sp>
        <p:nvSpPr>
          <p:cNvPr id="130" name="四角形吹き出し 129"/>
          <p:cNvSpPr/>
          <p:nvPr/>
        </p:nvSpPr>
        <p:spPr>
          <a:xfrm>
            <a:off x="2679031" y="4778101"/>
            <a:ext cx="2487999" cy="890357"/>
          </a:xfrm>
          <a:prstGeom prst="wedgeRectCallout">
            <a:avLst>
              <a:gd name="adj1" fmla="val -39989"/>
              <a:gd name="adj2" fmla="val -122397"/>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chemeClr val="tx1"/>
                </a:solidFill>
                <a:latin typeface="Meiryo UI" panose="020B0604030504040204" pitchFamily="50" charset="-128"/>
                <a:ea typeface="Meiryo UI" panose="020B0604030504040204" pitchFamily="50" charset="-128"/>
              </a:rPr>
              <a:t>・接種券の氏名と本人</a:t>
            </a:r>
            <a:r>
              <a:rPr lang="ja-JP" altLang="en-US" sz="900" dirty="0">
                <a:solidFill>
                  <a:schemeClr val="tx1"/>
                </a:solidFill>
                <a:latin typeface="Meiryo UI" panose="020B0604030504040204" pitchFamily="50" charset="-128"/>
                <a:ea typeface="Meiryo UI" panose="020B0604030504040204" pitchFamily="50" charset="-128"/>
              </a:rPr>
              <a:t>確認書類（運転免許証、被</a:t>
            </a:r>
            <a:r>
              <a:rPr lang="ja-JP" altLang="en-US" sz="900" dirty="0" smtClean="0">
                <a:solidFill>
                  <a:schemeClr val="tx1"/>
                </a:solidFill>
                <a:latin typeface="Meiryo UI" panose="020B0604030504040204" pitchFamily="50" charset="-128"/>
                <a:ea typeface="Meiryo UI" panose="020B0604030504040204" pitchFamily="50" charset="-128"/>
              </a:rPr>
              <a:t>保険者証等）を照合し、本人確認を行う。</a:t>
            </a:r>
            <a:endParaRPr lang="en-US" altLang="ja-JP" sz="900" dirty="0" smtClean="0">
              <a:solidFill>
                <a:schemeClr val="tx1"/>
              </a:solidFill>
              <a:latin typeface="Meiryo UI" panose="020B0604030504040204" pitchFamily="50" charset="-128"/>
              <a:ea typeface="Meiryo UI" panose="020B0604030504040204" pitchFamily="50" charset="-128"/>
            </a:endParaRPr>
          </a:p>
          <a:p>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２回目の接種の際は、</a:t>
            </a:r>
            <a:r>
              <a:rPr lang="ja-JP" altLang="en-US" sz="900" dirty="0" smtClean="0">
                <a:solidFill>
                  <a:schemeClr val="tx1"/>
                </a:solidFill>
                <a:latin typeface="Meiryo UI" panose="020B0604030504040204" pitchFamily="50" charset="-128"/>
                <a:ea typeface="Meiryo UI" panose="020B0604030504040204" pitchFamily="50" charset="-128"/>
              </a:rPr>
              <a:t>接種券と１回目</a:t>
            </a:r>
            <a:r>
              <a:rPr lang="ja-JP" altLang="en-US" sz="900" dirty="0">
                <a:solidFill>
                  <a:schemeClr val="tx1"/>
                </a:solidFill>
                <a:latin typeface="Meiryo UI" panose="020B0604030504040204" pitchFamily="50" charset="-128"/>
                <a:ea typeface="Meiryo UI" panose="020B0604030504040204" pitchFamily="50" charset="-128"/>
              </a:rPr>
              <a:t>の接種済証</a:t>
            </a:r>
            <a:r>
              <a:rPr lang="ja-JP" altLang="en-US" sz="900" dirty="0" smtClean="0">
                <a:solidFill>
                  <a:schemeClr val="tx1"/>
                </a:solidFill>
                <a:latin typeface="Meiryo UI" panose="020B0604030504040204" pitchFamily="50" charset="-128"/>
                <a:ea typeface="Meiryo UI" panose="020B0604030504040204" pitchFamily="50" charset="-128"/>
              </a:rPr>
              <a:t>が一体となっている</a:t>
            </a:r>
            <a:r>
              <a:rPr lang="ja-JP" altLang="en-US" sz="900" dirty="0">
                <a:solidFill>
                  <a:schemeClr val="tx1"/>
                </a:solidFill>
                <a:latin typeface="Meiryo UI" panose="020B0604030504040204" pitchFamily="50" charset="-128"/>
                <a:ea typeface="Meiryo UI" panose="020B0604030504040204" pitchFamily="50" charset="-128"/>
              </a:rPr>
              <a:t>ため、１回目と２回目の接種期間（標準期間は３週間）を目視で</a:t>
            </a:r>
            <a:r>
              <a:rPr lang="ja-JP" altLang="en-US" sz="900" dirty="0" smtClean="0">
                <a:solidFill>
                  <a:schemeClr val="tx1"/>
                </a:solidFill>
                <a:latin typeface="Meiryo UI" panose="020B0604030504040204" pitchFamily="50" charset="-128"/>
                <a:ea typeface="Meiryo UI" panose="020B0604030504040204" pitchFamily="50" charset="-128"/>
              </a:rPr>
              <a:t>確認する。</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42" name="Document"/>
          <p:cNvSpPr>
            <a:spLocks noEditPoints="1" noChangeArrowheads="1"/>
          </p:cNvSpPr>
          <p:nvPr/>
        </p:nvSpPr>
        <p:spPr bwMode="auto">
          <a:xfrm>
            <a:off x="68103" y="5223280"/>
            <a:ext cx="736081" cy="392399"/>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pPr algn="ctr"/>
            <a:r>
              <a:rPr lang="ja-JP" altLang="en-US" sz="900" dirty="0"/>
              <a:t>予</a:t>
            </a:r>
            <a:r>
              <a:rPr lang="ja-JP" altLang="en-US" sz="900" dirty="0" smtClean="0"/>
              <a:t>診票</a:t>
            </a:r>
            <a:endParaRPr lang="en-US" altLang="ja-JP" sz="900" dirty="0" smtClean="0"/>
          </a:p>
          <a:p>
            <a:pPr algn="ctr"/>
            <a:r>
              <a:rPr lang="ja-JP" altLang="en-US" sz="700" dirty="0" smtClean="0"/>
              <a:t>（本人控）</a:t>
            </a:r>
            <a:endParaRPr lang="en-US" altLang="ja-JP" sz="700" dirty="0" smtClean="0"/>
          </a:p>
        </p:txBody>
      </p:sp>
      <p:sp>
        <p:nvSpPr>
          <p:cNvPr id="43" name="Document"/>
          <p:cNvSpPr>
            <a:spLocks noEditPoints="1" noChangeArrowheads="1"/>
          </p:cNvSpPr>
          <p:nvPr/>
        </p:nvSpPr>
        <p:spPr bwMode="auto">
          <a:xfrm>
            <a:off x="6637383" y="6326628"/>
            <a:ext cx="892416" cy="386199"/>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pPr algn="ctr"/>
            <a:r>
              <a:rPr lang="ja-JP" altLang="en-US" sz="900" dirty="0"/>
              <a:t>予</a:t>
            </a:r>
            <a:r>
              <a:rPr lang="ja-JP" altLang="en-US" sz="900" dirty="0" smtClean="0"/>
              <a:t>診票</a:t>
            </a:r>
            <a:endParaRPr lang="en-US" altLang="ja-JP" sz="900" dirty="0" smtClean="0"/>
          </a:p>
          <a:p>
            <a:pPr algn="ctr"/>
            <a:r>
              <a:rPr lang="ja-JP" altLang="en-US" sz="700" dirty="0" smtClean="0"/>
              <a:t>（請求用）</a:t>
            </a:r>
            <a:endParaRPr lang="en-US" altLang="ja-JP" sz="700" dirty="0" smtClean="0"/>
          </a:p>
        </p:txBody>
      </p:sp>
      <p:cxnSp>
        <p:nvCxnSpPr>
          <p:cNvPr id="44" name="直線矢印コネクタ 43"/>
          <p:cNvCxnSpPr>
            <a:stCxn id="73" idx="0"/>
            <a:endCxn id="45" idx="0"/>
          </p:cNvCxnSpPr>
          <p:nvPr/>
        </p:nvCxnSpPr>
        <p:spPr>
          <a:xfrm>
            <a:off x="6154270" y="4031863"/>
            <a:ext cx="14752" cy="2335612"/>
          </a:xfrm>
          <a:prstGeom prst="straightConnector1">
            <a:avLst/>
          </a:prstGeom>
          <a:ln w="539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45" name="角丸四角形 44"/>
          <p:cNvSpPr/>
          <p:nvPr/>
        </p:nvSpPr>
        <p:spPr>
          <a:xfrm>
            <a:off x="5736002" y="6367475"/>
            <a:ext cx="866040" cy="375319"/>
          </a:xfrm>
          <a:prstGeom prst="roundRect">
            <a:avLst>
              <a:gd name="adj" fmla="val 9447"/>
            </a:avLst>
          </a:prstGeom>
          <a:solidFill>
            <a:srgbClr val="CCCCFF"/>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schemeClr val="tx1"/>
                </a:solidFill>
                <a:effectLst/>
                <a:uLnTx/>
                <a:uFillTx/>
                <a:latin typeface="+mn-ea"/>
                <a:cs typeface="+mn-cs"/>
              </a:rPr>
              <a:t>新宿区</a:t>
            </a:r>
            <a:endParaRPr kumimoji="1" lang="ja-JP" altLang="en-US" sz="1100" b="1" i="0" u="none" strike="noStrike" kern="1200" cap="none" spc="0" normalizeH="0" baseline="0" noProof="0" dirty="0">
              <a:ln>
                <a:noFill/>
              </a:ln>
              <a:solidFill>
                <a:schemeClr val="tx1"/>
              </a:solidFill>
              <a:effectLst/>
              <a:uLnTx/>
              <a:uFillTx/>
              <a:latin typeface="+mn-ea"/>
              <a:cs typeface="+mn-cs"/>
            </a:endParaRPr>
          </a:p>
        </p:txBody>
      </p:sp>
      <p:sp>
        <p:nvSpPr>
          <p:cNvPr id="47" name="正方形/長方形 46"/>
          <p:cNvSpPr/>
          <p:nvPr/>
        </p:nvSpPr>
        <p:spPr>
          <a:xfrm>
            <a:off x="6137525" y="5773264"/>
            <a:ext cx="1363802" cy="553998"/>
          </a:xfrm>
          <a:prstGeom prst="rect">
            <a:avLst/>
          </a:prstGeom>
        </p:spPr>
        <p:txBody>
          <a:bodyPr wrap="square">
            <a:spAutoFit/>
          </a:bodyPr>
          <a:lstStyle/>
          <a:p>
            <a:r>
              <a:rPr lang="ja-JP" altLang="en-US" sz="1000" b="1" dirty="0"/>
              <a:t>⑧</a:t>
            </a:r>
            <a:r>
              <a:rPr lang="ja-JP" altLang="en-US" sz="1000" b="1" dirty="0" smtClean="0"/>
              <a:t>予診票の回収</a:t>
            </a:r>
            <a:endParaRPr lang="en-US" altLang="ja-JP" sz="1000" b="1" dirty="0" smtClean="0"/>
          </a:p>
          <a:p>
            <a:r>
              <a:rPr kumimoji="1" lang="ja-JP" altLang="en-US" sz="1000" b="1" dirty="0" smtClean="0"/>
              <a:t>（</a:t>
            </a:r>
            <a:r>
              <a:rPr lang="ja-JP" altLang="en-US" sz="1000" b="1" dirty="0" smtClean="0"/>
              <a:t>会場内にいる区の職員が回収する。</a:t>
            </a:r>
            <a:r>
              <a:rPr kumimoji="1" lang="ja-JP" altLang="en-US" sz="1000" b="1" dirty="0" smtClean="0"/>
              <a:t>）</a:t>
            </a:r>
            <a:endParaRPr kumimoji="1" lang="en-US" altLang="ja-JP" sz="1000" b="1" dirty="0"/>
          </a:p>
        </p:txBody>
      </p:sp>
      <p:grpSp>
        <p:nvGrpSpPr>
          <p:cNvPr id="46" name="グループ化 45">
            <a:extLst>
              <a:ext uri="{FF2B5EF4-FFF2-40B4-BE49-F238E27FC236}">
                <a16:creationId xmlns:a16="http://schemas.microsoft.com/office/drawing/2014/main" id="{42AD6836-BC2C-4ECB-893A-09B21FA5FF48}"/>
              </a:ext>
            </a:extLst>
          </p:cNvPr>
          <p:cNvGrpSpPr/>
          <p:nvPr/>
        </p:nvGrpSpPr>
        <p:grpSpPr>
          <a:xfrm rot="1442964">
            <a:off x="7659188" y="3312891"/>
            <a:ext cx="154710" cy="240717"/>
            <a:chOff x="5466734" y="1764205"/>
            <a:chExt cx="1175551" cy="2391136"/>
          </a:xfrm>
        </p:grpSpPr>
        <p:pic>
          <p:nvPicPr>
            <p:cNvPr id="48" name="図 47" descr="電子機器の画面&#10;&#10;自動的に生成された説明">
              <a:extLst>
                <a:ext uri="{FF2B5EF4-FFF2-40B4-BE49-F238E27FC236}">
                  <a16:creationId xmlns:a16="http://schemas.microsoft.com/office/drawing/2014/main" id="{F474C1A6-6C78-4AF8-8D4B-5EBFA814DF6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66734" y="1764205"/>
              <a:ext cx="1175551" cy="2391136"/>
            </a:xfrm>
            <a:prstGeom prst="rect">
              <a:avLst/>
            </a:prstGeom>
          </p:spPr>
        </p:pic>
        <p:pic>
          <p:nvPicPr>
            <p:cNvPr id="49" name="図 48" descr="スクリーンショットの画面&#10;&#10;自動的に生成された説明">
              <a:extLst>
                <a:ext uri="{FF2B5EF4-FFF2-40B4-BE49-F238E27FC236}">
                  <a16:creationId xmlns:a16="http://schemas.microsoft.com/office/drawing/2014/main" id="{CFE6E08A-FFFB-4B4A-B659-54B7D9D7E46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17319" y="2175794"/>
              <a:ext cx="874380" cy="1567957"/>
            </a:xfrm>
            <a:prstGeom prst="rect">
              <a:avLst/>
            </a:prstGeom>
          </p:spPr>
        </p:pic>
      </p:grpSp>
      <p:sp>
        <p:nvSpPr>
          <p:cNvPr id="51" name="四角形吹き出し 50"/>
          <p:cNvSpPr/>
          <p:nvPr/>
        </p:nvSpPr>
        <p:spPr>
          <a:xfrm>
            <a:off x="4131929" y="2016844"/>
            <a:ext cx="769499" cy="306932"/>
          </a:xfrm>
          <a:prstGeom prst="wedgeRectCallout">
            <a:avLst>
              <a:gd name="adj1" fmla="val -75815"/>
              <a:gd name="adj2" fmla="val 17170"/>
            </a:avLst>
          </a:prstGeom>
          <a:solidFill>
            <a:srgbClr val="FFFF00"/>
          </a:solid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rgbClr val="FF0000"/>
                </a:solidFill>
                <a:latin typeface="Meiryo UI" panose="020B0604030504040204" pitchFamily="50" charset="-128"/>
                <a:ea typeface="Meiryo UI" panose="020B0604030504040204" pitchFamily="50" charset="-128"/>
              </a:rPr>
              <a:t>通信暗号化（</a:t>
            </a:r>
            <a:r>
              <a:rPr lang="en-US" altLang="ja-JP" sz="900" dirty="0" smtClean="0">
                <a:solidFill>
                  <a:srgbClr val="FF0000"/>
                </a:solidFill>
                <a:latin typeface="Meiryo UI" panose="020B0604030504040204" pitchFamily="50" charset="-128"/>
                <a:ea typeface="Meiryo UI" panose="020B0604030504040204" pitchFamily="50" charset="-128"/>
              </a:rPr>
              <a:t>SSL</a:t>
            </a:r>
            <a:r>
              <a:rPr lang="ja-JP" altLang="en-US" sz="900" dirty="0" smtClean="0">
                <a:solidFill>
                  <a:srgbClr val="FF0000"/>
                </a:solidFill>
                <a:latin typeface="Meiryo UI" panose="020B0604030504040204" pitchFamily="50" charset="-128"/>
                <a:ea typeface="Meiryo UI" panose="020B0604030504040204" pitchFamily="50" charset="-128"/>
              </a:rPr>
              <a:t>）</a:t>
            </a:r>
            <a:endParaRPr lang="en-US" altLang="ja-JP" sz="900" dirty="0">
              <a:solidFill>
                <a:srgbClr val="FF0000"/>
              </a:solidFill>
              <a:latin typeface="Meiryo UI" panose="020B0604030504040204" pitchFamily="50" charset="-128"/>
              <a:ea typeface="Meiryo UI" panose="020B0604030504040204" pitchFamily="50" charset="-128"/>
            </a:endParaRPr>
          </a:p>
        </p:txBody>
      </p:sp>
      <p:sp>
        <p:nvSpPr>
          <p:cNvPr id="56" name="フローチャート: 磁気ディスク 55"/>
          <p:cNvSpPr/>
          <p:nvPr/>
        </p:nvSpPr>
        <p:spPr>
          <a:xfrm>
            <a:off x="2715108" y="1314706"/>
            <a:ext cx="1222414" cy="495694"/>
          </a:xfrm>
          <a:prstGeom prst="flowChartMagneticDisk">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endParaRPr kumimoji="1" lang="ja-JP" altLang="en-US" sz="900" dirty="0">
              <a:solidFill>
                <a:schemeClr val="tx1"/>
              </a:solidFill>
              <a:latin typeface="+mn-ea"/>
            </a:endParaRPr>
          </a:p>
        </p:txBody>
      </p:sp>
      <p:sp>
        <p:nvSpPr>
          <p:cNvPr id="57" name="テキスト ボックス 56"/>
          <p:cNvSpPr txBox="1"/>
          <p:nvPr/>
        </p:nvSpPr>
        <p:spPr>
          <a:xfrm>
            <a:off x="2578004" y="1453183"/>
            <a:ext cx="1339897" cy="369332"/>
          </a:xfrm>
          <a:prstGeom prst="rect">
            <a:avLst/>
          </a:prstGeom>
          <a:noFill/>
        </p:spPr>
        <p:txBody>
          <a:bodyPr wrap="square" rtlCol="0">
            <a:spAutoFit/>
          </a:bodyPr>
          <a:lstStyle/>
          <a:p>
            <a:pPr algn="ctr"/>
            <a:r>
              <a:rPr kumimoji="1" lang="ja-JP" altLang="en-US" sz="900" dirty="0" smtClean="0"/>
              <a:t>対象者情報</a:t>
            </a:r>
            <a:endParaRPr kumimoji="1" lang="en-US" altLang="ja-JP" sz="900" dirty="0" smtClean="0"/>
          </a:p>
          <a:p>
            <a:pPr algn="ctr"/>
            <a:r>
              <a:rPr kumimoji="1" lang="ja-JP" altLang="en-US" sz="900" dirty="0" smtClean="0"/>
              <a:t>（マイナンバー無）</a:t>
            </a:r>
            <a:endParaRPr kumimoji="1" lang="ja-JP" altLang="en-US" sz="900" dirty="0"/>
          </a:p>
        </p:txBody>
      </p:sp>
      <p:sp>
        <p:nvSpPr>
          <p:cNvPr id="58" name="テキスト ボックス 57"/>
          <p:cNvSpPr txBox="1"/>
          <p:nvPr/>
        </p:nvSpPr>
        <p:spPr>
          <a:xfrm>
            <a:off x="3121113" y="1908134"/>
            <a:ext cx="953905" cy="200055"/>
          </a:xfrm>
          <a:prstGeom prst="rect">
            <a:avLst/>
          </a:prstGeom>
          <a:noFill/>
        </p:spPr>
        <p:txBody>
          <a:bodyPr wrap="square" rtlCol="0">
            <a:spAutoFit/>
          </a:bodyPr>
          <a:lstStyle/>
          <a:p>
            <a:pPr lvl="0"/>
            <a:r>
              <a:rPr lang="en-US" altLang="ja-JP" sz="700" dirty="0" smtClean="0">
                <a:solidFill>
                  <a:prstClr val="black"/>
                </a:solidFill>
                <a:latin typeface="Meiryo UI" panose="020B0604030504040204" pitchFamily="50" charset="-128"/>
                <a:ea typeface="Meiryo UI" panose="020B0604030504040204" pitchFamily="50" charset="-128"/>
              </a:rPr>
              <a:t>【</a:t>
            </a:r>
            <a:r>
              <a:rPr lang="ja-JP" altLang="en-US" sz="700" dirty="0">
                <a:solidFill>
                  <a:prstClr val="black"/>
                </a:solidFill>
                <a:latin typeface="Meiryo UI" panose="020B0604030504040204" pitchFamily="50" charset="-128"/>
                <a:ea typeface="Meiryo UI" panose="020B0604030504040204" pitchFamily="50" charset="-128"/>
              </a:rPr>
              <a:t>インターネット</a:t>
            </a:r>
            <a:r>
              <a:rPr lang="en-US" altLang="ja-JP" sz="700" dirty="0" smtClean="0">
                <a:solidFill>
                  <a:prstClr val="black"/>
                </a:solidFill>
                <a:latin typeface="Meiryo UI" panose="020B0604030504040204" pitchFamily="50" charset="-128"/>
                <a:ea typeface="Meiryo UI" panose="020B0604030504040204" pitchFamily="50" charset="-128"/>
              </a:rPr>
              <a:t>】</a:t>
            </a:r>
            <a:endParaRPr lang="ja-JP" altLang="en-US" sz="700" dirty="0">
              <a:solidFill>
                <a:prstClr val="black"/>
              </a:solidFill>
              <a:latin typeface="Meiryo UI" panose="020B0604030504040204" pitchFamily="50" charset="-128"/>
              <a:ea typeface="Meiryo UI" panose="020B0604030504040204" pitchFamily="50" charset="-128"/>
            </a:endParaRPr>
          </a:p>
        </p:txBody>
      </p:sp>
      <p:sp>
        <p:nvSpPr>
          <p:cNvPr id="59" name="楕円 58"/>
          <p:cNvSpPr/>
          <p:nvPr/>
        </p:nvSpPr>
        <p:spPr>
          <a:xfrm rot="16200000">
            <a:off x="3623542" y="2002379"/>
            <a:ext cx="214534" cy="395446"/>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n-ea"/>
            </a:endParaRPr>
          </a:p>
        </p:txBody>
      </p:sp>
      <p:sp>
        <p:nvSpPr>
          <p:cNvPr id="60" name="角丸四角形 59"/>
          <p:cNvSpPr/>
          <p:nvPr/>
        </p:nvSpPr>
        <p:spPr>
          <a:xfrm>
            <a:off x="2338402" y="955602"/>
            <a:ext cx="2129756" cy="882574"/>
          </a:xfrm>
          <a:prstGeom prst="roundRect">
            <a:avLst/>
          </a:prstGeom>
          <a:noFill/>
          <a:ln w="222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1" name="テキスト ボックス 60"/>
          <p:cNvSpPr txBox="1"/>
          <p:nvPr/>
        </p:nvSpPr>
        <p:spPr>
          <a:xfrm>
            <a:off x="2358962" y="758067"/>
            <a:ext cx="2039959" cy="553998"/>
          </a:xfrm>
          <a:prstGeom prst="rect">
            <a:avLst/>
          </a:prstGeom>
          <a:solidFill>
            <a:schemeClr val="bg1"/>
          </a:solidFill>
        </p:spPr>
        <p:txBody>
          <a:bodyPr wrap="square" rtlCol="0">
            <a:spAutoFit/>
          </a:bodyPr>
          <a:lstStyle/>
          <a:p>
            <a:pPr algn="ctr"/>
            <a:r>
              <a:rPr kumimoji="1" lang="ja-JP" altLang="en-US" sz="900" dirty="0" smtClean="0"/>
              <a:t>予約管理システム</a:t>
            </a:r>
            <a:endParaRPr kumimoji="1" lang="en-US" altLang="ja-JP" sz="900" dirty="0" smtClean="0"/>
          </a:p>
          <a:p>
            <a:pPr algn="ctr"/>
            <a:r>
              <a:rPr kumimoji="1" lang="ja-JP" altLang="en-US" sz="700" dirty="0" smtClean="0"/>
              <a:t>（</a:t>
            </a:r>
            <a:r>
              <a:rPr kumimoji="1" lang="en-US" altLang="ja-JP" sz="700" dirty="0" smtClean="0"/>
              <a:t>JTB</a:t>
            </a:r>
            <a:r>
              <a:rPr kumimoji="1" lang="ja-JP" altLang="en-US" sz="700" dirty="0" smtClean="0"/>
              <a:t>がシステムを開発し、</a:t>
            </a:r>
            <a:endParaRPr kumimoji="1" lang="en-US" altLang="ja-JP" sz="700" dirty="0" smtClean="0"/>
          </a:p>
          <a:p>
            <a:pPr algn="ctr"/>
            <a:r>
              <a:rPr kumimoji="1" lang="ja-JP" altLang="en-US" sz="700" dirty="0" smtClean="0"/>
              <a:t>クラウドサーバ上に設置する。）</a:t>
            </a:r>
            <a:endParaRPr kumimoji="1" lang="en-US" altLang="ja-JP" sz="700" dirty="0" smtClean="0"/>
          </a:p>
          <a:p>
            <a:r>
              <a:rPr lang="en-US" altLang="ja-JP" sz="700" dirty="0"/>
              <a:t>※</a:t>
            </a:r>
            <a:r>
              <a:rPr lang="en-US" altLang="ja-JP" sz="700" dirty="0">
                <a:solidFill>
                  <a:prstClr val="black"/>
                </a:solidFill>
                <a:latin typeface="+mn-ea"/>
                <a:cs typeface="Meiryo UI" panose="020B0604030504040204" pitchFamily="50" charset="-128"/>
              </a:rPr>
              <a:t>WEB</a:t>
            </a:r>
            <a:r>
              <a:rPr lang="ja-JP" altLang="en-US" sz="700" dirty="0" smtClean="0">
                <a:solidFill>
                  <a:prstClr val="black"/>
                </a:solidFill>
                <a:latin typeface="+mn-ea"/>
                <a:cs typeface="Meiryo UI" panose="020B0604030504040204" pitchFamily="50" charset="-128"/>
              </a:rPr>
              <a:t>セキュリティ診断</a:t>
            </a:r>
            <a:r>
              <a:rPr lang="ja-JP" altLang="en-US" sz="700" dirty="0">
                <a:solidFill>
                  <a:prstClr val="black"/>
                </a:solidFill>
                <a:latin typeface="+mn-ea"/>
                <a:cs typeface="Meiryo UI" panose="020B0604030504040204" pitchFamily="50" charset="-128"/>
              </a:rPr>
              <a:t>で最高の</a:t>
            </a:r>
            <a:r>
              <a:rPr lang="en-US" altLang="ja-JP" sz="700" dirty="0">
                <a:solidFill>
                  <a:prstClr val="black"/>
                </a:solidFill>
                <a:latin typeface="+mn-ea"/>
                <a:cs typeface="Meiryo UI" panose="020B0604030504040204" pitchFamily="50" charset="-128"/>
              </a:rPr>
              <a:t>AAA</a:t>
            </a:r>
            <a:r>
              <a:rPr lang="ja-JP" altLang="en-US" sz="700" dirty="0" smtClean="0">
                <a:solidFill>
                  <a:prstClr val="black"/>
                </a:solidFill>
                <a:latin typeface="+mn-ea"/>
                <a:cs typeface="Meiryo UI" panose="020B0604030504040204" pitchFamily="50" charset="-128"/>
              </a:rPr>
              <a:t>評価</a:t>
            </a:r>
            <a:endParaRPr lang="en-US" altLang="ja-JP" sz="700" dirty="0">
              <a:solidFill>
                <a:prstClr val="black"/>
              </a:solidFill>
              <a:latin typeface="+mn-ea"/>
              <a:cs typeface="Meiryo UI" panose="020B0604030504040204" pitchFamily="50" charset="-128"/>
            </a:endParaRPr>
          </a:p>
        </p:txBody>
      </p:sp>
      <p:pic>
        <p:nvPicPr>
          <p:cNvPr id="62" name="Picture 154" descr="notebook wireless"/>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157503" y="1256879"/>
            <a:ext cx="215664" cy="226244"/>
          </a:xfrm>
          <a:prstGeom prst="rect">
            <a:avLst/>
          </a:prstGeom>
          <a:noFill/>
          <a:extLst>
            <a:ext uri="{909E8E84-426E-40DD-AFC4-6F175D3DCCD1}">
              <a14:hiddenFill xmlns:a14="http://schemas.microsoft.com/office/drawing/2010/main">
                <a:solidFill>
                  <a:srgbClr val="FFFFFF"/>
                </a:solidFill>
              </a14:hiddenFill>
            </a:ext>
          </a:extLst>
        </p:spPr>
      </p:pic>
      <p:sp>
        <p:nvSpPr>
          <p:cNvPr id="64" name="角丸四角形 63"/>
          <p:cNvSpPr/>
          <p:nvPr/>
        </p:nvSpPr>
        <p:spPr>
          <a:xfrm>
            <a:off x="2217339" y="416207"/>
            <a:ext cx="2439112" cy="1493875"/>
          </a:xfrm>
          <a:prstGeom prst="roundRect">
            <a:avLst>
              <a:gd name="adj" fmla="val 6741"/>
            </a:avLst>
          </a:prstGeom>
          <a:noFill/>
          <a:ln w="38100">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a:ln>
                <a:noFill/>
              </a:ln>
              <a:solidFill>
                <a:prstClr val="white"/>
              </a:solidFill>
              <a:effectLst/>
              <a:uLnTx/>
              <a:uFillTx/>
              <a:latin typeface="+mn-ea"/>
              <a:cs typeface="+mn-cs"/>
            </a:endParaRPr>
          </a:p>
        </p:txBody>
      </p:sp>
      <p:sp>
        <p:nvSpPr>
          <p:cNvPr id="68" name="正方形/長方形 67"/>
          <p:cNvSpPr/>
          <p:nvPr/>
        </p:nvSpPr>
        <p:spPr>
          <a:xfrm>
            <a:off x="3575939" y="3392662"/>
            <a:ext cx="1324478" cy="246221"/>
          </a:xfrm>
          <a:prstGeom prst="rect">
            <a:avLst/>
          </a:prstGeom>
        </p:spPr>
        <p:txBody>
          <a:bodyPr wrap="square">
            <a:spAutoFit/>
          </a:bodyPr>
          <a:lstStyle/>
          <a:p>
            <a:r>
              <a:rPr lang="ja-JP" altLang="en-US" sz="1000" b="1" dirty="0"/>
              <a:t>③</a:t>
            </a:r>
            <a:r>
              <a:rPr kumimoji="1" lang="ja-JP" altLang="en-US" sz="1000" b="1" dirty="0" smtClean="0"/>
              <a:t>予約確認</a:t>
            </a:r>
            <a:endParaRPr kumimoji="1" lang="en-US" altLang="ja-JP" sz="1000" b="1" dirty="0"/>
          </a:p>
        </p:txBody>
      </p:sp>
      <p:sp>
        <p:nvSpPr>
          <p:cNvPr id="63" name="角丸四角形 62"/>
          <p:cNvSpPr/>
          <p:nvPr/>
        </p:nvSpPr>
        <p:spPr>
          <a:xfrm>
            <a:off x="2341868" y="302937"/>
            <a:ext cx="2057053" cy="418633"/>
          </a:xfrm>
          <a:prstGeom prst="roundRect">
            <a:avLst>
              <a:gd name="adj" fmla="val 6741"/>
            </a:avLst>
          </a:prstGeom>
          <a:solidFill>
            <a:srgbClr val="FFCCCC"/>
          </a:solidFill>
          <a:ln w="19050">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ja-JP" altLang="en-US" sz="1100" b="1" dirty="0" smtClean="0">
                <a:solidFill>
                  <a:schemeClr val="tx1"/>
                </a:solidFill>
                <a:latin typeface="+mn-ea"/>
              </a:rPr>
              <a:t>委託先１</a:t>
            </a:r>
            <a:r>
              <a:rPr lang="ja-JP" altLang="en-US" sz="1100" b="1" dirty="0" smtClean="0">
                <a:solidFill>
                  <a:schemeClr val="tx1"/>
                </a:solidFill>
                <a:latin typeface="+mn-ea"/>
                <a:sym typeface="Wingdings" panose="05000000000000000000" pitchFamily="2" charset="2"/>
              </a:rPr>
              <a:t>：（株）</a:t>
            </a:r>
            <a:r>
              <a:rPr lang="en-US" altLang="ja-JP" sz="1100" b="1" dirty="0" smtClean="0">
                <a:solidFill>
                  <a:schemeClr val="tx1"/>
                </a:solidFill>
                <a:latin typeface="+mn-ea"/>
                <a:sym typeface="Wingdings" panose="05000000000000000000" pitchFamily="2" charset="2"/>
              </a:rPr>
              <a:t>J</a:t>
            </a:r>
            <a:r>
              <a:rPr lang="ja-JP" altLang="en-US" sz="1100" b="1" dirty="0" smtClean="0">
                <a:solidFill>
                  <a:schemeClr val="tx1"/>
                </a:solidFill>
                <a:latin typeface="+mn-ea"/>
              </a:rPr>
              <a:t>ＴＢ</a:t>
            </a:r>
            <a:endParaRPr lang="en-US" altLang="ja-JP" sz="900" dirty="0" smtClean="0">
              <a:solidFill>
                <a:schemeClr val="tx1"/>
              </a:solidFill>
              <a:latin typeface="+mn-ea"/>
            </a:endParaRPr>
          </a:p>
          <a:p>
            <a:pPr lvl="0" algn="ctr">
              <a:defRPr/>
            </a:pPr>
            <a:r>
              <a:rPr lang="en-US" altLang="ja-JP" sz="800" dirty="0" smtClean="0">
                <a:solidFill>
                  <a:schemeClr val="tx1"/>
                </a:solidFill>
                <a:latin typeface="+mn-ea"/>
              </a:rPr>
              <a:t>※</a:t>
            </a:r>
            <a:r>
              <a:rPr lang="ja-JP" altLang="en-US" sz="800" dirty="0" smtClean="0">
                <a:solidFill>
                  <a:schemeClr val="tx1"/>
                </a:solidFill>
                <a:latin typeface="+mn-ea"/>
              </a:rPr>
              <a:t>ＩＳＭＳ・プライバシーマーク取得済</a:t>
            </a:r>
            <a:endParaRPr lang="en-US" altLang="ja-JP" sz="800" dirty="0">
              <a:solidFill>
                <a:schemeClr val="tx1"/>
              </a:solidFill>
              <a:latin typeface="+mn-ea"/>
            </a:endParaRPr>
          </a:p>
        </p:txBody>
      </p:sp>
      <p:sp>
        <p:nvSpPr>
          <p:cNvPr id="69" name="Document"/>
          <p:cNvSpPr>
            <a:spLocks noEditPoints="1" noChangeArrowheads="1"/>
          </p:cNvSpPr>
          <p:nvPr/>
        </p:nvSpPr>
        <p:spPr bwMode="auto">
          <a:xfrm>
            <a:off x="2608378" y="3670716"/>
            <a:ext cx="613427" cy="392399"/>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pPr algn="ctr"/>
            <a:r>
              <a:rPr lang="ja-JP" altLang="en-US" sz="900" dirty="0" smtClean="0"/>
              <a:t>接種券</a:t>
            </a:r>
            <a:endParaRPr lang="en-US" altLang="ja-JP" sz="900" dirty="0" smtClean="0"/>
          </a:p>
        </p:txBody>
      </p:sp>
      <p:sp>
        <p:nvSpPr>
          <p:cNvPr id="72" name="四角形吹き出し 71"/>
          <p:cNvSpPr/>
          <p:nvPr/>
        </p:nvSpPr>
        <p:spPr>
          <a:xfrm>
            <a:off x="9909252" y="4444868"/>
            <a:ext cx="769499" cy="306932"/>
          </a:xfrm>
          <a:prstGeom prst="wedgeRectCallout">
            <a:avLst>
              <a:gd name="adj1" fmla="val -404"/>
              <a:gd name="adj2" fmla="val -94549"/>
            </a:avLst>
          </a:prstGeom>
          <a:solidFill>
            <a:srgbClr val="FFFF00"/>
          </a:solid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rgbClr val="FF0000"/>
                </a:solidFill>
                <a:latin typeface="Meiryo UI" panose="020B0604030504040204" pitchFamily="50" charset="-128"/>
                <a:ea typeface="Meiryo UI" panose="020B0604030504040204" pitchFamily="50" charset="-128"/>
              </a:rPr>
              <a:t>通信暗号化（</a:t>
            </a:r>
            <a:r>
              <a:rPr lang="en-US" altLang="ja-JP" sz="900" dirty="0" smtClean="0">
                <a:solidFill>
                  <a:srgbClr val="FF0000"/>
                </a:solidFill>
                <a:latin typeface="Meiryo UI" panose="020B0604030504040204" pitchFamily="50" charset="-128"/>
                <a:ea typeface="Meiryo UI" panose="020B0604030504040204" pitchFamily="50" charset="-128"/>
              </a:rPr>
              <a:t>SSL</a:t>
            </a:r>
            <a:r>
              <a:rPr lang="ja-JP" altLang="en-US" sz="900" dirty="0" smtClean="0">
                <a:solidFill>
                  <a:srgbClr val="FF0000"/>
                </a:solidFill>
                <a:latin typeface="Meiryo UI" panose="020B0604030504040204" pitchFamily="50" charset="-128"/>
                <a:ea typeface="Meiryo UI" panose="020B0604030504040204" pitchFamily="50" charset="-128"/>
              </a:rPr>
              <a:t>）</a:t>
            </a:r>
            <a:endParaRPr lang="en-US" altLang="ja-JP" sz="900" dirty="0">
              <a:solidFill>
                <a:srgbClr val="FF0000"/>
              </a:solidFill>
              <a:latin typeface="Meiryo UI" panose="020B0604030504040204" pitchFamily="50" charset="-128"/>
              <a:ea typeface="Meiryo UI" panose="020B0604030504040204" pitchFamily="50" charset="-128"/>
            </a:endParaRPr>
          </a:p>
        </p:txBody>
      </p:sp>
      <p:sp>
        <p:nvSpPr>
          <p:cNvPr id="74" name="四角形吹き出し 73"/>
          <p:cNvSpPr/>
          <p:nvPr/>
        </p:nvSpPr>
        <p:spPr>
          <a:xfrm>
            <a:off x="4925798" y="107760"/>
            <a:ext cx="4013554" cy="1777897"/>
          </a:xfrm>
          <a:prstGeom prst="wedgeRectCallout">
            <a:avLst>
              <a:gd name="adj1" fmla="val -63398"/>
              <a:gd name="adj2" fmla="val 15225"/>
            </a:avLst>
          </a:prstGeom>
          <a:solidFill>
            <a:srgbClr val="FFFF00"/>
          </a:solid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a:solidFill>
                  <a:srgbClr val="FF0000"/>
                </a:solidFill>
                <a:latin typeface="Meiryo UI" panose="020B0604030504040204" pitchFamily="50" charset="-128"/>
                <a:ea typeface="Meiryo UI" panose="020B0604030504040204" pitchFamily="50" charset="-128"/>
              </a:rPr>
              <a:t>・ＩＤ・パスワード認証</a:t>
            </a:r>
            <a:endParaRPr lang="en-US" altLang="ja-JP" sz="900" dirty="0">
              <a:solidFill>
                <a:srgbClr val="FF0000"/>
              </a:solidFill>
              <a:latin typeface="Meiryo UI" panose="020B0604030504040204" pitchFamily="50" charset="-128"/>
              <a:ea typeface="Meiryo UI" panose="020B0604030504040204" pitchFamily="50" charset="-128"/>
            </a:endParaRPr>
          </a:p>
          <a:p>
            <a:r>
              <a:rPr lang="ja-JP" altLang="en-US" sz="900" dirty="0">
                <a:solidFill>
                  <a:srgbClr val="FF0000"/>
                </a:solidFill>
                <a:latin typeface="Meiryo UI" panose="020B0604030504040204" pitchFamily="50" charset="-128"/>
                <a:ea typeface="Meiryo UI" panose="020B0604030504040204" pitchFamily="50" charset="-128"/>
              </a:rPr>
              <a:t>・ウイルス対策</a:t>
            </a:r>
            <a:endParaRPr lang="en-US" altLang="ja-JP" sz="900" dirty="0">
              <a:solidFill>
                <a:srgbClr val="FF0000"/>
              </a:solidFill>
              <a:latin typeface="Meiryo UI" panose="020B0604030504040204" pitchFamily="50" charset="-128"/>
              <a:ea typeface="Meiryo UI" panose="020B0604030504040204" pitchFamily="50" charset="-128"/>
            </a:endParaRPr>
          </a:p>
          <a:p>
            <a:r>
              <a:rPr lang="ja-JP" altLang="en-US" sz="900" dirty="0">
                <a:solidFill>
                  <a:srgbClr val="FF0000"/>
                </a:solidFill>
                <a:latin typeface="Meiryo UI" panose="020B0604030504040204" pitchFamily="50" charset="-128"/>
                <a:ea typeface="Meiryo UI" panose="020B0604030504040204" pitchFamily="50" charset="-128"/>
              </a:rPr>
              <a:t>・脆弱性診断</a:t>
            </a:r>
            <a:endParaRPr lang="en-US" altLang="ja-JP" sz="900" dirty="0">
              <a:solidFill>
                <a:srgbClr val="FF0000"/>
              </a:solidFill>
              <a:latin typeface="Meiryo UI" panose="020B0604030504040204" pitchFamily="50" charset="-128"/>
              <a:ea typeface="Meiryo UI" panose="020B0604030504040204" pitchFamily="50" charset="-128"/>
            </a:endParaRPr>
          </a:p>
          <a:p>
            <a:r>
              <a:rPr lang="ja-JP" altLang="en-US" sz="900" dirty="0">
                <a:solidFill>
                  <a:srgbClr val="FF0000"/>
                </a:solidFill>
                <a:latin typeface="Meiryo UI" panose="020B0604030504040204" pitchFamily="50" charset="-128"/>
                <a:ea typeface="Meiryo UI" panose="020B0604030504040204" pitchFamily="50" charset="-128"/>
              </a:rPr>
              <a:t>・ファイアウォール</a:t>
            </a:r>
            <a:endParaRPr lang="en-US" altLang="ja-JP" sz="900" dirty="0">
              <a:solidFill>
                <a:srgbClr val="FF0000"/>
              </a:solidFill>
              <a:latin typeface="Meiryo UI" panose="020B0604030504040204" pitchFamily="50" charset="-128"/>
              <a:ea typeface="Meiryo UI" panose="020B0604030504040204" pitchFamily="50" charset="-128"/>
            </a:endParaRPr>
          </a:p>
          <a:p>
            <a:r>
              <a:rPr lang="ja-JP" altLang="en-US" sz="900" dirty="0">
                <a:solidFill>
                  <a:srgbClr val="FF0000"/>
                </a:solidFill>
                <a:latin typeface="Meiryo UI" panose="020B0604030504040204" pitchFamily="50" charset="-128"/>
                <a:ea typeface="Meiryo UI" panose="020B0604030504040204" pitchFamily="50" charset="-128"/>
              </a:rPr>
              <a:t>・アクセス</a:t>
            </a:r>
            <a:r>
              <a:rPr lang="ja-JP" altLang="en-US" sz="900" dirty="0" smtClean="0">
                <a:solidFill>
                  <a:srgbClr val="FF0000"/>
                </a:solidFill>
                <a:latin typeface="Meiryo UI" panose="020B0604030504040204" pitchFamily="50" charset="-128"/>
                <a:ea typeface="Meiryo UI" panose="020B0604030504040204" pitchFamily="50" charset="-128"/>
              </a:rPr>
              <a:t>制御</a:t>
            </a:r>
            <a:endParaRPr lang="en-US" altLang="ja-JP" sz="900" dirty="0">
              <a:solidFill>
                <a:srgbClr val="FF0000"/>
              </a:solidFill>
              <a:latin typeface="Meiryo UI" panose="020B0604030504040204" pitchFamily="50" charset="-128"/>
              <a:ea typeface="Meiryo UI" panose="020B0604030504040204" pitchFamily="50" charset="-128"/>
            </a:endParaRPr>
          </a:p>
          <a:p>
            <a:r>
              <a:rPr lang="ja-JP" altLang="en-US" sz="900" dirty="0">
                <a:solidFill>
                  <a:srgbClr val="FF0000"/>
                </a:solidFill>
                <a:latin typeface="Meiryo UI" panose="020B0604030504040204" pitchFamily="50" charset="-128"/>
                <a:ea typeface="Meiryo UI" panose="020B0604030504040204" pitchFamily="50" charset="-128"/>
              </a:rPr>
              <a:t>・ログ監視</a:t>
            </a:r>
            <a:endParaRPr lang="en-US" altLang="ja-JP" sz="900" dirty="0">
              <a:solidFill>
                <a:srgbClr val="FF0000"/>
              </a:solidFill>
              <a:latin typeface="Meiryo UI" panose="020B0604030504040204" pitchFamily="50" charset="-128"/>
              <a:ea typeface="Meiryo UI" panose="020B0604030504040204" pitchFamily="50" charset="-128"/>
            </a:endParaRPr>
          </a:p>
          <a:p>
            <a:r>
              <a:rPr lang="ja-JP" altLang="en-US" sz="900" dirty="0">
                <a:solidFill>
                  <a:srgbClr val="FF0000"/>
                </a:solidFill>
                <a:latin typeface="Meiryo UI" panose="020B0604030504040204" pitchFamily="50" charset="-128"/>
                <a:ea typeface="Meiryo UI" panose="020B0604030504040204" pitchFamily="50" charset="-128"/>
              </a:rPr>
              <a:t>・他ネットワークとの</a:t>
            </a:r>
            <a:r>
              <a:rPr lang="ja-JP" altLang="en-US" sz="900" dirty="0" smtClean="0">
                <a:solidFill>
                  <a:srgbClr val="FF0000"/>
                </a:solidFill>
                <a:latin typeface="Meiryo UI" panose="020B0604030504040204" pitchFamily="50" charset="-128"/>
                <a:ea typeface="Meiryo UI" panose="020B0604030504040204" pitchFamily="50" charset="-128"/>
              </a:rPr>
              <a:t>分離</a:t>
            </a:r>
            <a:endParaRPr lang="en-US" altLang="ja-JP" sz="900" dirty="0" smtClean="0">
              <a:solidFill>
                <a:srgbClr val="FF0000"/>
              </a:solidFill>
              <a:latin typeface="Meiryo UI" panose="020B0604030504040204" pitchFamily="50" charset="-128"/>
              <a:ea typeface="Meiryo UI" panose="020B0604030504040204" pitchFamily="50" charset="-128"/>
            </a:endParaRPr>
          </a:p>
          <a:p>
            <a:r>
              <a:rPr lang="ja-JP" altLang="en-US" sz="900" dirty="0" smtClean="0">
                <a:solidFill>
                  <a:srgbClr val="FF0000"/>
                </a:solidFill>
                <a:latin typeface="Meiryo UI" panose="020B0604030504040204" pitchFamily="50" charset="-128"/>
                <a:ea typeface="Meiryo UI" panose="020B0604030504040204" pitchFamily="50" charset="-128"/>
              </a:rPr>
              <a:t>・</a:t>
            </a:r>
            <a:r>
              <a:rPr lang="ja-JP" altLang="en-US" sz="900" dirty="0">
                <a:solidFill>
                  <a:srgbClr val="FF0000"/>
                </a:solidFill>
                <a:latin typeface="Meiryo UI" panose="020B0604030504040204" pitchFamily="50" charset="-128"/>
                <a:ea typeface="Meiryo UI" panose="020B0604030504040204" pitchFamily="50" charset="-128"/>
              </a:rPr>
              <a:t>データは</a:t>
            </a:r>
            <a:r>
              <a:rPr lang="ja-JP" altLang="en-US" sz="900" dirty="0" smtClean="0">
                <a:solidFill>
                  <a:srgbClr val="FF0000"/>
                </a:solidFill>
                <a:latin typeface="Meiryo UI" panose="020B0604030504040204" pitchFamily="50" charset="-128"/>
                <a:ea typeface="Meiryo UI" panose="020B0604030504040204" pitchFamily="50" charset="-128"/>
              </a:rPr>
              <a:t>、サーバ上</a:t>
            </a:r>
            <a:r>
              <a:rPr lang="ja-JP" altLang="en-US" sz="900" dirty="0">
                <a:solidFill>
                  <a:srgbClr val="FF0000"/>
                </a:solidFill>
                <a:latin typeface="Meiryo UI" panose="020B0604030504040204" pitchFamily="50" charset="-128"/>
                <a:ea typeface="Meiryo UI" panose="020B0604030504040204" pitchFamily="50" charset="-128"/>
              </a:rPr>
              <a:t>のみで管理し、</a:t>
            </a:r>
            <a:r>
              <a:rPr lang="en-US" altLang="ja-JP" sz="900" dirty="0">
                <a:solidFill>
                  <a:srgbClr val="FF0000"/>
                </a:solidFill>
                <a:latin typeface="Meiryo UI" panose="020B0604030504040204" pitchFamily="50" charset="-128"/>
                <a:ea typeface="Meiryo UI" panose="020B0604030504040204" pitchFamily="50" charset="-128"/>
              </a:rPr>
              <a:t>PC</a:t>
            </a:r>
            <a:r>
              <a:rPr lang="ja-JP" altLang="en-US" sz="900" dirty="0">
                <a:solidFill>
                  <a:srgbClr val="FF0000"/>
                </a:solidFill>
                <a:latin typeface="Meiryo UI" panose="020B0604030504040204" pitchFamily="50" charset="-128"/>
                <a:ea typeface="Meiryo UI" panose="020B0604030504040204" pitchFamily="50" charset="-128"/>
              </a:rPr>
              <a:t>端末には保存しない</a:t>
            </a:r>
            <a:r>
              <a:rPr lang="ja-JP" altLang="en-US" sz="900" dirty="0" smtClean="0">
                <a:solidFill>
                  <a:srgbClr val="FF0000"/>
                </a:solidFill>
                <a:latin typeface="Meiryo UI" panose="020B0604030504040204" pitchFamily="50" charset="-128"/>
                <a:ea typeface="Meiryo UI" panose="020B0604030504040204" pitchFamily="50" charset="-128"/>
              </a:rPr>
              <a:t>。</a:t>
            </a:r>
            <a:endParaRPr lang="en-US" altLang="ja-JP" sz="900" dirty="0" smtClean="0">
              <a:solidFill>
                <a:srgbClr val="FF0000"/>
              </a:solidFill>
              <a:latin typeface="Meiryo UI" panose="020B0604030504040204" pitchFamily="50" charset="-128"/>
              <a:ea typeface="Meiryo UI" panose="020B0604030504040204" pitchFamily="50" charset="-128"/>
            </a:endParaRPr>
          </a:p>
          <a:p>
            <a:r>
              <a:rPr lang="ja-JP" altLang="en-US" sz="900" dirty="0" smtClean="0">
                <a:solidFill>
                  <a:srgbClr val="FF0000"/>
                </a:solidFill>
                <a:latin typeface="Meiryo UI" panose="020B0604030504040204" pitchFamily="50" charset="-128"/>
                <a:ea typeface="Meiryo UI" panose="020B0604030504040204" pitchFamily="50" charset="-128"/>
              </a:rPr>
              <a:t>・業務委託期間終了後のデータ消去</a:t>
            </a:r>
            <a:endParaRPr lang="en-US" altLang="ja-JP" sz="900" dirty="0" smtClean="0">
              <a:solidFill>
                <a:srgbClr val="FF0000"/>
              </a:solidFill>
              <a:latin typeface="Meiryo UI" panose="020B0604030504040204" pitchFamily="50" charset="-128"/>
              <a:ea typeface="Meiryo UI" panose="020B0604030504040204" pitchFamily="50" charset="-128"/>
            </a:endParaRPr>
          </a:p>
          <a:p>
            <a:r>
              <a:rPr lang="ja-JP" altLang="en-US" sz="900" dirty="0" smtClean="0">
                <a:solidFill>
                  <a:srgbClr val="FF0000"/>
                </a:solidFill>
                <a:latin typeface="Meiryo UI" panose="020B0604030504040204" pitchFamily="50" charset="-128"/>
                <a:ea typeface="Meiryo UI" panose="020B0604030504040204" pitchFamily="50" charset="-128"/>
              </a:rPr>
              <a:t>・サーバ監視</a:t>
            </a:r>
            <a:endParaRPr lang="en-US" altLang="ja-JP" sz="900" dirty="0" smtClean="0">
              <a:solidFill>
                <a:srgbClr val="FF0000"/>
              </a:solidFill>
              <a:latin typeface="Meiryo UI" panose="020B0604030504040204" pitchFamily="50" charset="-128"/>
              <a:ea typeface="Meiryo UI" panose="020B0604030504040204" pitchFamily="50" charset="-128"/>
            </a:endParaRPr>
          </a:p>
          <a:p>
            <a:r>
              <a:rPr lang="ja-JP" altLang="en-US" sz="900" dirty="0" smtClean="0">
                <a:solidFill>
                  <a:srgbClr val="FF0000"/>
                </a:solidFill>
                <a:latin typeface="Meiryo UI" panose="020B0604030504040204" pitchFamily="50" charset="-128"/>
                <a:ea typeface="Meiryo UI" panose="020B0604030504040204" pitchFamily="50" charset="-128"/>
              </a:rPr>
              <a:t>・サーバの不正アクセス監視</a:t>
            </a:r>
            <a:endParaRPr lang="en-US" altLang="ja-JP" sz="900" dirty="0" smtClean="0">
              <a:solidFill>
                <a:srgbClr val="FF0000"/>
              </a:solidFill>
              <a:latin typeface="Meiryo UI" panose="020B0604030504040204" pitchFamily="50" charset="-128"/>
              <a:ea typeface="Meiryo UI" panose="020B0604030504040204" pitchFamily="50" charset="-128"/>
            </a:endParaRPr>
          </a:p>
          <a:p>
            <a:r>
              <a:rPr lang="ja-JP" altLang="en-US" sz="900" dirty="0" smtClean="0">
                <a:solidFill>
                  <a:srgbClr val="FF0000"/>
                </a:solidFill>
                <a:latin typeface="Meiryo UI" panose="020B0604030504040204" pitchFamily="50" charset="-128"/>
                <a:ea typeface="Meiryo UI" panose="020B0604030504040204" pitchFamily="50" charset="-128"/>
              </a:rPr>
              <a:t>・サーバ機器類設置場所での有人警備・監視、</a:t>
            </a:r>
            <a:r>
              <a:rPr lang="ja-JP" altLang="en-US" sz="900" dirty="0">
                <a:solidFill>
                  <a:srgbClr val="FF0000"/>
                </a:solidFill>
                <a:latin typeface="Meiryo UI" panose="020B0604030504040204" pitchFamily="50" charset="-128"/>
                <a:ea typeface="Meiryo UI" panose="020B0604030504040204" pitchFamily="50" charset="-128"/>
              </a:rPr>
              <a:t>入退室</a:t>
            </a:r>
            <a:r>
              <a:rPr lang="ja-JP" altLang="en-US" sz="900" dirty="0" smtClean="0">
                <a:solidFill>
                  <a:srgbClr val="FF0000"/>
                </a:solidFill>
                <a:latin typeface="Meiryo UI" panose="020B0604030504040204" pitchFamily="50" charset="-128"/>
                <a:ea typeface="Meiryo UI" panose="020B0604030504040204" pitchFamily="50" charset="-128"/>
              </a:rPr>
              <a:t>管理、監視カメラの設置</a:t>
            </a:r>
            <a:endParaRPr lang="en-US" altLang="ja-JP" sz="900" dirty="0">
              <a:solidFill>
                <a:srgbClr val="FF0000"/>
              </a:solidFill>
              <a:latin typeface="Meiryo UI" panose="020B0604030504040204" pitchFamily="50" charset="-128"/>
              <a:ea typeface="Meiryo UI" panose="020B0604030504040204" pitchFamily="50" charset="-128"/>
            </a:endParaRPr>
          </a:p>
        </p:txBody>
      </p:sp>
      <p:sp>
        <p:nvSpPr>
          <p:cNvPr id="76" name="四角形吹き出し 75"/>
          <p:cNvSpPr/>
          <p:nvPr/>
        </p:nvSpPr>
        <p:spPr>
          <a:xfrm>
            <a:off x="212371" y="1151759"/>
            <a:ext cx="1694704" cy="1359478"/>
          </a:xfrm>
          <a:prstGeom prst="wedgeRectCallout">
            <a:avLst>
              <a:gd name="adj1" fmla="val 154223"/>
              <a:gd name="adj2" fmla="val 36722"/>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chemeClr val="tx1"/>
                </a:solidFill>
                <a:latin typeface="Meiryo UI" panose="020B0604030504040204" pitchFamily="50" charset="-128"/>
                <a:ea typeface="Meiryo UI" panose="020B0604030504040204" pitchFamily="50" charset="-128"/>
              </a:rPr>
              <a:t>予約管理システムは</a:t>
            </a:r>
            <a:r>
              <a:rPr lang="en-US" altLang="ja-JP" sz="900" dirty="0" smtClean="0">
                <a:solidFill>
                  <a:schemeClr val="tx1"/>
                </a:solidFill>
                <a:latin typeface="Meiryo UI" panose="020B0604030504040204" pitchFamily="50" charset="-128"/>
                <a:ea typeface="Meiryo UI" panose="020B0604030504040204" pitchFamily="50" charset="-128"/>
              </a:rPr>
              <a:t>JTB</a:t>
            </a:r>
            <a:r>
              <a:rPr lang="ja-JP" altLang="en-US" sz="900" dirty="0" err="1" smtClean="0">
                <a:solidFill>
                  <a:schemeClr val="tx1"/>
                </a:solidFill>
                <a:latin typeface="Meiryo UI" panose="020B0604030504040204" pitchFamily="50" charset="-128"/>
                <a:ea typeface="Meiryo UI" panose="020B0604030504040204" pitchFamily="50" charset="-128"/>
              </a:rPr>
              <a:t>が提</a:t>
            </a:r>
            <a:r>
              <a:rPr lang="ja-JP" altLang="en-US" sz="900" dirty="0" smtClean="0">
                <a:solidFill>
                  <a:schemeClr val="tx1"/>
                </a:solidFill>
                <a:latin typeface="Meiryo UI" panose="020B0604030504040204" pitchFamily="50" charset="-128"/>
                <a:ea typeface="Meiryo UI" panose="020B0604030504040204" pitchFamily="50" charset="-128"/>
              </a:rPr>
              <a:t>供するものであるが、集団接種会場の運営業務においては、当該システムへの</a:t>
            </a:r>
            <a:r>
              <a:rPr lang="ja-JP" altLang="en-US" sz="900" dirty="0">
                <a:solidFill>
                  <a:schemeClr val="tx1"/>
                </a:solidFill>
                <a:latin typeface="Meiryo UI" panose="020B0604030504040204" pitchFamily="50" charset="-128"/>
                <a:ea typeface="Meiryo UI" panose="020B0604030504040204" pitchFamily="50" charset="-128"/>
              </a:rPr>
              <a:t>アクセス</a:t>
            </a:r>
            <a:r>
              <a:rPr lang="ja-JP" altLang="en-US" sz="900" dirty="0" smtClean="0">
                <a:solidFill>
                  <a:schemeClr val="tx1"/>
                </a:solidFill>
                <a:latin typeface="Meiryo UI" panose="020B0604030504040204" pitchFamily="50" charset="-128"/>
                <a:ea typeface="Meiryo UI" panose="020B0604030504040204" pitchFamily="50" charset="-128"/>
              </a:rPr>
              <a:t>が必要となることから、業務範囲、アクセスできる個人情報の範囲やセキュリティ対策等について、区・</a:t>
            </a:r>
            <a:r>
              <a:rPr lang="en-US" altLang="ja-JP" sz="900" dirty="0" smtClean="0">
                <a:solidFill>
                  <a:schemeClr val="tx1"/>
                </a:solidFill>
                <a:latin typeface="Meiryo UI" panose="020B0604030504040204" pitchFamily="50" charset="-128"/>
                <a:ea typeface="Meiryo UI" panose="020B0604030504040204" pitchFamily="50" charset="-128"/>
              </a:rPr>
              <a:t>JTB</a:t>
            </a:r>
            <a:r>
              <a:rPr lang="ja-JP" altLang="en-US" sz="900" dirty="0" smtClean="0">
                <a:solidFill>
                  <a:schemeClr val="tx1"/>
                </a:solidFill>
                <a:latin typeface="Meiryo UI" panose="020B0604030504040204" pitchFamily="50" charset="-128"/>
                <a:ea typeface="Meiryo UI" panose="020B0604030504040204" pitchFamily="50" charset="-128"/>
              </a:rPr>
              <a:t>・日本旅行の三者で書面による取り交わしを行う。</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77" name="四角形吹き出し 76"/>
          <p:cNvSpPr/>
          <p:nvPr/>
        </p:nvSpPr>
        <p:spPr>
          <a:xfrm>
            <a:off x="3858320" y="5881435"/>
            <a:ext cx="1525052" cy="750160"/>
          </a:xfrm>
          <a:prstGeom prst="wedgeRectCallout">
            <a:avLst>
              <a:gd name="adj1" fmla="val 70702"/>
              <a:gd name="adj2" fmla="val 35648"/>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chemeClr val="tx1"/>
                </a:solidFill>
                <a:latin typeface="Meiryo UI" panose="020B0604030504040204" pitchFamily="50" charset="-128"/>
                <a:ea typeface="Meiryo UI" panose="020B0604030504040204" pitchFamily="50" charset="-128"/>
              </a:rPr>
              <a:t>イレギュラーな相談（接種券を忘れた、予約をしていない　など）は、会場内にいる区の職員が対応する。</a:t>
            </a:r>
            <a:endParaRPr lang="ja-JP" altLang="en-US" sz="900" dirty="0">
              <a:solidFill>
                <a:schemeClr val="tx1"/>
              </a:solidFill>
              <a:latin typeface="Meiryo UI" panose="020B0604030504040204" pitchFamily="50" charset="-128"/>
              <a:ea typeface="Meiryo UI" panose="020B0604030504040204" pitchFamily="50" charset="-128"/>
            </a:endParaRPr>
          </a:p>
        </p:txBody>
      </p:sp>
      <p:pic>
        <p:nvPicPr>
          <p:cNvPr id="65" name="図 64"/>
          <p:cNvPicPr>
            <a:picLocks noChangeAspect="1"/>
          </p:cNvPicPr>
          <p:nvPr/>
        </p:nvPicPr>
        <p:blipFill>
          <a:blip r:embed="rId3"/>
          <a:stretch>
            <a:fillRect/>
          </a:stretch>
        </p:blipFill>
        <p:spPr>
          <a:xfrm>
            <a:off x="4127464" y="325199"/>
            <a:ext cx="221428" cy="197025"/>
          </a:xfrm>
          <a:prstGeom prst="rect">
            <a:avLst/>
          </a:prstGeom>
        </p:spPr>
      </p:pic>
      <p:pic>
        <p:nvPicPr>
          <p:cNvPr id="79" name="Picture 154" descr="notebook wireless"/>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447195" y="3238179"/>
            <a:ext cx="215664" cy="226244"/>
          </a:xfrm>
          <a:prstGeom prst="rect">
            <a:avLst/>
          </a:prstGeom>
          <a:noFill/>
          <a:extLst>
            <a:ext uri="{909E8E84-426E-40DD-AFC4-6F175D3DCCD1}">
              <a14:hiddenFill xmlns:a14="http://schemas.microsoft.com/office/drawing/2010/main">
                <a:solidFill>
                  <a:srgbClr val="FFFFFF"/>
                </a:solidFill>
              </a14:hiddenFill>
            </a:ext>
          </a:extLst>
        </p:spPr>
      </p:pic>
      <p:sp>
        <p:nvSpPr>
          <p:cNvPr id="82" name="角丸四角形 81"/>
          <p:cNvSpPr/>
          <p:nvPr/>
        </p:nvSpPr>
        <p:spPr>
          <a:xfrm>
            <a:off x="3377987" y="3193627"/>
            <a:ext cx="1219471" cy="1128424"/>
          </a:xfrm>
          <a:prstGeom prst="roundRect">
            <a:avLst/>
          </a:prstGeom>
          <a:noFill/>
          <a:ln w="222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1" name="テキスト ボックス 80"/>
          <p:cNvSpPr txBox="1"/>
          <p:nvPr/>
        </p:nvSpPr>
        <p:spPr>
          <a:xfrm>
            <a:off x="3793491" y="2934271"/>
            <a:ext cx="760291" cy="507831"/>
          </a:xfrm>
          <a:prstGeom prst="rect">
            <a:avLst/>
          </a:prstGeom>
          <a:solidFill>
            <a:schemeClr val="bg1"/>
          </a:solidFill>
        </p:spPr>
        <p:txBody>
          <a:bodyPr wrap="square" rtlCol="0">
            <a:spAutoFit/>
          </a:bodyPr>
          <a:lstStyle/>
          <a:p>
            <a:pPr algn="ctr"/>
            <a:r>
              <a:rPr lang="ja-JP" altLang="en-US" sz="900" dirty="0" smtClean="0">
                <a:solidFill>
                  <a:prstClr val="black"/>
                </a:solidFill>
                <a:latin typeface="+mn-ea"/>
                <a:cs typeface="Meiryo UI" panose="020B0604030504040204" pitchFamily="50" charset="-128"/>
              </a:rPr>
              <a:t>委託先の</a:t>
            </a:r>
            <a:endParaRPr lang="en-US" altLang="ja-JP" sz="900" dirty="0" smtClean="0">
              <a:solidFill>
                <a:prstClr val="black"/>
              </a:solidFill>
              <a:latin typeface="+mn-ea"/>
              <a:cs typeface="Meiryo UI" panose="020B0604030504040204" pitchFamily="50" charset="-128"/>
            </a:endParaRPr>
          </a:p>
          <a:p>
            <a:pPr algn="ctr"/>
            <a:r>
              <a:rPr lang="ja-JP" altLang="en-US" sz="900" dirty="0" smtClean="0">
                <a:solidFill>
                  <a:prstClr val="black"/>
                </a:solidFill>
                <a:latin typeface="+mn-ea"/>
                <a:cs typeface="Meiryo UI" panose="020B0604030504040204" pitchFamily="50" charset="-128"/>
              </a:rPr>
              <a:t>業務用パソコン端末</a:t>
            </a:r>
            <a:endParaRPr lang="en-US" altLang="ja-JP" sz="900" dirty="0">
              <a:solidFill>
                <a:prstClr val="black"/>
              </a:solidFill>
              <a:latin typeface="+mn-ea"/>
              <a:cs typeface="Meiryo UI" panose="020B0604030504040204" pitchFamily="50" charset="-128"/>
            </a:endParaRPr>
          </a:p>
        </p:txBody>
      </p:sp>
      <p:cxnSp>
        <p:nvCxnSpPr>
          <p:cNvPr id="78" name="直線矢印コネクタ 77"/>
          <p:cNvCxnSpPr/>
          <p:nvPr/>
        </p:nvCxnSpPr>
        <p:spPr>
          <a:xfrm flipH="1" flipV="1">
            <a:off x="3792390" y="1647260"/>
            <a:ext cx="1101" cy="1745402"/>
          </a:xfrm>
          <a:prstGeom prst="straightConnector1">
            <a:avLst/>
          </a:prstGeom>
          <a:ln w="5397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87" name="角丸四角形 86"/>
          <p:cNvSpPr/>
          <p:nvPr/>
        </p:nvSpPr>
        <p:spPr>
          <a:xfrm>
            <a:off x="6600253" y="3246240"/>
            <a:ext cx="1335259" cy="1129555"/>
          </a:xfrm>
          <a:prstGeom prst="roundRect">
            <a:avLst/>
          </a:prstGeom>
          <a:noFill/>
          <a:ln w="222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4" name="テキスト ボックス 83"/>
          <p:cNvSpPr txBox="1"/>
          <p:nvPr/>
        </p:nvSpPr>
        <p:spPr>
          <a:xfrm>
            <a:off x="6884301" y="3207373"/>
            <a:ext cx="760291" cy="230832"/>
          </a:xfrm>
          <a:prstGeom prst="rect">
            <a:avLst/>
          </a:prstGeom>
          <a:solidFill>
            <a:schemeClr val="bg1"/>
          </a:solidFill>
        </p:spPr>
        <p:txBody>
          <a:bodyPr wrap="square" rtlCol="0">
            <a:spAutoFit/>
          </a:bodyPr>
          <a:lstStyle/>
          <a:p>
            <a:pPr algn="ctr"/>
            <a:r>
              <a:rPr lang="ja-JP" altLang="en-US" sz="900" dirty="0">
                <a:solidFill>
                  <a:prstClr val="black"/>
                </a:solidFill>
                <a:latin typeface="+mn-ea"/>
                <a:cs typeface="Meiryo UI" panose="020B0604030504040204" pitchFamily="50" charset="-128"/>
              </a:rPr>
              <a:t>タブレット</a:t>
            </a:r>
            <a:endParaRPr lang="en-US" altLang="ja-JP" sz="900" dirty="0">
              <a:solidFill>
                <a:prstClr val="black"/>
              </a:solidFill>
              <a:latin typeface="+mn-ea"/>
              <a:cs typeface="Meiryo UI" panose="020B0604030504040204" pitchFamily="50" charset="-128"/>
            </a:endParaRPr>
          </a:p>
        </p:txBody>
      </p:sp>
      <p:sp>
        <p:nvSpPr>
          <p:cNvPr id="88" name="四角形吹き出し 87"/>
          <p:cNvSpPr/>
          <p:nvPr/>
        </p:nvSpPr>
        <p:spPr>
          <a:xfrm>
            <a:off x="4931387" y="93340"/>
            <a:ext cx="4013554" cy="1777897"/>
          </a:xfrm>
          <a:prstGeom prst="wedgeRectCallout">
            <a:avLst>
              <a:gd name="adj1" fmla="val -64274"/>
              <a:gd name="adj2" fmla="val 107703"/>
            </a:avLst>
          </a:prstGeom>
          <a:solidFill>
            <a:srgbClr val="FFFF00"/>
          </a:solid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a:solidFill>
                  <a:srgbClr val="FF0000"/>
                </a:solidFill>
                <a:latin typeface="Meiryo UI" panose="020B0604030504040204" pitchFamily="50" charset="-128"/>
                <a:ea typeface="Meiryo UI" panose="020B0604030504040204" pitchFamily="50" charset="-128"/>
              </a:rPr>
              <a:t>・ＩＤ・パスワード認証</a:t>
            </a:r>
            <a:endParaRPr lang="en-US" altLang="ja-JP" sz="900" dirty="0">
              <a:solidFill>
                <a:srgbClr val="FF0000"/>
              </a:solidFill>
              <a:latin typeface="Meiryo UI" panose="020B0604030504040204" pitchFamily="50" charset="-128"/>
              <a:ea typeface="Meiryo UI" panose="020B0604030504040204" pitchFamily="50" charset="-128"/>
            </a:endParaRPr>
          </a:p>
          <a:p>
            <a:r>
              <a:rPr lang="ja-JP" altLang="en-US" sz="900" dirty="0">
                <a:solidFill>
                  <a:srgbClr val="FF0000"/>
                </a:solidFill>
                <a:latin typeface="Meiryo UI" panose="020B0604030504040204" pitchFamily="50" charset="-128"/>
                <a:ea typeface="Meiryo UI" panose="020B0604030504040204" pitchFamily="50" charset="-128"/>
              </a:rPr>
              <a:t>・ウイルス対策</a:t>
            </a:r>
            <a:endParaRPr lang="en-US" altLang="ja-JP" sz="900" dirty="0">
              <a:solidFill>
                <a:srgbClr val="FF0000"/>
              </a:solidFill>
              <a:latin typeface="Meiryo UI" panose="020B0604030504040204" pitchFamily="50" charset="-128"/>
              <a:ea typeface="Meiryo UI" panose="020B0604030504040204" pitchFamily="50" charset="-128"/>
            </a:endParaRPr>
          </a:p>
          <a:p>
            <a:r>
              <a:rPr lang="ja-JP" altLang="en-US" sz="900" dirty="0">
                <a:solidFill>
                  <a:srgbClr val="FF0000"/>
                </a:solidFill>
                <a:latin typeface="Meiryo UI" panose="020B0604030504040204" pitchFamily="50" charset="-128"/>
                <a:ea typeface="Meiryo UI" panose="020B0604030504040204" pitchFamily="50" charset="-128"/>
              </a:rPr>
              <a:t>・脆弱性診断</a:t>
            </a:r>
            <a:endParaRPr lang="en-US" altLang="ja-JP" sz="900" dirty="0">
              <a:solidFill>
                <a:srgbClr val="FF0000"/>
              </a:solidFill>
              <a:latin typeface="Meiryo UI" panose="020B0604030504040204" pitchFamily="50" charset="-128"/>
              <a:ea typeface="Meiryo UI" panose="020B0604030504040204" pitchFamily="50" charset="-128"/>
            </a:endParaRPr>
          </a:p>
          <a:p>
            <a:r>
              <a:rPr lang="ja-JP" altLang="en-US" sz="900" dirty="0">
                <a:solidFill>
                  <a:srgbClr val="FF0000"/>
                </a:solidFill>
                <a:latin typeface="Meiryo UI" panose="020B0604030504040204" pitchFamily="50" charset="-128"/>
                <a:ea typeface="Meiryo UI" panose="020B0604030504040204" pitchFamily="50" charset="-128"/>
              </a:rPr>
              <a:t>・ファイアウォール</a:t>
            </a:r>
            <a:endParaRPr lang="en-US" altLang="ja-JP" sz="900" dirty="0">
              <a:solidFill>
                <a:srgbClr val="FF0000"/>
              </a:solidFill>
              <a:latin typeface="Meiryo UI" panose="020B0604030504040204" pitchFamily="50" charset="-128"/>
              <a:ea typeface="Meiryo UI" panose="020B0604030504040204" pitchFamily="50" charset="-128"/>
            </a:endParaRPr>
          </a:p>
          <a:p>
            <a:r>
              <a:rPr lang="ja-JP" altLang="en-US" sz="900" dirty="0">
                <a:solidFill>
                  <a:srgbClr val="FF0000"/>
                </a:solidFill>
                <a:latin typeface="Meiryo UI" panose="020B0604030504040204" pitchFamily="50" charset="-128"/>
                <a:ea typeface="Meiryo UI" panose="020B0604030504040204" pitchFamily="50" charset="-128"/>
              </a:rPr>
              <a:t>・アクセス</a:t>
            </a:r>
            <a:r>
              <a:rPr lang="ja-JP" altLang="en-US" sz="900" dirty="0" smtClean="0">
                <a:solidFill>
                  <a:srgbClr val="FF0000"/>
                </a:solidFill>
                <a:latin typeface="Meiryo UI" panose="020B0604030504040204" pitchFamily="50" charset="-128"/>
                <a:ea typeface="Meiryo UI" panose="020B0604030504040204" pitchFamily="50" charset="-128"/>
              </a:rPr>
              <a:t>制御</a:t>
            </a:r>
            <a:endParaRPr lang="en-US" altLang="ja-JP" sz="900" dirty="0">
              <a:solidFill>
                <a:srgbClr val="FF0000"/>
              </a:solidFill>
              <a:latin typeface="Meiryo UI" panose="020B0604030504040204" pitchFamily="50" charset="-128"/>
              <a:ea typeface="Meiryo UI" panose="020B0604030504040204" pitchFamily="50" charset="-128"/>
            </a:endParaRPr>
          </a:p>
          <a:p>
            <a:r>
              <a:rPr lang="ja-JP" altLang="en-US" sz="900" dirty="0">
                <a:solidFill>
                  <a:srgbClr val="FF0000"/>
                </a:solidFill>
                <a:latin typeface="Meiryo UI" panose="020B0604030504040204" pitchFamily="50" charset="-128"/>
                <a:ea typeface="Meiryo UI" panose="020B0604030504040204" pitchFamily="50" charset="-128"/>
              </a:rPr>
              <a:t>・ログ監視</a:t>
            </a:r>
            <a:endParaRPr lang="en-US" altLang="ja-JP" sz="900" dirty="0">
              <a:solidFill>
                <a:srgbClr val="FF0000"/>
              </a:solidFill>
              <a:latin typeface="Meiryo UI" panose="020B0604030504040204" pitchFamily="50" charset="-128"/>
              <a:ea typeface="Meiryo UI" panose="020B0604030504040204" pitchFamily="50" charset="-128"/>
            </a:endParaRPr>
          </a:p>
          <a:p>
            <a:r>
              <a:rPr lang="ja-JP" altLang="en-US" sz="900" dirty="0">
                <a:solidFill>
                  <a:srgbClr val="FF0000"/>
                </a:solidFill>
                <a:latin typeface="Meiryo UI" panose="020B0604030504040204" pitchFamily="50" charset="-128"/>
                <a:ea typeface="Meiryo UI" panose="020B0604030504040204" pitchFamily="50" charset="-128"/>
              </a:rPr>
              <a:t>・他ネットワークとの</a:t>
            </a:r>
            <a:r>
              <a:rPr lang="ja-JP" altLang="en-US" sz="900" dirty="0" smtClean="0">
                <a:solidFill>
                  <a:srgbClr val="FF0000"/>
                </a:solidFill>
                <a:latin typeface="Meiryo UI" panose="020B0604030504040204" pitchFamily="50" charset="-128"/>
                <a:ea typeface="Meiryo UI" panose="020B0604030504040204" pitchFamily="50" charset="-128"/>
              </a:rPr>
              <a:t>分離</a:t>
            </a:r>
            <a:endParaRPr lang="en-US" altLang="ja-JP" sz="900" dirty="0" smtClean="0">
              <a:solidFill>
                <a:srgbClr val="FF0000"/>
              </a:solidFill>
              <a:latin typeface="Meiryo UI" panose="020B0604030504040204" pitchFamily="50" charset="-128"/>
              <a:ea typeface="Meiryo UI" panose="020B0604030504040204" pitchFamily="50" charset="-128"/>
            </a:endParaRPr>
          </a:p>
          <a:p>
            <a:r>
              <a:rPr lang="ja-JP" altLang="en-US" sz="900" dirty="0" smtClean="0">
                <a:solidFill>
                  <a:srgbClr val="FF0000"/>
                </a:solidFill>
                <a:latin typeface="Meiryo UI" panose="020B0604030504040204" pitchFamily="50" charset="-128"/>
                <a:ea typeface="Meiryo UI" panose="020B0604030504040204" pitchFamily="50" charset="-128"/>
              </a:rPr>
              <a:t>・</a:t>
            </a:r>
            <a:r>
              <a:rPr lang="ja-JP" altLang="en-US" sz="900" dirty="0">
                <a:solidFill>
                  <a:srgbClr val="FF0000"/>
                </a:solidFill>
                <a:latin typeface="Meiryo UI" panose="020B0604030504040204" pitchFamily="50" charset="-128"/>
                <a:ea typeface="Meiryo UI" panose="020B0604030504040204" pitchFamily="50" charset="-128"/>
              </a:rPr>
              <a:t>データは</a:t>
            </a:r>
            <a:r>
              <a:rPr lang="ja-JP" altLang="en-US" sz="900" dirty="0" smtClean="0">
                <a:solidFill>
                  <a:srgbClr val="FF0000"/>
                </a:solidFill>
                <a:latin typeface="Meiryo UI" panose="020B0604030504040204" pitchFamily="50" charset="-128"/>
                <a:ea typeface="Meiryo UI" panose="020B0604030504040204" pitchFamily="50" charset="-128"/>
              </a:rPr>
              <a:t>、サーバ上</a:t>
            </a:r>
            <a:r>
              <a:rPr lang="ja-JP" altLang="en-US" sz="900" dirty="0">
                <a:solidFill>
                  <a:srgbClr val="FF0000"/>
                </a:solidFill>
                <a:latin typeface="Meiryo UI" panose="020B0604030504040204" pitchFamily="50" charset="-128"/>
                <a:ea typeface="Meiryo UI" panose="020B0604030504040204" pitchFamily="50" charset="-128"/>
              </a:rPr>
              <a:t>のみで管理</a:t>
            </a:r>
            <a:r>
              <a:rPr lang="ja-JP" altLang="en-US" sz="900">
                <a:solidFill>
                  <a:srgbClr val="FF0000"/>
                </a:solidFill>
                <a:latin typeface="Meiryo UI" panose="020B0604030504040204" pitchFamily="50" charset="-128"/>
                <a:ea typeface="Meiryo UI" panose="020B0604030504040204" pitchFamily="50" charset="-128"/>
              </a:rPr>
              <a:t>し</a:t>
            </a:r>
            <a:r>
              <a:rPr lang="ja-JP" altLang="en-US" sz="900" smtClean="0">
                <a:solidFill>
                  <a:srgbClr val="FF0000"/>
                </a:solidFill>
                <a:latin typeface="Meiryo UI" panose="020B0604030504040204" pitchFamily="50" charset="-128"/>
                <a:ea typeface="Meiryo UI" panose="020B0604030504040204" pitchFamily="50" charset="-128"/>
              </a:rPr>
              <a:t>、業務用パソコン端末</a:t>
            </a:r>
            <a:r>
              <a:rPr lang="ja-JP" altLang="en-US" sz="900" dirty="0">
                <a:solidFill>
                  <a:srgbClr val="FF0000"/>
                </a:solidFill>
                <a:latin typeface="Meiryo UI" panose="020B0604030504040204" pitchFamily="50" charset="-128"/>
                <a:ea typeface="Meiryo UI" panose="020B0604030504040204" pitchFamily="50" charset="-128"/>
              </a:rPr>
              <a:t>には保存しない</a:t>
            </a:r>
            <a:r>
              <a:rPr lang="ja-JP" altLang="en-US" sz="900" dirty="0" smtClean="0">
                <a:solidFill>
                  <a:srgbClr val="FF0000"/>
                </a:solidFill>
                <a:latin typeface="Meiryo UI" panose="020B0604030504040204" pitchFamily="50" charset="-128"/>
                <a:ea typeface="Meiryo UI" panose="020B0604030504040204" pitchFamily="50" charset="-128"/>
              </a:rPr>
              <a:t>。</a:t>
            </a:r>
            <a:endParaRPr lang="en-US" altLang="ja-JP" sz="900" dirty="0" smtClean="0">
              <a:solidFill>
                <a:srgbClr val="FF0000"/>
              </a:solidFill>
              <a:latin typeface="Meiryo UI" panose="020B0604030504040204" pitchFamily="50" charset="-128"/>
              <a:ea typeface="Meiryo UI" panose="020B0604030504040204" pitchFamily="50" charset="-128"/>
            </a:endParaRPr>
          </a:p>
          <a:p>
            <a:r>
              <a:rPr lang="ja-JP" altLang="en-US" sz="900" dirty="0" smtClean="0">
                <a:solidFill>
                  <a:srgbClr val="FF0000"/>
                </a:solidFill>
                <a:latin typeface="Meiryo UI" panose="020B0604030504040204" pitchFamily="50" charset="-128"/>
                <a:ea typeface="Meiryo UI" panose="020B0604030504040204" pitchFamily="50" charset="-128"/>
              </a:rPr>
              <a:t>・業務委託期間終了後のデータ消去</a:t>
            </a:r>
            <a:endParaRPr lang="en-US" altLang="ja-JP" sz="900" dirty="0" smtClean="0">
              <a:solidFill>
                <a:srgbClr val="FF0000"/>
              </a:solidFill>
              <a:latin typeface="Meiryo UI" panose="020B0604030504040204" pitchFamily="50" charset="-128"/>
              <a:ea typeface="Meiryo UI" panose="020B0604030504040204" pitchFamily="50" charset="-128"/>
            </a:endParaRPr>
          </a:p>
          <a:p>
            <a:r>
              <a:rPr lang="ja-JP" altLang="en-US" sz="900" dirty="0" smtClean="0">
                <a:solidFill>
                  <a:srgbClr val="FF0000"/>
                </a:solidFill>
                <a:latin typeface="Meiryo UI" panose="020B0604030504040204" pitchFamily="50" charset="-128"/>
                <a:ea typeface="Meiryo UI" panose="020B0604030504040204" pitchFamily="50" charset="-128"/>
              </a:rPr>
              <a:t>・サーバ監視</a:t>
            </a:r>
            <a:endParaRPr lang="en-US" altLang="ja-JP" sz="900" dirty="0" smtClean="0">
              <a:solidFill>
                <a:srgbClr val="FF0000"/>
              </a:solidFill>
              <a:latin typeface="Meiryo UI" panose="020B0604030504040204" pitchFamily="50" charset="-128"/>
              <a:ea typeface="Meiryo UI" panose="020B0604030504040204" pitchFamily="50" charset="-128"/>
            </a:endParaRPr>
          </a:p>
          <a:p>
            <a:r>
              <a:rPr lang="ja-JP" altLang="en-US" sz="900" dirty="0" smtClean="0">
                <a:solidFill>
                  <a:srgbClr val="FF0000"/>
                </a:solidFill>
                <a:latin typeface="Meiryo UI" panose="020B0604030504040204" pitchFamily="50" charset="-128"/>
                <a:ea typeface="Meiryo UI" panose="020B0604030504040204" pitchFamily="50" charset="-128"/>
              </a:rPr>
              <a:t>・サーバの不正アクセス監視</a:t>
            </a:r>
            <a:endParaRPr lang="en-US" altLang="ja-JP" sz="900" dirty="0" smtClean="0">
              <a:solidFill>
                <a:srgbClr val="FF0000"/>
              </a:solidFill>
              <a:latin typeface="Meiryo UI" panose="020B0604030504040204" pitchFamily="50" charset="-128"/>
              <a:ea typeface="Meiryo UI" panose="020B0604030504040204" pitchFamily="50" charset="-128"/>
            </a:endParaRPr>
          </a:p>
          <a:p>
            <a:r>
              <a:rPr lang="ja-JP" altLang="en-US" sz="900" dirty="0" smtClean="0">
                <a:solidFill>
                  <a:srgbClr val="FF0000"/>
                </a:solidFill>
                <a:latin typeface="Meiryo UI" panose="020B0604030504040204" pitchFamily="50" charset="-128"/>
                <a:ea typeface="Meiryo UI" panose="020B0604030504040204" pitchFamily="50" charset="-128"/>
              </a:rPr>
              <a:t>・サーバ機器類設置場所での有人警備・監視、</a:t>
            </a:r>
            <a:r>
              <a:rPr lang="ja-JP" altLang="en-US" sz="900" dirty="0">
                <a:solidFill>
                  <a:srgbClr val="FF0000"/>
                </a:solidFill>
                <a:latin typeface="Meiryo UI" panose="020B0604030504040204" pitchFamily="50" charset="-128"/>
                <a:ea typeface="Meiryo UI" panose="020B0604030504040204" pitchFamily="50" charset="-128"/>
              </a:rPr>
              <a:t>入退室</a:t>
            </a:r>
            <a:r>
              <a:rPr lang="ja-JP" altLang="en-US" sz="900" dirty="0" smtClean="0">
                <a:solidFill>
                  <a:srgbClr val="FF0000"/>
                </a:solidFill>
                <a:latin typeface="Meiryo UI" panose="020B0604030504040204" pitchFamily="50" charset="-128"/>
                <a:ea typeface="Meiryo UI" panose="020B0604030504040204" pitchFamily="50" charset="-128"/>
              </a:rPr>
              <a:t>管理、監視カメラの設置</a:t>
            </a:r>
            <a:endParaRPr lang="en-US" altLang="ja-JP" sz="900" dirty="0">
              <a:solidFill>
                <a:srgbClr val="FF0000"/>
              </a:solidFill>
              <a:latin typeface="Meiryo UI" panose="020B0604030504040204" pitchFamily="50" charset="-128"/>
              <a:ea typeface="Meiryo UI" panose="020B0604030504040204" pitchFamily="50" charset="-128"/>
            </a:endParaRPr>
          </a:p>
        </p:txBody>
      </p:sp>
      <p:sp>
        <p:nvSpPr>
          <p:cNvPr id="91" name="テキスト ボックス 90"/>
          <p:cNvSpPr txBox="1"/>
          <p:nvPr/>
        </p:nvSpPr>
        <p:spPr>
          <a:xfrm>
            <a:off x="3374551" y="3644060"/>
            <a:ext cx="1307640" cy="553998"/>
          </a:xfrm>
          <a:prstGeom prst="rect">
            <a:avLst/>
          </a:prstGeom>
          <a:noFill/>
        </p:spPr>
        <p:txBody>
          <a:bodyPr wrap="square" rtlCol="0">
            <a:spAutoFit/>
          </a:bodyPr>
          <a:lstStyle/>
          <a:p>
            <a:r>
              <a:rPr lang="ja-JP" altLang="en-US" sz="1000" b="1" dirty="0" smtClean="0"/>
              <a:t>⑥接種結果（接種年月日、接種会場名等）の</a:t>
            </a:r>
            <a:r>
              <a:rPr lang="ja-JP" altLang="en-US" sz="1000" b="1" dirty="0"/>
              <a:t>登録</a:t>
            </a:r>
            <a:endParaRPr kumimoji="1" lang="en-US" altLang="ja-JP" sz="1000" b="1" dirty="0" smtClean="0"/>
          </a:p>
        </p:txBody>
      </p:sp>
      <p:sp>
        <p:nvSpPr>
          <p:cNvPr id="2" name="正方形/長方形 1"/>
          <p:cNvSpPr/>
          <p:nvPr/>
        </p:nvSpPr>
        <p:spPr>
          <a:xfrm>
            <a:off x="4908527" y="1167991"/>
            <a:ext cx="104070" cy="370847"/>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0" name="直線矢印コネクタ 99"/>
          <p:cNvCxnSpPr/>
          <p:nvPr/>
        </p:nvCxnSpPr>
        <p:spPr>
          <a:xfrm flipV="1">
            <a:off x="7821249" y="4056198"/>
            <a:ext cx="2928817" cy="6917"/>
          </a:xfrm>
          <a:prstGeom prst="straightConnector1">
            <a:avLst/>
          </a:prstGeom>
          <a:ln w="5397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41" name="四角形吹き出し 40"/>
          <p:cNvSpPr/>
          <p:nvPr/>
        </p:nvSpPr>
        <p:spPr>
          <a:xfrm>
            <a:off x="8307543" y="4961642"/>
            <a:ext cx="2751305" cy="1666530"/>
          </a:xfrm>
          <a:prstGeom prst="wedgeRectCallout">
            <a:avLst>
              <a:gd name="adj1" fmla="val -66031"/>
              <a:gd name="adj2" fmla="val -94290"/>
            </a:avLst>
          </a:prstGeom>
          <a:solidFill>
            <a:srgbClr val="FFFF00"/>
          </a:solid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900" dirty="0">
                <a:solidFill>
                  <a:srgbClr val="FF0000"/>
                </a:solidFill>
                <a:latin typeface="Meiryo UI" panose="020B0604030504040204" pitchFamily="50" charset="-128"/>
                <a:ea typeface="Meiryo UI" panose="020B0604030504040204" pitchFamily="50" charset="-128"/>
              </a:rPr>
              <a:t>【</a:t>
            </a:r>
            <a:r>
              <a:rPr lang="ja-JP" altLang="en-US" sz="900" dirty="0">
                <a:solidFill>
                  <a:srgbClr val="FF0000"/>
                </a:solidFill>
                <a:latin typeface="Meiryo UI" panose="020B0604030504040204" pitchFamily="50" charset="-128"/>
                <a:ea typeface="Meiryo UI" panose="020B0604030504040204" pitchFamily="50" charset="-128"/>
              </a:rPr>
              <a:t>タブレットの情報保護対策</a:t>
            </a:r>
            <a:r>
              <a:rPr lang="en-US" altLang="ja-JP" sz="900" dirty="0">
                <a:solidFill>
                  <a:srgbClr val="FF0000"/>
                </a:solidFill>
                <a:latin typeface="Meiryo UI" panose="020B0604030504040204" pitchFamily="50" charset="-128"/>
                <a:ea typeface="Meiryo UI" panose="020B0604030504040204" pitchFamily="50" charset="-128"/>
              </a:rPr>
              <a:t>】</a:t>
            </a:r>
          </a:p>
          <a:p>
            <a:r>
              <a:rPr lang="ja-JP" altLang="en-US" sz="900" dirty="0">
                <a:solidFill>
                  <a:srgbClr val="FF0000"/>
                </a:solidFill>
                <a:latin typeface="Meiryo UI" panose="020B0604030504040204" pitchFamily="50" charset="-128"/>
                <a:ea typeface="Meiryo UI" panose="020B0604030504040204" pitchFamily="50" charset="-128"/>
              </a:rPr>
              <a:t>・タブレットは、ワクチン接種記録システム</a:t>
            </a:r>
            <a:r>
              <a:rPr lang="ja-JP" altLang="en-US" sz="900">
                <a:solidFill>
                  <a:srgbClr val="FF0000"/>
                </a:solidFill>
                <a:latin typeface="Meiryo UI" panose="020B0604030504040204" pitchFamily="50" charset="-128"/>
                <a:ea typeface="Meiryo UI" panose="020B0604030504040204" pitchFamily="50" charset="-128"/>
              </a:rPr>
              <a:t>へ</a:t>
            </a:r>
            <a:r>
              <a:rPr lang="ja-JP" altLang="en-US" sz="900" smtClean="0">
                <a:solidFill>
                  <a:srgbClr val="FF0000"/>
                </a:solidFill>
                <a:latin typeface="Meiryo UI" panose="020B0604030504040204" pitchFamily="50" charset="-128"/>
                <a:ea typeface="Meiryo UI" panose="020B0604030504040204" pitchFamily="50" charset="-128"/>
              </a:rPr>
              <a:t>のアクセス</a:t>
            </a:r>
            <a:r>
              <a:rPr lang="ja-JP" altLang="en-US" sz="900" dirty="0">
                <a:solidFill>
                  <a:srgbClr val="FF0000"/>
                </a:solidFill>
                <a:latin typeface="Meiryo UI" panose="020B0604030504040204" pitchFamily="50" charset="-128"/>
                <a:ea typeface="Meiryo UI" panose="020B0604030504040204" pitchFamily="50" charset="-128"/>
              </a:rPr>
              <a:t>専用のものとし、国</a:t>
            </a:r>
            <a:r>
              <a:rPr lang="ja-JP" altLang="en-US" sz="900" dirty="0" smtClean="0">
                <a:solidFill>
                  <a:srgbClr val="FF0000"/>
                </a:solidFill>
                <a:latin typeface="Meiryo UI" panose="020B0604030504040204" pitchFamily="50" charset="-128"/>
                <a:ea typeface="Meiryo UI" panose="020B0604030504040204" pitchFamily="50" charset="-128"/>
              </a:rPr>
              <a:t>が配布</a:t>
            </a:r>
            <a:r>
              <a:rPr lang="ja-JP" altLang="en-US" sz="900" dirty="0">
                <a:solidFill>
                  <a:srgbClr val="FF0000"/>
                </a:solidFill>
                <a:latin typeface="Meiryo UI" panose="020B0604030504040204" pitchFamily="50" charset="-128"/>
                <a:ea typeface="Meiryo UI" panose="020B0604030504040204" pitchFamily="50" charset="-128"/>
              </a:rPr>
              <a:t>する。</a:t>
            </a:r>
            <a:endParaRPr lang="en-US" altLang="ja-JP" sz="900" dirty="0">
              <a:solidFill>
                <a:srgbClr val="FF0000"/>
              </a:solidFill>
              <a:latin typeface="Meiryo UI" panose="020B0604030504040204" pitchFamily="50" charset="-128"/>
              <a:ea typeface="Meiryo UI" panose="020B0604030504040204" pitchFamily="50" charset="-128"/>
            </a:endParaRPr>
          </a:p>
          <a:p>
            <a:r>
              <a:rPr lang="ja-JP" altLang="en-US" sz="900" dirty="0">
                <a:solidFill>
                  <a:srgbClr val="FF0000"/>
                </a:solidFill>
                <a:latin typeface="Meiryo UI" panose="020B0604030504040204" pitchFamily="50" charset="-128"/>
                <a:ea typeface="Meiryo UI" panose="020B0604030504040204" pitchFamily="50" charset="-128"/>
              </a:rPr>
              <a:t>・端末へのログイン時のパターンロック解除</a:t>
            </a:r>
            <a:endParaRPr lang="en-US" altLang="ja-JP" sz="900" dirty="0">
              <a:solidFill>
                <a:srgbClr val="FF0000"/>
              </a:solidFill>
              <a:latin typeface="Meiryo UI" panose="020B0604030504040204" pitchFamily="50" charset="-128"/>
              <a:ea typeface="Meiryo UI" panose="020B0604030504040204" pitchFamily="50" charset="-128"/>
            </a:endParaRPr>
          </a:p>
          <a:p>
            <a:r>
              <a:rPr lang="ja-JP" altLang="en-US" sz="900" dirty="0">
                <a:solidFill>
                  <a:srgbClr val="FF0000"/>
                </a:solidFill>
                <a:latin typeface="Meiryo UI" panose="020B0604030504040204" pitchFamily="50" charset="-128"/>
                <a:ea typeface="Meiryo UI" panose="020B0604030504040204" pitchFamily="50" charset="-128"/>
              </a:rPr>
              <a:t>・アプリケーションの無効化　・台帳管理　・ウイルス対策</a:t>
            </a:r>
            <a:endParaRPr lang="en-US" altLang="ja-JP" sz="900" dirty="0">
              <a:solidFill>
                <a:srgbClr val="FF0000"/>
              </a:solidFill>
              <a:latin typeface="Meiryo UI" panose="020B0604030504040204" pitchFamily="50" charset="-128"/>
              <a:ea typeface="Meiryo UI" panose="020B0604030504040204" pitchFamily="50" charset="-128"/>
            </a:endParaRPr>
          </a:p>
          <a:p>
            <a:r>
              <a:rPr lang="ja-JP" altLang="en-US" sz="900" dirty="0">
                <a:solidFill>
                  <a:srgbClr val="FF0000"/>
                </a:solidFill>
                <a:latin typeface="Meiryo UI" panose="020B0604030504040204" pitchFamily="50" charset="-128"/>
                <a:ea typeface="Meiryo UI" panose="020B0604030504040204" pitchFamily="50" charset="-128"/>
              </a:rPr>
              <a:t>・鍵付きキャビネットへの保管　　・操作ログ管理</a:t>
            </a:r>
            <a:endParaRPr lang="en-US" altLang="ja-JP" sz="900" dirty="0">
              <a:solidFill>
                <a:srgbClr val="FF0000"/>
              </a:solidFill>
              <a:latin typeface="Meiryo UI" panose="020B0604030504040204" pitchFamily="50" charset="-128"/>
              <a:ea typeface="Meiryo UI" panose="020B0604030504040204" pitchFamily="50" charset="-128"/>
            </a:endParaRPr>
          </a:p>
          <a:p>
            <a:r>
              <a:rPr lang="ja-JP" altLang="en-US" sz="900" dirty="0">
                <a:solidFill>
                  <a:srgbClr val="FF0000"/>
                </a:solidFill>
                <a:latin typeface="Meiryo UI" panose="020B0604030504040204" pitchFamily="50" charset="-128"/>
                <a:ea typeface="Meiryo UI" panose="020B0604030504040204" pitchFamily="50" charset="-128"/>
              </a:rPr>
              <a:t>・暗号化によるデータ送信及び送信後データは端末上から自動削除　</a:t>
            </a:r>
            <a:endParaRPr lang="en-US" altLang="ja-JP" sz="900" dirty="0">
              <a:solidFill>
                <a:srgbClr val="FF0000"/>
              </a:solidFill>
              <a:latin typeface="Meiryo UI" panose="020B0604030504040204" pitchFamily="50" charset="-128"/>
              <a:ea typeface="Meiryo UI" panose="020B0604030504040204" pitchFamily="50" charset="-128"/>
            </a:endParaRPr>
          </a:p>
          <a:p>
            <a:r>
              <a:rPr lang="ja-JP" altLang="en-US" sz="900" dirty="0">
                <a:solidFill>
                  <a:srgbClr val="FF0000"/>
                </a:solidFill>
                <a:latin typeface="Meiryo UI" panose="020B0604030504040204" pitchFamily="50" charset="-128"/>
                <a:ea typeface="Meiryo UI" panose="020B0604030504040204" pitchFamily="50" charset="-128"/>
              </a:rPr>
              <a:t>・役割に応じた業務範囲機能のみを表示</a:t>
            </a:r>
            <a:endParaRPr lang="en-US" altLang="ja-JP" sz="900" dirty="0">
              <a:solidFill>
                <a:srgbClr val="FF0000"/>
              </a:solidFill>
              <a:latin typeface="Meiryo UI" panose="020B0604030504040204" pitchFamily="50" charset="-128"/>
              <a:ea typeface="Meiryo UI" panose="020B0604030504040204" pitchFamily="50" charset="-128"/>
            </a:endParaRPr>
          </a:p>
          <a:p>
            <a:r>
              <a:rPr lang="ja-JP" altLang="en-US" sz="900" dirty="0">
                <a:solidFill>
                  <a:srgbClr val="FF0000"/>
                </a:solidFill>
                <a:latin typeface="Meiryo UI" panose="020B0604030504040204" pitchFamily="50" charset="-128"/>
                <a:ea typeface="Meiryo UI" panose="020B0604030504040204" pitchFamily="50" charset="-128"/>
              </a:rPr>
              <a:t>・紛失・盗難事故発生時の位置情報確認、</a:t>
            </a:r>
            <a:r>
              <a:rPr lang="ja-JP" altLang="en-US" sz="900" dirty="0" smtClean="0">
                <a:solidFill>
                  <a:srgbClr val="FF0000"/>
                </a:solidFill>
                <a:latin typeface="Meiryo UI" panose="020B0604030504040204" pitchFamily="50" charset="-128"/>
                <a:ea typeface="Meiryo UI" panose="020B0604030504040204" pitchFamily="50" charset="-128"/>
              </a:rPr>
              <a:t>リモートロック</a:t>
            </a:r>
            <a:endParaRPr lang="en-US" altLang="ja-JP" sz="900" dirty="0" smtClean="0">
              <a:solidFill>
                <a:srgbClr val="FF0000"/>
              </a:solidFill>
              <a:latin typeface="Meiryo UI" panose="020B0604030504040204" pitchFamily="50" charset="-128"/>
              <a:ea typeface="Meiryo UI" panose="020B0604030504040204" pitchFamily="50" charset="-128"/>
            </a:endParaRPr>
          </a:p>
          <a:p>
            <a:r>
              <a:rPr lang="ja-JP" altLang="en-US" sz="900" dirty="0" smtClean="0">
                <a:solidFill>
                  <a:srgbClr val="FF0000"/>
                </a:solidFill>
                <a:latin typeface="Meiryo UI" panose="020B0604030504040204" pitchFamily="50" charset="-128"/>
                <a:ea typeface="Meiryo UI" panose="020B0604030504040204" pitchFamily="50" charset="-128"/>
              </a:rPr>
              <a:t>・国が配布するタブレット以外のタブレットを使用しての接種結果の入力の禁止</a:t>
            </a:r>
            <a:endParaRPr lang="en-US" altLang="ja-JP" sz="900" dirty="0">
              <a:solidFill>
                <a:srgbClr val="FF0000"/>
              </a:solidFill>
              <a:latin typeface="Meiryo UI" panose="020B0604030504040204" pitchFamily="50" charset="-128"/>
              <a:ea typeface="Meiryo UI" panose="020B0604030504040204" pitchFamily="50" charset="-128"/>
            </a:endParaRPr>
          </a:p>
        </p:txBody>
      </p:sp>
      <p:sp>
        <p:nvSpPr>
          <p:cNvPr id="94" name="四角形吹き出し 93"/>
          <p:cNvSpPr/>
          <p:nvPr/>
        </p:nvSpPr>
        <p:spPr>
          <a:xfrm>
            <a:off x="4715240" y="3632503"/>
            <a:ext cx="1017380" cy="1043687"/>
          </a:xfrm>
          <a:prstGeom prst="wedgeRectCallout">
            <a:avLst>
              <a:gd name="adj1" fmla="val -69916"/>
              <a:gd name="adj2" fmla="val -20977"/>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chemeClr val="tx1"/>
                </a:solidFill>
                <a:latin typeface="Meiryo UI" panose="020B0604030504040204" pitchFamily="50" charset="-128"/>
                <a:ea typeface="Meiryo UI" panose="020B0604030504040204" pitchFamily="50" charset="-128"/>
              </a:rPr>
              <a:t>コールセンターでの問合せ対応、予約管理を迅速かつ的確に行うため、接種</a:t>
            </a:r>
            <a:r>
              <a:rPr lang="ja-JP" altLang="en-US" sz="900" dirty="0">
                <a:solidFill>
                  <a:schemeClr val="tx1"/>
                </a:solidFill>
                <a:latin typeface="Meiryo UI" panose="020B0604030504040204" pitchFamily="50" charset="-128"/>
                <a:ea typeface="Meiryo UI" panose="020B0604030504040204" pitchFamily="50" charset="-128"/>
              </a:rPr>
              <a:t>結果をすぐに予約管理システムに登録</a:t>
            </a:r>
            <a:r>
              <a:rPr lang="ja-JP" altLang="en-US" sz="900" dirty="0" smtClean="0">
                <a:solidFill>
                  <a:schemeClr val="tx1"/>
                </a:solidFill>
                <a:latin typeface="Meiryo UI" panose="020B0604030504040204" pitchFamily="50" charset="-128"/>
                <a:ea typeface="Meiryo UI" panose="020B0604030504040204" pitchFamily="50" charset="-128"/>
              </a:rPr>
              <a:t>する</a:t>
            </a:r>
            <a:r>
              <a:rPr lang="ja-JP" altLang="en-US" sz="900" dirty="0">
                <a:solidFill>
                  <a:schemeClr val="tx1"/>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13988601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2900</TotalTime>
  <Words>760</Words>
  <Application>Microsoft Office PowerPoint</Application>
  <PresentationFormat>ワイド画面</PresentationFormat>
  <Paragraphs>90</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游ゴシック Light</vt:lpstr>
      <vt:lpstr>Arial</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土井</dc:creator>
  <cp:lastModifiedBy>菅沼　聖二</cp:lastModifiedBy>
  <cp:revision>288</cp:revision>
  <cp:lastPrinted>2021-05-12T03:42:35Z</cp:lastPrinted>
  <dcterms:created xsi:type="dcterms:W3CDTF">2020-11-17T10:03:04Z</dcterms:created>
  <dcterms:modified xsi:type="dcterms:W3CDTF">2021-05-12T03:46:26Z</dcterms:modified>
</cp:coreProperties>
</file>