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000066"/>
    <a:srgbClr val="FFCCFF"/>
    <a:srgbClr val="FFFFFF"/>
    <a:srgbClr val="FF0066"/>
    <a:srgbClr val="FFFF00"/>
    <a:srgbClr val="CCFFFF"/>
    <a:srgbClr val="E8ECF4"/>
    <a:srgbClr val="DDDDD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22" y="-114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4301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B5444FBB-1518-48FA-A153-D1E65ABA32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920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AA182D54-94CF-4609-95A1-65DFD0E49C6A}" type="datetimeFigureOut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8009"/>
            <a:ext cx="5388610" cy="4441270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4301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4301"/>
            <a:ext cx="2918831" cy="493474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D5A709F4-9A49-45B9-89BC-40C59459C7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40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C7F4C-39F9-4FDF-9294-2852523A597E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66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7D4F-554F-4449-91A8-BEAFD02BC5F9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65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58AA-BD78-4643-A302-0964DDF9A55D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129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0695-4387-4E27-A050-D33ECCC33BB6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57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60562-1E37-423C-872C-F64B83EF5309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077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3476-380D-48A8-837B-2EDD0215969B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90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666AB-C210-4EE8-853D-73286CAD0743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853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5E901-8B62-4B04-ABB0-7C3E76EC50B6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712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370-C880-41AF-BD45-1F20D91E0C4B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08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D9316-A716-4766-9A90-C6C8E040E9B6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413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6E60C-639E-4A21-9881-7B96F12965D6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412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EF9D2-AABB-4C11-9206-9C0E9B7DD980}" type="datetime1">
              <a:rPr kumimoji="1" lang="ja-JP" altLang="en-US" smtClean="0"/>
              <a:t>2018/12/11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F6DBC-EB58-4868-96D1-63B53CCD45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76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16796"/>
            <a:ext cx="6977764" cy="551800"/>
          </a:xfrm>
        </p:spPr>
        <p:txBody>
          <a:bodyPr>
            <a:noAutofit/>
          </a:bodyPr>
          <a:lstStyle/>
          <a:p>
            <a:pPr lvl="0" algn="l">
              <a:spcBef>
                <a:spcPts val="0"/>
              </a:spcBef>
            </a:pPr>
            <a:r>
              <a:rPr lang="ja-JP" altLang="en-US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◆</a:t>
            </a:r>
            <a:r>
              <a:rPr lang="ja-JP" altLang="ja-JP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旅館</a:t>
            </a:r>
            <a:r>
              <a:rPr lang="ja-JP" altLang="en-US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業及び民泊の</a:t>
            </a:r>
            <a:r>
              <a:rPr lang="ja-JP" altLang="ja-JP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相談苦情</a:t>
            </a:r>
            <a:r>
              <a:rPr lang="ja-JP" altLang="en-US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受付</a:t>
            </a:r>
            <a:r>
              <a:rPr lang="ja-JP" altLang="ja-JP" sz="2400" cap="none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状況</a:t>
            </a:r>
            <a:r>
              <a:rPr lang="ja-JP" altLang="ja-JP" sz="2400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［</a:t>
            </a:r>
            <a:r>
              <a:rPr lang="ja-JP" altLang="en-US" sz="2400" dirty="0" smtClean="0">
                <a:solidFill>
                  <a:srgbClr val="000066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新宿区］</a:t>
            </a:r>
            <a:endParaRPr kumimoji="1" lang="ja-JP" altLang="en-US" sz="2400" dirty="0">
              <a:solidFill>
                <a:srgbClr val="000066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96336" y="416796"/>
            <a:ext cx="100811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資料４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9898" y="4838196"/>
            <a:ext cx="8345799" cy="1200329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●旅館の業種内訳 ［平成</a:t>
            </a:r>
            <a:r>
              <a:rPr lang="en-US" altLang="ja-JP" dirty="0" smtClean="0">
                <a:latin typeface="+mn-ea"/>
              </a:rPr>
              <a:t>30</a:t>
            </a:r>
            <a:r>
              <a:rPr lang="ja-JP" altLang="en-US" dirty="0" smtClean="0">
                <a:latin typeface="+mn-ea"/>
              </a:rPr>
              <a:t>年</a:t>
            </a:r>
            <a:r>
              <a:rPr lang="en-US" altLang="ja-JP" dirty="0" smtClean="0">
                <a:latin typeface="+mn-ea"/>
              </a:rPr>
              <a:t>11</a:t>
            </a:r>
            <a:r>
              <a:rPr lang="ja-JP" altLang="en-US" dirty="0" smtClean="0">
                <a:latin typeface="+mn-ea"/>
              </a:rPr>
              <a:t>月</a:t>
            </a:r>
            <a:r>
              <a:rPr lang="ja-JP" altLang="en-US" dirty="0">
                <a:latin typeface="+mn-ea"/>
              </a:rPr>
              <a:t>末］</a:t>
            </a:r>
            <a:endParaRPr lang="en-US" altLang="ja-JP" dirty="0" smtClean="0">
              <a:latin typeface="+mn-ea"/>
            </a:endParaRPr>
          </a:p>
          <a:p>
            <a:r>
              <a:rPr lang="ja-JP" altLang="en-US" dirty="0">
                <a:latin typeface="+mn-ea"/>
              </a:rPr>
              <a:t>　</a:t>
            </a:r>
            <a:r>
              <a:rPr lang="ja-JP" altLang="en-US" dirty="0" smtClean="0">
                <a:latin typeface="+mn-ea"/>
              </a:rPr>
              <a:t> ・ﾎﾃﾙ･旅館営業 </a:t>
            </a:r>
            <a:r>
              <a:rPr lang="en-US" altLang="ja-JP" dirty="0" smtClean="0">
                <a:latin typeface="+mn-ea"/>
              </a:rPr>
              <a:t>225</a:t>
            </a:r>
            <a:r>
              <a:rPr lang="ja-JP" altLang="en-US" dirty="0" smtClean="0">
                <a:latin typeface="+mn-ea"/>
              </a:rPr>
              <a:t>件</a:t>
            </a:r>
            <a:endParaRPr lang="ja-JP" altLang="en-US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　・</a:t>
            </a:r>
            <a:r>
              <a:rPr lang="ja-JP" altLang="en-US" dirty="0">
                <a:latin typeface="+mn-ea"/>
              </a:rPr>
              <a:t>簡易</a:t>
            </a:r>
            <a:r>
              <a:rPr lang="ja-JP" altLang="en-US" dirty="0" smtClean="0">
                <a:latin typeface="+mn-ea"/>
              </a:rPr>
              <a:t>宿所営業    </a:t>
            </a:r>
            <a:r>
              <a:rPr lang="en-US" altLang="ja-JP" dirty="0" smtClean="0">
                <a:latin typeface="+mn-ea"/>
              </a:rPr>
              <a:t>62</a:t>
            </a:r>
            <a:r>
              <a:rPr lang="ja-JP" altLang="en-US" dirty="0" smtClean="0">
                <a:latin typeface="+mn-ea"/>
              </a:rPr>
              <a:t>件</a:t>
            </a:r>
            <a:endParaRPr lang="ja-JP" altLang="en-US" dirty="0">
              <a:latin typeface="+mn-ea"/>
            </a:endParaRPr>
          </a:p>
          <a:p>
            <a:r>
              <a:rPr lang="ja-JP" altLang="en-US" dirty="0">
                <a:latin typeface="+mn-ea"/>
              </a:rPr>
              <a:t> </a:t>
            </a:r>
            <a:r>
              <a:rPr lang="ja-JP" altLang="en-US" dirty="0" smtClean="0">
                <a:latin typeface="+mn-ea"/>
              </a:rPr>
              <a:t>　・</a:t>
            </a:r>
            <a:r>
              <a:rPr lang="ja-JP" altLang="en-US" dirty="0">
                <a:latin typeface="+mn-ea"/>
              </a:rPr>
              <a:t>下宿</a:t>
            </a:r>
            <a:r>
              <a:rPr lang="ja-JP" altLang="en-US" dirty="0" smtClean="0">
                <a:latin typeface="+mn-ea"/>
              </a:rPr>
              <a:t>営業　　　　　 </a:t>
            </a:r>
            <a:r>
              <a:rPr lang="en-US" altLang="ja-JP" dirty="0">
                <a:latin typeface="+mn-ea"/>
              </a:rPr>
              <a:t>5</a:t>
            </a:r>
            <a:r>
              <a:rPr lang="ja-JP" altLang="en-US" dirty="0" smtClean="0">
                <a:latin typeface="+mn-ea"/>
              </a:rPr>
              <a:t>件</a:t>
            </a:r>
            <a:endParaRPr lang="en-US" altLang="ja-JP" dirty="0" smtClean="0">
              <a:latin typeface="+mn-ea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861848"/>
              </p:ext>
            </p:extLst>
          </p:nvPr>
        </p:nvGraphicFramePr>
        <p:xfrm>
          <a:off x="395536" y="1043196"/>
          <a:ext cx="8450161" cy="3537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940">
                  <a:extLst>
                    <a:ext uri="{9D8B030D-6E8A-4147-A177-3AD203B41FA5}">
                      <a16:colId xmlns:a16="http://schemas.microsoft.com/office/drawing/2014/main" val="4022193286"/>
                    </a:ext>
                  </a:extLst>
                </a:gridCol>
                <a:gridCol w="1109420">
                  <a:extLst>
                    <a:ext uri="{9D8B030D-6E8A-4147-A177-3AD203B41FA5}">
                      <a16:colId xmlns:a16="http://schemas.microsoft.com/office/drawing/2014/main" val="1172943610"/>
                    </a:ext>
                  </a:extLst>
                </a:gridCol>
                <a:gridCol w="788990">
                  <a:extLst>
                    <a:ext uri="{9D8B030D-6E8A-4147-A177-3AD203B41FA5}">
                      <a16:colId xmlns:a16="http://schemas.microsoft.com/office/drawing/2014/main" val="838461103"/>
                    </a:ext>
                  </a:extLst>
                </a:gridCol>
                <a:gridCol w="482263">
                  <a:extLst>
                    <a:ext uri="{9D8B030D-6E8A-4147-A177-3AD203B41FA5}">
                      <a16:colId xmlns:a16="http://schemas.microsoft.com/office/drawing/2014/main" val="1950307859"/>
                    </a:ext>
                  </a:extLst>
                </a:gridCol>
                <a:gridCol w="598467">
                  <a:extLst>
                    <a:ext uri="{9D8B030D-6E8A-4147-A177-3AD203B41FA5}">
                      <a16:colId xmlns:a16="http://schemas.microsoft.com/office/drawing/2014/main" val="518867809"/>
                    </a:ext>
                  </a:extLst>
                </a:gridCol>
                <a:gridCol w="874155">
                  <a:extLst>
                    <a:ext uri="{9D8B030D-6E8A-4147-A177-3AD203B41FA5}">
                      <a16:colId xmlns:a16="http://schemas.microsoft.com/office/drawing/2014/main" val="2932789017"/>
                    </a:ext>
                  </a:extLst>
                </a:gridCol>
                <a:gridCol w="874155">
                  <a:extLst>
                    <a:ext uri="{9D8B030D-6E8A-4147-A177-3AD203B41FA5}">
                      <a16:colId xmlns:a16="http://schemas.microsoft.com/office/drawing/2014/main" val="2741124263"/>
                    </a:ext>
                  </a:extLst>
                </a:gridCol>
                <a:gridCol w="1166298">
                  <a:extLst>
                    <a:ext uri="{9D8B030D-6E8A-4147-A177-3AD203B41FA5}">
                      <a16:colId xmlns:a16="http://schemas.microsoft.com/office/drawing/2014/main" val="114522626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125446199"/>
                    </a:ext>
                  </a:extLst>
                </a:gridCol>
                <a:gridCol w="1105345">
                  <a:extLst>
                    <a:ext uri="{9D8B030D-6E8A-4147-A177-3AD203B41FA5}">
                      <a16:colId xmlns:a16="http://schemas.microsoft.com/office/drawing/2014/main" val="1533024567"/>
                    </a:ext>
                  </a:extLst>
                </a:gridCol>
              </a:tblGrid>
              <a:tr h="59266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区　分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旅館業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施設数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許可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件数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廃止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件数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旅館業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営業相談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旅館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苦情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635"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受付</a:t>
                      </a:r>
                      <a:r>
                        <a:rPr lang="ja-JP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数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0" lvl="0" indent="-1250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住宅届出</a:t>
                      </a:r>
                      <a:endParaRPr kumimoji="1" lang="en-US" altLang="ja-JP" sz="14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" marR="0" lvl="0" indent="-1250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受理件数</a:t>
                      </a:r>
                      <a:endParaRPr kumimoji="1" lang="en-US" altLang="ja-JP" sz="14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marL="40005" marR="0" lvl="0" indent="-1250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住宅宿泊</a:t>
                      </a:r>
                      <a:endParaRPr kumimoji="1" lang="en-US" altLang="ja-JP" sz="14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0005" marR="0" lvl="0" indent="-1250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事業相談</a:t>
                      </a: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marL="44450" marR="0" lvl="0" indent="-9271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民泊</a:t>
                      </a: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苦情</a:t>
                      </a:r>
                      <a:endParaRPr lang="en-US" altLang="ja-JP" sz="140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4450" marR="0" lvl="0" indent="-9271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kern="100" dirty="0" smtClean="0">
                          <a:solidFill>
                            <a:schemeClr val="tx1"/>
                          </a:solidFill>
                          <a:effectLst/>
                        </a:rPr>
                        <a:t>受付数</a:t>
                      </a:r>
                      <a:endParaRPr kumimoji="1" lang="en-US" altLang="ja-JP" sz="1400" b="1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115399"/>
                  </a:ext>
                </a:extLst>
              </a:tr>
              <a:tr h="46799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tx1"/>
                          </a:solidFill>
                          <a:effectLst/>
                        </a:rPr>
                        <a:t>平成</a:t>
                      </a: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r>
                        <a:rPr lang="ja-JP" sz="1800" b="0" kern="100" dirty="0">
                          <a:solidFill>
                            <a:schemeClr val="tx1"/>
                          </a:solidFill>
                          <a:effectLst/>
                        </a:rPr>
                        <a:t>年度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</a:rPr>
                        <a:t>239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52788" marR="52788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82583"/>
                  </a:ext>
                </a:extLst>
              </a:tr>
              <a:tr h="48583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tx1"/>
                          </a:solidFill>
                          <a:effectLst/>
                        </a:rPr>
                        <a:t>平成</a:t>
                      </a: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r>
                        <a:rPr lang="ja-JP" sz="1800" b="0" kern="100" dirty="0">
                          <a:solidFill>
                            <a:schemeClr val="tx1"/>
                          </a:solidFill>
                          <a:effectLst/>
                        </a:rPr>
                        <a:t>年度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</a:rPr>
                        <a:t>243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endParaRPr kumimoji="1" lang="ja-JP" sz="18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ja-JP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sz="20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12069"/>
                  </a:ext>
                </a:extLst>
              </a:tr>
              <a:tr h="48583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b="0" kern="100" dirty="0">
                          <a:solidFill>
                            <a:schemeClr val="tx1"/>
                          </a:solidFill>
                          <a:effectLst/>
                        </a:rPr>
                        <a:t>平成</a:t>
                      </a:r>
                      <a:r>
                        <a:rPr lang="en-US" sz="1800" b="0" kern="1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r>
                        <a:rPr lang="ja-JP" sz="18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年度</a:t>
                      </a:r>
                      <a:endParaRPr lang="ja-JP" sz="18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250</a:t>
                      </a: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221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endParaRPr kumimoji="1" lang="ja-JP" altLang="ja-JP" sz="1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95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713238"/>
                  </a:ext>
                </a:extLst>
              </a:tr>
              <a:tr h="41642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平成</a:t>
                      </a:r>
                      <a:r>
                        <a:rPr kumimoji="1" lang="en-US" altLang="ja-JP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年度</a:t>
                      </a: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257</a:t>
                      </a: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260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endParaRPr kumimoji="1" lang="ja-JP" altLang="ja-JP" sz="1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5316"/>
                  </a:ext>
                </a:extLst>
              </a:tr>
              <a:tr h="451904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平成</a:t>
                      </a:r>
                      <a:r>
                        <a:rPr kumimoji="1" lang="en-US" altLang="ja-JP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年度</a:t>
                      </a: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273</a:t>
                      </a: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239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endParaRPr kumimoji="1" lang="ja-JP" altLang="ja-JP" sz="18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217187"/>
                  </a:ext>
                </a:extLst>
              </a:tr>
              <a:tr h="6372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平成</a:t>
                      </a:r>
                      <a:r>
                        <a:rPr kumimoji="1" lang="en-US" altLang="ja-JP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kumimoji="1" lang="ja-JP" altLang="en-US" sz="18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年</a:t>
                      </a:r>
                      <a:endParaRPr kumimoji="1" lang="en-US" altLang="ja-JP" sz="18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月～</a:t>
                      </a:r>
                      <a:r>
                        <a:rPr kumimoji="1" lang="en-US" altLang="ja-JP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1" lang="ja-JP" altLang="en-US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月末</a:t>
                      </a:r>
                    </a:p>
                  </a:txBody>
                  <a:tcPr marL="52788" marR="5278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292</a:t>
                      </a: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kumimoji="1" lang="ja-JP" sz="20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L w="12700" cmpd="sng">
                      <a:noFill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ja-JP" sz="2000" b="1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2788" marR="52788" marT="0" marB="0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廃止を除く</a:t>
                      </a:r>
                      <a:endParaRPr kumimoji="1" lang="ja-JP" altLang="ja-JP" sz="12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788" marR="52788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1,635</a:t>
                      </a:r>
                    </a:p>
                  </a:txBody>
                  <a:tcPr marL="52788" marR="52788" marT="0" marB="0" anchor="ctr"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378</a:t>
                      </a:r>
                    </a:p>
                  </a:txBody>
                  <a:tcPr marL="52788" marR="52788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557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5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2891</TotalTime>
  <Words>127</Words>
  <Application>Microsoft Office PowerPoint</Application>
  <PresentationFormat>画面に合わせる (4:3)</PresentationFormat>
  <Paragraphs>79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​​テーマ</vt:lpstr>
      <vt:lpstr>◆旅館業及び民泊の相談苦情受付状況［新宿区］</vt:lpstr>
    </vt:vector>
  </TitlesOfParts>
  <Company>新宿区役所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旅館業の相談・苦情対応について</dc:title>
  <dc:creator>本庄</dc:creator>
  <cp:lastModifiedBy>本庄　勝人</cp:lastModifiedBy>
  <cp:revision>285</cp:revision>
  <cp:lastPrinted>2018-12-11T07:43:11Z</cp:lastPrinted>
  <dcterms:created xsi:type="dcterms:W3CDTF">2016-01-15T08:52:37Z</dcterms:created>
  <dcterms:modified xsi:type="dcterms:W3CDTF">2018-12-11T07:44:48Z</dcterms:modified>
</cp:coreProperties>
</file>