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71" r:id="rId5"/>
    <p:sldId id="272" r:id="rId6"/>
  </p:sldIdLst>
  <p:sldSz cx="6858000" cy="9144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71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FF"/>
    <a:srgbClr val="000000"/>
    <a:srgbClr val="FFFF66"/>
    <a:srgbClr val="D6EDBD"/>
    <a:srgbClr val="00DE64"/>
    <a:srgbClr val="0053FA"/>
    <a:srgbClr val="0038A8"/>
    <a:srgbClr val="CAE8A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884570-5EF7-1253-E7E5-F339B7FFF2E4}" v="2" dt="2026-03-06T06:35:06.0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9" autoAdjust="0"/>
  </p:normalViewPr>
  <p:slideViewPr>
    <p:cSldViewPr>
      <p:cViewPr varScale="1">
        <p:scale>
          <a:sx n="53" d="100"/>
          <a:sy n="53" d="100"/>
        </p:scale>
        <p:origin x="2040" y="40"/>
      </p:cViewPr>
      <p:guideLst>
        <p:guide orient="horz" pos="297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handoutMasters/handoutMaster1.xml" Type="http://schemas.openxmlformats.org/officeDocument/2006/relationships/handoutMaster"/><Relationship Id="rId9" Target="presProps.xml" Type="http://schemas.openxmlformats.org/officeDocument/2006/relationships/pres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6"/>
            <a:ext cx="2948887" cy="496888"/>
          </a:xfrm>
          <a:prstGeom prst="rect">
            <a:avLst/>
          </a:prstGeom>
        </p:spPr>
        <p:txBody>
          <a:bodyPr vert="horz" lIns="91395" tIns="45699" rIns="91395" bIns="45699" rtlCol="0"/>
          <a:lstStyle>
            <a:lvl1pPr algn="l">
              <a:defRPr sz="1100"/>
            </a:lvl1pPr>
          </a:lstStyle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147" y="6"/>
            <a:ext cx="2948887" cy="496888"/>
          </a:xfrm>
          <a:prstGeom prst="rect">
            <a:avLst/>
          </a:prstGeom>
        </p:spPr>
        <p:txBody>
          <a:bodyPr vert="horz" lIns="91395" tIns="45699" rIns="91395" bIns="45699" rtlCol="0"/>
          <a:lstStyle>
            <a:lvl1pPr algn="r">
              <a:defRPr sz="1100"/>
            </a:lvl1pPr>
          </a:lstStyle>
          <a:p>
            <a:fld id="{976708D3-4B60-4F3E-A527-4759038A0091}" type="datetimeFigureOut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8" y="9440866"/>
            <a:ext cx="2948887" cy="496887"/>
          </a:xfrm>
          <a:prstGeom prst="rect">
            <a:avLst/>
          </a:prstGeom>
        </p:spPr>
        <p:txBody>
          <a:bodyPr vert="horz" lIns="91395" tIns="45699" rIns="91395" bIns="45699" rtlCol="0" anchor="b"/>
          <a:lstStyle>
            <a:lvl1pPr algn="l">
              <a:defRPr sz="1100"/>
            </a:lvl1pPr>
          </a:lstStyle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147" y="9440866"/>
            <a:ext cx="2948887" cy="496887"/>
          </a:xfrm>
          <a:prstGeom prst="rect">
            <a:avLst/>
          </a:prstGeom>
        </p:spPr>
        <p:txBody>
          <a:bodyPr vert="horz" lIns="91395" tIns="45699" rIns="91395" bIns="45699" rtlCol="0" anchor="b"/>
          <a:lstStyle>
            <a:lvl1pPr algn="r">
              <a:defRPr sz="1100"/>
            </a:lvl1pPr>
          </a:lstStyle>
          <a:p>
            <a:fld id="{E4519DF1-8CC5-4BA7-9E7A-9A729F037A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28224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9099" cy="496967"/>
          </a:xfrm>
          <a:prstGeom prst="rect">
            <a:avLst/>
          </a:prstGeom>
        </p:spPr>
        <p:txBody>
          <a:bodyPr vert="horz" lIns="91384" tIns="45692" rIns="91384" bIns="45692" rtlCol="0"/>
          <a:lstStyle>
            <a:lvl1pPr algn="l">
              <a:defRPr sz="1100"/>
            </a:lvl1pPr>
          </a:lstStyle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1" y="3"/>
            <a:ext cx="2949099" cy="496967"/>
          </a:xfrm>
          <a:prstGeom prst="rect">
            <a:avLst/>
          </a:prstGeom>
        </p:spPr>
        <p:txBody>
          <a:bodyPr vert="horz" lIns="91384" tIns="45692" rIns="91384" bIns="45692" rtlCol="0"/>
          <a:lstStyle>
            <a:lvl1pPr algn="r">
              <a:defRPr sz="1100"/>
            </a:lvl1pPr>
          </a:lstStyle>
          <a:p>
            <a:fld id="{CFA42D59-1316-4CC5-A456-006FF875ED65}" type="datetimeFigureOut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24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4" tIns="45692" rIns="91384" bIns="456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384" tIns="45692" rIns="91384" bIns="456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099" cy="496967"/>
          </a:xfrm>
          <a:prstGeom prst="rect">
            <a:avLst/>
          </a:prstGeom>
        </p:spPr>
        <p:txBody>
          <a:bodyPr vert="horz" lIns="91384" tIns="45692" rIns="91384" bIns="45692" rtlCol="0" anchor="b"/>
          <a:lstStyle>
            <a:lvl1pPr algn="l">
              <a:defRPr sz="1100"/>
            </a:lvl1pPr>
          </a:lstStyle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1" y="9440648"/>
            <a:ext cx="2949099" cy="496967"/>
          </a:xfrm>
          <a:prstGeom prst="rect">
            <a:avLst/>
          </a:prstGeom>
        </p:spPr>
        <p:txBody>
          <a:bodyPr vert="horz" lIns="91384" tIns="45692" rIns="91384" bIns="45692" rtlCol="0" anchor="b"/>
          <a:lstStyle>
            <a:lvl1pPr algn="r">
              <a:defRPr sz="1100"/>
            </a:lvl1pPr>
          </a:lstStyle>
          <a:p>
            <a:fld id="{D286600A-33DD-49DE-B0ED-4896659AE4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2728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50044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3889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F8012-BA64-4477-948A-8AAAA5C28647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91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839DD-2757-403B-A2DA-252AAA95DF75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02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1E09-15FE-4921-9FF2-4C9EB6AF2BB8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90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84F56-EA3B-4FC4-BC96-FE8CD43ABCD8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8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BD57-F3B3-4031-8284-EB5B91286A97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48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3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3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98EE-9298-478E-94BF-D56778E08333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495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3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4A5E-E7BE-42A6-BACC-5031C892DC9E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39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D7C45-F9A5-4347-B351-3B443962C12D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93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0A1A5-E28D-4243-8DA9-E5E04E5220C1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28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4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1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4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658E-F015-455F-9E52-89E353432C26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55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4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D86EB-6A40-4432-9510-B00C5EF8006F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59602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3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E74E5-D918-4DF6-8932-13698FA31CA5}" type="datetime1">
              <a:rPr kumimoji="1" lang="ja-JP" altLang="en-US" smtClean="0"/>
              <a:t>2026/3/8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詳しくはセンターまでお問い合わせください。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8C734-9A5E-4F5E-B22C-E5DDB33E6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16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5.emf" Type="http://schemas.openxmlformats.org/officeDocument/2006/relationships/image"/><Relationship Id="rId4" Target="../media/image6.png" Type="http://schemas.openxmlformats.org/officeDocument/2006/relationships/image"/><Relationship Id="rId5" Target="../media/image7.jpeg" Type="http://schemas.openxmlformats.org/officeDocument/2006/relationships/image"/><Relationship Id="rId6" Target="../media/image8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5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楕円 17">
            <a:extLst>
              <a:ext uri="{FF2B5EF4-FFF2-40B4-BE49-F238E27FC236}">
                <a16:creationId xmlns:a16="http://schemas.microsoft.com/office/drawing/2014/main" id="{2AA8C784-3236-CE2C-9DE6-A7BCB9F40CC4}"/>
              </a:ext>
            </a:extLst>
          </p:cNvPr>
          <p:cNvSpPr/>
          <p:nvPr/>
        </p:nvSpPr>
        <p:spPr>
          <a:xfrm>
            <a:off x="4121034" y="3059832"/>
            <a:ext cx="964150" cy="589153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吹き出し 16">
            <a:extLst>
              <a:ext uri="{FF2B5EF4-FFF2-40B4-BE49-F238E27FC236}">
                <a16:creationId xmlns:a16="http://schemas.microsoft.com/office/drawing/2014/main" id="{7EB97248-4B1D-66E5-6667-EF028F0F4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784" y="7540739"/>
            <a:ext cx="4708796" cy="1477708"/>
          </a:xfrm>
          <a:prstGeom prst="wedgeRoundRectCallout">
            <a:avLst>
              <a:gd name="adj1" fmla="val 48164"/>
              <a:gd name="adj2" fmla="val -16661"/>
              <a:gd name="adj3" fmla="val 16667"/>
            </a:avLst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 algn="ctr">
            <a:solidFill>
              <a:srgbClr val="FFC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40" tIns="45720" rIns="91440" bIns="45720" anchor="ctr" anchorCtr="0"/>
          <a:lstStyle/>
          <a:p>
            <a:pPr>
              <a:lnSpc>
                <a:spcPts val="1300"/>
              </a:lnSpc>
            </a:pP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ja-JP" sz="1600" b="1" dirty="0">
                <a:latin typeface="HG丸ｺﾞｼｯｸM-PRO"/>
                <a:ea typeface="HG丸ｺﾞｼｯｸM-PRO"/>
              </a:rPr>
              <a:t>お申込・お問い合わせ</a:t>
            </a:r>
            <a:endParaRPr lang="en-US" altLang="ja-JP" sz="1600" b="1" dirty="0">
              <a:latin typeface="HG丸ｺﾞｼｯｸM-PRO"/>
              <a:ea typeface="HG丸ｺﾞｼｯｸM-PRO"/>
            </a:endParaRPr>
          </a:p>
          <a:p>
            <a:pPr>
              <a:lnSpc>
                <a:spcPct val="150000"/>
              </a:lnSpc>
            </a:pPr>
            <a:r>
              <a:rPr lang="ja-JP" altLang="en-US" sz="1600" b="1" dirty="0">
                <a:latin typeface="HG丸ｺﾞｼｯｸM-PRO"/>
                <a:ea typeface="HG丸ｺﾞｼｯｸM-PRO"/>
              </a:rPr>
              <a:t>新宿区</a:t>
            </a:r>
            <a:r>
              <a:rPr lang="ja-JP" altLang="ja-JP" sz="1600" b="1" dirty="0">
                <a:latin typeface="HG丸ｺﾞｼｯｸM-PRO"/>
                <a:ea typeface="HG丸ｺﾞｼｯｸM-PRO"/>
              </a:rPr>
              <a:t>戸塚高齢者総合相談セ</a:t>
            </a:r>
            <a:r>
              <a:rPr lang="ja-JP" altLang="en-US" sz="1600" b="1" dirty="0">
                <a:latin typeface="HG丸ｺﾞｼｯｸM-PRO"/>
                <a:ea typeface="HG丸ｺﾞｼｯｸM-PRO"/>
              </a:rPr>
              <a:t>ンター</a:t>
            </a:r>
            <a:endParaRPr lang="ja-JP" altLang="ja-JP" sz="1600" b="1" dirty="0">
              <a:latin typeface="HG丸ｺﾞｼｯｸM-PRO"/>
              <a:ea typeface="HG丸ｺﾞｼｯｸM-PRO"/>
            </a:endParaRPr>
          </a:p>
          <a:p>
            <a:r>
              <a:rPr lang="ja-JP" altLang="en-US" sz="1600" b="1" dirty="0">
                <a:latin typeface="HG丸ｺﾞｼｯｸM-PRO"/>
                <a:ea typeface="HG丸ｺﾞｼｯｸM-PRO"/>
              </a:rPr>
              <a:t>ＴＥＬ：</a:t>
            </a:r>
            <a:r>
              <a:rPr lang="ja-JP" altLang="ja-JP" sz="1600" b="1" dirty="0">
                <a:latin typeface="HG丸ｺﾞｼｯｸM-PRO"/>
                <a:ea typeface="HG丸ｺﾞｼｯｸM-PRO"/>
              </a:rPr>
              <a:t>０３－３２０３－３１４３</a:t>
            </a:r>
          </a:p>
          <a:p>
            <a:r>
              <a:rPr lang="ja-JP" altLang="en-US" sz="1600" b="1" dirty="0">
                <a:latin typeface="HG丸ｺﾞｼｯｸM-PRO"/>
                <a:ea typeface="HG丸ｺﾞｼｯｸM-PRO"/>
              </a:rPr>
              <a:t>ＦＡＸ：</a:t>
            </a:r>
            <a:r>
              <a:rPr lang="ja-JP" altLang="ja-JP" sz="1600" b="1" dirty="0">
                <a:latin typeface="HG丸ｺﾞｼｯｸM-PRO"/>
                <a:ea typeface="HG丸ｺﾞｼｯｸM-PRO"/>
              </a:rPr>
              <a:t>０３－３２０３－１５５０</a:t>
            </a:r>
            <a:endParaRPr lang="ja-JP" altLang="ja-JP" sz="1400" b="1" dirty="0">
              <a:latin typeface="HG丸ｺﾞｼｯｸM-PRO"/>
              <a:ea typeface="HG丸ｺﾞｼｯｸM-PRO"/>
            </a:endParaRPr>
          </a:p>
          <a:p>
            <a:r>
              <a:rPr lang="ja-JP" altLang="ja-JP" sz="1600" b="1" dirty="0">
                <a:latin typeface="HG丸ｺﾞｼｯｸM-PRO"/>
                <a:ea typeface="HG丸ｺﾞｼｯｸM-PRO"/>
              </a:rPr>
              <a:t>受付時間：月～土　午前９時～午後５時３０分</a:t>
            </a:r>
          </a:p>
          <a:p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693E26D-8754-46CB-A3FC-A3B3D298BA21}"/>
              </a:ext>
            </a:extLst>
          </p:cNvPr>
          <p:cNvSpPr/>
          <p:nvPr/>
        </p:nvSpPr>
        <p:spPr>
          <a:xfrm>
            <a:off x="249902" y="4766818"/>
            <a:ext cx="639657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所</a:t>
            </a: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新宿区社会福祉協議会　地下会議室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Ａ</a:t>
            </a:r>
            <a:endParaRPr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6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6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　  所</a:t>
            </a:r>
            <a:r>
              <a:rPr lang="en-US" altLang="ja-JP" sz="16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新宿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区高田馬場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１－１７－２０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（地図は裏面）</a:t>
            </a:r>
            <a:endParaRPr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象</a:t>
            </a: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</a:t>
            </a:r>
            <a:r>
              <a:rPr lang="ja-JP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に興味・関心のある方</a:t>
            </a:r>
            <a:endParaRPr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　象</a:t>
            </a:r>
            <a:r>
              <a:rPr lang="en-US" altLang="ja-JP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　員</a:t>
            </a: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先着２０名（無料）</a:t>
            </a:r>
            <a:endParaRPr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申込み</a:t>
            </a: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１７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）より申込み開始</a:t>
            </a:r>
            <a:endParaRPr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00F9ED0-5B0A-454F-9D35-D58D024FF656}"/>
              </a:ext>
            </a:extLst>
          </p:cNvPr>
          <p:cNvSpPr/>
          <p:nvPr/>
        </p:nvSpPr>
        <p:spPr bwMode="auto">
          <a:xfrm>
            <a:off x="3717032" y="100279"/>
            <a:ext cx="2952328" cy="40088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18288" tIns="0" rIns="0" bIns="0" rtlCol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令和８年度　新宿区介護者講座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F3A7C2D-BDDC-7907-23E0-F87F6102DEA7}"/>
              </a:ext>
            </a:extLst>
          </p:cNvPr>
          <p:cNvSpPr txBox="1"/>
          <p:nvPr/>
        </p:nvSpPr>
        <p:spPr>
          <a:xfrm>
            <a:off x="324469" y="7107662"/>
            <a:ext cx="5720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＊ご家族の介護で参加困難な方は、事前にご相談ください。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AFC1780-EE86-1157-D5EF-4640559247F1}"/>
              </a:ext>
            </a:extLst>
          </p:cNvPr>
          <p:cNvSpPr txBox="1"/>
          <p:nvPr/>
        </p:nvSpPr>
        <p:spPr>
          <a:xfrm>
            <a:off x="324469" y="165876"/>
            <a:ext cx="594223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>
                <a:solidFill>
                  <a:srgbClr val="FF0000"/>
                </a:solidFill>
                <a:highlight>
                  <a:srgbClr val="FFFF99"/>
                </a:highlight>
                <a:ea typeface="HGP創英角ﾎﾟｯﾌﾟ体" panose="040B0A00000000000000" pitchFamily="50" charset="-128"/>
              </a:rPr>
              <a:t>骨活</a:t>
            </a:r>
            <a:r>
              <a:rPr kumimoji="1" lang="ja-JP" altLang="en-US" sz="4400" dirty="0">
                <a:solidFill>
                  <a:srgbClr val="FF0000"/>
                </a:solidFill>
                <a:ea typeface="HGP創英角ﾎﾟｯﾌﾟ体" panose="040B0A00000000000000" pitchFamily="50" charset="-128"/>
              </a:rPr>
              <a:t>のすすめ</a:t>
            </a:r>
            <a:endParaRPr kumimoji="1" lang="en-US" altLang="ja-JP" sz="4400" dirty="0">
              <a:solidFill>
                <a:srgbClr val="FF0000"/>
              </a:solidFill>
              <a:ea typeface="HGP創英角ﾎﾟｯﾌﾟ体" panose="040B0A00000000000000" pitchFamily="50" charset="-128"/>
            </a:endParaRPr>
          </a:p>
          <a:p>
            <a:endParaRPr kumimoji="1" lang="en-US" altLang="ja-JP" sz="1400" dirty="0">
              <a:solidFill>
                <a:srgbClr val="FF0000"/>
              </a:solidFill>
              <a:ea typeface="HGP創英角ﾎﾟｯﾌﾟ体" panose="040B0A00000000000000" pitchFamily="50" charset="-128"/>
            </a:endParaRPr>
          </a:p>
          <a:p>
            <a:r>
              <a:rPr lang="ja-JP" altLang="en-US" sz="2800" dirty="0">
                <a:solidFill>
                  <a:srgbClr val="FF0000"/>
                </a:solidFill>
                <a:ea typeface="HGP創英角ﾎﾟｯﾌﾟ体" panose="040B0A00000000000000" pitchFamily="50" charset="-128"/>
              </a:rPr>
              <a:t>～骨卒中を防ぐための生活の工夫～</a:t>
            </a:r>
            <a:endParaRPr kumimoji="1" lang="ja-JP" altLang="en-US" sz="2800" dirty="0">
              <a:solidFill>
                <a:srgbClr val="FF0000"/>
              </a:solidFill>
              <a:ea typeface="HGP創英角ﾎﾟｯﾌﾟ体" panose="040B0A00000000000000" pitchFamily="50" charset="-128"/>
            </a:endParaRPr>
          </a:p>
        </p:txBody>
      </p:sp>
      <p:pic>
        <p:nvPicPr>
          <p:cNvPr id="14" name="図 13" descr="黒いシャツを着ている男性&#10;&#10;AI 生成コンテンツは誤りを含む可能性があります。">
            <a:extLst>
              <a:ext uri="{FF2B5EF4-FFF2-40B4-BE49-F238E27FC236}">
                <a16:creationId xmlns:a16="http://schemas.microsoft.com/office/drawing/2014/main" id="{7313C4AC-CA28-A6DB-3E57-381D758622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2830" y="2579751"/>
            <a:ext cx="1406580" cy="1123995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A67455F-E4AD-330B-78A1-1F22BAAECB15}"/>
              </a:ext>
            </a:extLst>
          </p:cNvPr>
          <p:cNvSpPr txBox="1"/>
          <p:nvPr/>
        </p:nvSpPr>
        <p:spPr>
          <a:xfrm>
            <a:off x="4117598" y="3710226"/>
            <a:ext cx="25517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1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株式会社アップサポート</a:t>
            </a:r>
            <a:endParaRPr kumimoji="1" lang="en-US" altLang="ja-JP" sz="160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福祉住環境コーディネーター　</a:t>
            </a:r>
            <a:endParaRPr kumimoji="1" lang="en-US" altLang="ja-JP" sz="140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　　山上　智史氏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3BB5E9F-22B2-44B1-9FBE-494BDC1D0078}"/>
              </a:ext>
            </a:extLst>
          </p:cNvPr>
          <p:cNvSpPr/>
          <p:nvPr/>
        </p:nvSpPr>
        <p:spPr>
          <a:xfrm>
            <a:off x="4121035" y="3131840"/>
            <a:ext cx="954643" cy="4714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1" lang="ja-JP" altLang="en-US" sz="2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講師</a:t>
            </a:r>
            <a:endParaRPr lang="ja-JP" altLang="en-US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21" name="図 20" descr="時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B16B87D1-17A1-D2B8-5471-230B5CC58B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1152">
            <a:off x="4319083" y="427121"/>
            <a:ext cx="2492903" cy="149213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31A9977-B415-5DF6-87C0-0AEC4B371D90}"/>
              </a:ext>
            </a:extLst>
          </p:cNvPr>
          <p:cNvSpPr txBox="1"/>
          <p:nvPr/>
        </p:nvSpPr>
        <p:spPr>
          <a:xfrm>
            <a:off x="155821" y="2969818"/>
            <a:ext cx="4442535" cy="19082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【日　時】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令和８年</a:t>
            </a:r>
            <a:endParaRPr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4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５月１</a:t>
            </a:r>
            <a:r>
              <a:rPr lang="en-US" altLang="ja-JP" sz="4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4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</a:t>
            </a:r>
            <a:endParaRPr lang="en-US" altLang="ja-JP" sz="4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午後１時３０分～３時</a:t>
            </a:r>
            <a:endParaRPr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（受付：午後１時１５分～ ）</a:t>
            </a:r>
            <a:endParaRPr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4" name="Picture 2" descr="高齢者総合相談センターロゴ：ご相談くだサイ">
            <a:extLst>
              <a:ext uri="{FF2B5EF4-FFF2-40B4-BE49-F238E27FC236}">
                <a16:creationId xmlns:a16="http://schemas.microsoft.com/office/drawing/2014/main" id="{B4AF9C36-A7C4-46E3-76C0-2827F0122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168" y="7635530"/>
            <a:ext cx="1080120" cy="896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652BE3E-170E-4EB0-668F-683A6F6BE199}"/>
              </a:ext>
            </a:extLst>
          </p:cNvPr>
          <p:cNvSpPr txBox="1"/>
          <p:nvPr/>
        </p:nvSpPr>
        <p:spPr>
          <a:xfrm flipH="1">
            <a:off x="366882" y="2202030"/>
            <a:ext cx="50265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骨を丈夫に保ち、骨折を防ぐための生活の工夫をお話いただきます。</a:t>
            </a:r>
            <a:endParaRPr kumimoji="1"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/>
          </a:p>
        </p:txBody>
      </p:sp>
      <p:pic>
        <p:nvPicPr>
          <p:cNvPr id="2" name="図 1" descr="帽子をかぶったクマの絵&#10;&#10;AI 生成コンテンツは誤りを含む可能性があります。">
            <a:extLst>
              <a:ext uri="{FF2B5EF4-FFF2-40B4-BE49-F238E27FC236}">
                <a16:creationId xmlns:a16="http://schemas.microsoft.com/office/drawing/2014/main" id="{91E4D027-85D7-7DD8-698A-B321D34E857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13" y="7655555"/>
            <a:ext cx="1035479" cy="1116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018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A61CDB3-4A16-4BB4-80FA-2055257A1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67" y="774752"/>
            <a:ext cx="6279804" cy="3945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45BA0C8-9704-3AAC-093C-211191A8D8B7}"/>
              </a:ext>
            </a:extLst>
          </p:cNvPr>
          <p:cNvSpPr/>
          <p:nvPr/>
        </p:nvSpPr>
        <p:spPr>
          <a:xfrm>
            <a:off x="476672" y="208371"/>
            <a:ext cx="5186621" cy="475198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会場案内図</a:t>
            </a:r>
          </a:p>
        </p:txBody>
      </p:sp>
      <p:pic>
        <p:nvPicPr>
          <p:cNvPr id="6" name="図 5" descr="ダイアグラム&#10;&#10;自動的に生成された説明">
            <a:extLst>
              <a:ext uri="{FF2B5EF4-FFF2-40B4-BE49-F238E27FC236}">
                <a16:creationId xmlns:a16="http://schemas.microsoft.com/office/drawing/2014/main" id="{8F8CAAF4-CCD2-2AFC-3A0A-43EC27D241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193" y="58385"/>
            <a:ext cx="744240" cy="716368"/>
          </a:xfrm>
          <a:prstGeom prst="rect">
            <a:avLst/>
          </a:prstGeom>
        </p:spPr>
      </p:pic>
      <p:pic>
        <p:nvPicPr>
          <p:cNvPr id="9" name="図 8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71A94C8E-B53D-49D7-9152-34A1B2BA46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7" y="5401270"/>
            <a:ext cx="998262" cy="53888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B01B4CCC-8E01-06B1-7EBF-8C7F67DAF2A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271" y="5498614"/>
            <a:ext cx="889183" cy="441538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E89E154-D6DE-6C2F-9ADE-CCBD2B6BE3D1}"/>
              </a:ext>
            </a:extLst>
          </p:cNvPr>
          <p:cNvSpPr/>
          <p:nvPr/>
        </p:nvSpPr>
        <p:spPr>
          <a:xfrm>
            <a:off x="145498" y="5996199"/>
            <a:ext cx="6567003" cy="2981154"/>
          </a:xfrm>
          <a:prstGeom prst="roundRect">
            <a:avLst/>
          </a:prstGeom>
          <a:noFill/>
          <a:ln w="635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 rtl="0">
              <a:defRPr sz="1000"/>
            </a:pPr>
            <a:r>
              <a:rPr lang="ja-JP" altLang="en-US" sz="2000" b="0" i="0" u="none" strike="noStrike" baseline="0" dirty="0">
                <a:solidFill>
                  <a:srgbClr val="000000"/>
                </a:solidFill>
                <a:latin typeface="+mn-ea"/>
              </a:rPr>
              <a:t>　　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　　　　</a:t>
            </a:r>
            <a:endParaRPr lang="ja-JP" altLang="en-US" sz="1600" b="0" i="0" u="none" strike="noStrike" baseline="0" dirty="0">
              <a:solidFill>
                <a:srgbClr val="000000"/>
              </a:solidFill>
              <a:latin typeface="+mn-ea"/>
              <a:cs typeface="Times New Roman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1E6238A-8349-9462-E9E0-DF4AD9C0AB68}"/>
              </a:ext>
            </a:extLst>
          </p:cNvPr>
          <p:cNvSpPr txBox="1"/>
          <p:nvPr/>
        </p:nvSpPr>
        <p:spPr>
          <a:xfrm>
            <a:off x="476672" y="5906023"/>
            <a:ext cx="6072832" cy="2974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　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 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用 参加申込書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送信先 新宿区戸塚高齢者総合相談センター 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（ＦＡＸ　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03-3203-1550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氏　名： 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住　所：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　話：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6DB8FFE-DD32-721E-DE88-DD8659AF16B7}"/>
              </a:ext>
            </a:extLst>
          </p:cNvPr>
          <p:cNvSpPr/>
          <p:nvPr/>
        </p:nvSpPr>
        <p:spPr>
          <a:xfrm>
            <a:off x="476672" y="4629033"/>
            <a:ext cx="6381328" cy="1167103"/>
          </a:xfrm>
          <a:prstGeom prst="roundRect">
            <a:avLst/>
          </a:prstGeom>
          <a:noFill/>
          <a:ln w="635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 rtl="0">
              <a:defRPr sz="1000"/>
            </a:pP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①ＪＲ山手線・西武新宿線　</a:t>
            </a:r>
            <a:r>
              <a:rPr lang="ja-JP" altLang="en-US" sz="1600" b="0" i="0" u="none" strike="noStrike" baseline="0" dirty="0">
                <a:solidFill>
                  <a:srgbClr val="FF0000"/>
                </a:solidFill>
                <a:latin typeface="+mn-ea"/>
              </a:rPr>
              <a:t>高田馬場駅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下車</a:t>
            </a:r>
            <a:r>
              <a:rPr lang="ja-JP" altLang="en-US" sz="1600" b="0" i="0" u="none" strike="noStrike" baseline="0" dirty="0">
                <a:solidFill>
                  <a:schemeClr val="bg1"/>
                </a:solidFill>
                <a:latin typeface="+mn-ea"/>
              </a:rPr>
              <a:t> 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早稲田口から徒歩７分</a:t>
            </a:r>
            <a:r>
              <a:rPr lang="ja-JP" altLang="en-US" sz="1600" dirty="0">
                <a:solidFill>
                  <a:srgbClr val="000000"/>
                </a:solidFill>
                <a:latin typeface="+mn-ea"/>
                <a:cs typeface="Times New Roman"/>
              </a:rPr>
              <a:t>　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②東京メトロ東西線　</a:t>
            </a:r>
            <a:r>
              <a:rPr lang="ja-JP" altLang="en-US" sz="1600" b="0" i="0" u="none" strike="noStrike" baseline="0" dirty="0">
                <a:solidFill>
                  <a:srgbClr val="FF0000"/>
                </a:solidFill>
                <a:latin typeface="+mn-ea"/>
              </a:rPr>
              <a:t>高田馬場駅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下車</a:t>
            </a:r>
            <a:r>
              <a:rPr lang="ja-JP" altLang="en-US" sz="1600" b="0" i="0" u="none" strike="noStrike" baseline="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７番出口から徒歩３分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l" rtl="0">
              <a:defRPr sz="1000"/>
            </a:pP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③都バス　小滝橋車庫前⇔上野公園　</a:t>
            </a:r>
            <a:r>
              <a:rPr lang="ja-JP" altLang="en-US" sz="1600" b="0" i="0" u="none" strike="noStrike" baseline="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小滝橋車庫前⇔九段下</a:t>
            </a:r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　　　　　　　</a:t>
            </a:r>
            <a:endParaRPr lang="en-US" altLang="ja-JP" sz="1600" dirty="0">
              <a:solidFill>
                <a:srgbClr val="000000"/>
              </a:solidFill>
              <a:latin typeface="+mn-ea"/>
            </a:endParaRPr>
          </a:p>
          <a:p>
            <a:pPr algn="l" rtl="0">
              <a:defRPr sz="1000"/>
            </a:pPr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　　　　　　　</a:t>
            </a:r>
            <a:r>
              <a:rPr lang="ja-JP" altLang="en-US" sz="1600" b="0" i="0" u="none" strike="noStrike" baseline="0" dirty="0">
                <a:solidFill>
                  <a:srgbClr val="FF0000"/>
                </a:solidFill>
                <a:latin typeface="+mn-ea"/>
              </a:rPr>
              <a:t>新宿区社会福祉協議会前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下車　徒歩１分</a:t>
            </a:r>
            <a:endParaRPr lang="ja-JP" altLang="en-US" sz="1600" b="0" i="0" u="none" strike="noStrike" baseline="0" dirty="0">
              <a:solidFill>
                <a:srgbClr val="000000"/>
              </a:solidFill>
              <a:latin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3177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ストロー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0F2DE27B96466418767CD1DEF873F96" ma:contentTypeVersion="12" ma:contentTypeDescription="新しいドキュメントを作成します。" ma:contentTypeScope="" ma:versionID="4999264bb2cf1ec2724ee2a036a211b7">
  <xsd:schema xmlns:xsd="http://www.w3.org/2001/XMLSchema" xmlns:xs="http://www.w3.org/2001/XMLSchema" xmlns:p="http://schemas.microsoft.com/office/2006/metadata/properties" xmlns:ns2="6b4edaa9-bd66-442c-9f14-5544f503dc7f" xmlns:ns3="fe85a014-0ad3-4f21-8254-d413d8f7523f" targetNamespace="http://schemas.microsoft.com/office/2006/metadata/properties" ma:root="true" ma:fieldsID="5e31e8e643ef17265b8380783ab2c655" ns2:_="" ns3:_="">
    <xsd:import namespace="6b4edaa9-bd66-442c-9f14-5544f503dc7f"/>
    <xsd:import namespace="fe85a014-0ad3-4f21-8254-d413d8f752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4edaa9-bd66-442c-9f14-5544f503dc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007de796-b30b-44d5-8819-c35727e702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5a014-0ad3-4f21-8254-d413d8f7523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050fbd1-31d2-4b4e-bdb0-d8c080b9cb20}" ma:internalName="TaxCatchAll" ma:showField="CatchAllData" ma:web="fe85a014-0ad3-4f21-8254-d413d8f752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85a014-0ad3-4f21-8254-d413d8f7523f" xsi:nil="true"/>
    <lcf76f155ced4ddcb4097134ff3c332f xmlns="6b4edaa9-bd66-442c-9f14-5544f503dc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0650711-DEAD-47DC-B630-88AAE361AB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4edaa9-bd66-442c-9f14-5544f503dc7f"/>
    <ds:schemaRef ds:uri="fe85a014-0ad3-4f21-8254-d413d8f75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40A757-98BA-4318-B988-18A8CD21C2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5B1F71-CB4E-4A00-8059-3A8731A518FA}">
  <ds:schemaRefs>
    <ds:schemaRef ds:uri="http://purl.org/dc/terms/"/>
    <ds:schemaRef ds:uri="http://schemas.microsoft.com/office/2006/documentManagement/types"/>
    <ds:schemaRef ds:uri="6b4edaa9-bd66-442c-9f14-5544f503dc7f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metadata/properties"/>
    <ds:schemaRef ds:uri="fe85a014-0ad3-4f21-8254-d413d8f7523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267</Words>
  <PresentationFormat>On-screen Show (4:3)</PresentationFormat>
  <Paragraphs>39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​​テーマ</vt:lpstr>
      <vt:lpstr>PowerPoint Presentation</vt:lpstr>
      <vt:lpstr>PowerPoint Presentation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0x01010070F2DE27B96466418767CD1DEF873F96</vt:lpwstr>
  </property>
  <property fmtid="{D5CDD505-2E9C-101B-9397-08002B2CF9AE}" pid="3" name="MediaServiceImageTags">
    <vt:lpwstr/>
  </property>
</Properties>
</file>