
<file path=[Content_Types].xml><?xml version="1.0" encoding="utf-8"?>
<Types xmlns="http://schemas.openxmlformats.org/package/2006/content-types">
  <Default ContentType="application/vnd.openxmlformats-officedocument.wordprocessingml.document" Extension="docx"/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7775575" cy="1090771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99FF"/>
    <a:srgbClr val="6699FF"/>
    <a:srgbClr val="0099CC"/>
    <a:srgbClr val="00CCFF"/>
    <a:srgbClr val="0033CC"/>
    <a:srgbClr val="009900"/>
    <a:srgbClr val="000099"/>
    <a:srgbClr val="9900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>
      <p:cViewPr>
        <p:scale>
          <a:sx n="66" d="100"/>
          <a:sy n="66" d="100"/>
        </p:scale>
        <p:origin x="2146" y="-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84871" cy="502676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2"/>
            <a:ext cx="2984871" cy="502676"/>
          </a:xfrm>
          <a:prstGeom prst="rect">
            <a:avLst/>
          </a:prstGeom>
        </p:spPr>
        <p:txBody>
          <a:bodyPr vert="horz" lIns="96581" tIns="48291" rIns="96581" bIns="48291" rtlCol="0"/>
          <a:lstStyle>
            <a:lvl1pPr algn="r">
              <a:defRPr sz="1300"/>
            </a:lvl1pPr>
          </a:lstStyle>
          <a:p>
            <a:fld id="{5142CE93-6F3B-465A-81AB-99B3C06F6276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52538"/>
            <a:ext cx="24082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1" tIns="48291" rIns="96581" bIns="4829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7"/>
            <a:ext cx="5510530" cy="3944868"/>
          </a:xfrm>
          <a:prstGeom prst="rect">
            <a:avLst/>
          </a:prstGeom>
        </p:spPr>
        <p:txBody>
          <a:bodyPr vert="horz" lIns="96581" tIns="48291" rIns="96581" bIns="4829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2674"/>
          </a:xfrm>
          <a:prstGeom prst="rect">
            <a:avLst/>
          </a:prstGeom>
        </p:spPr>
        <p:txBody>
          <a:bodyPr vert="horz" lIns="96581" tIns="48291" rIns="96581" bIns="48291" rtlCol="0" anchor="b"/>
          <a:lstStyle>
            <a:lvl1pPr algn="r">
              <a:defRPr sz="1300"/>
            </a:lvl1pPr>
          </a:lstStyle>
          <a:p>
            <a:fld id="{5DB4EE29-DC8A-4583-95E4-A68BE519BE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8494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815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269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543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789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138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285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207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8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872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5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59729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3024E-1814-445A-BDCB-C62F63F6E3E7}" type="datetimeFigureOut">
              <a:rPr kumimoji="1" lang="ja-JP" altLang="en-US" smtClean="0"/>
              <a:t>2025/3/31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6D9E2-8311-4AD9-A9EF-EAC6C78287A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155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embeddings/Microsoft_Word_Document.docx" Type="http://schemas.openxmlformats.org/officeDocument/2006/relationships/package"/><Relationship Id="rId3" Target="../media/image4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>
            <a:extLst>
              <a:ext uri="{FF2B5EF4-FFF2-40B4-BE49-F238E27FC236}">
                <a16:creationId xmlns:a16="http://schemas.microsoft.com/office/drawing/2014/main" id="{9D580CFC-8806-EF98-2AE4-F7A45FE7A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672" y="10761982"/>
            <a:ext cx="7216140" cy="282068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sz="8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★男女共同参画社会とは、仕事や家庭・地域において、男女を問わずすべての人が共に責任を持ち、さまざまな選択決定を行いながら活躍できる社会のことです★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</a:pPr>
            <a:r>
              <a:rPr lang="en-US" sz="1400" kern="100" dirty="0">
                <a:effectLst/>
                <a:latin typeface="HGPｺﾞｼｯｸM" panose="020B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7A73D47E-9E1B-EF1D-9AD7-70DF4E12D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916" y="6439747"/>
            <a:ext cx="5574410" cy="130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4935" indent="-114300"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</a:t>
            </a:r>
            <a:r>
              <a:rPr lang="ja-JP" sz="1000" u="sng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裏面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に必要事項をご記入のうえ、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14935" algn="just">
              <a:lnSpc>
                <a:spcPts val="1400"/>
              </a:lnSpc>
            </a:pPr>
            <a:r>
              <a:rPr lang="en-US" sz="1000" u="sng" kern="100" dirty="0"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5</a:t>
            </a:r>
            <a:r>
              <a:rPr lang="ja-JP" sz="1000" u="sng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000" u="sng" kern="100" dirty="0">
                <a:solidFill>
                  <a:srgbClr val="FF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２３</a:t>
            </a:r>
            <a:r>
              <a:rPr lang="ja-JP" sz="1000" u="sng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日（金）（必着）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までに、新宿区立男女共同参画推進センターまで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14935"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郵送、</a:t>
            </a:r>
            <a:r>
              <a:rPr lang="en-US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FAX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またはご持参ください。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※持参の場合は、月～土（祝日を除く）の</a:t>
            </a:r>
            <a:endParaRPr lang="en-US" altLang="ja-JP" sz="800" kern="100" dirty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14935" algn="just">
              <a:lnSpc>
                <a:spcPts val="1400"/>
              </a:lnSpc>
            </a:pP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午前</a:t>
            </a:r>
            <a:r>
              <a:rPr lang="ja-JP" altLang="en-US" sz="8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</a:t>
            </a:r>
            <a:r>
              <a:rPr lang="ja-JP" altLang="en-US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３０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分～午後</a:t>
            </a:r>
            <a:r>
              <a:rPr lang="ja-JP" altLang="en-US" sz="8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５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時の間にお持ちください。</a:t>
            </a:r>
            <a:endParaRPr lang="ja-JP" alt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14935" algn="just">
              <a:lnSpc>
                <a:spcPts val="1400"/>
              </a:lnSpc>
            </a:pPr>
            <a:r>
              <a:rPr lang="ja-JP" altLang="en-US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右の二次元コードより、</a:t>
            </a:r>
            <a:r>
              <a:rPr lang="en-US" altLang="ja-JP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Logo</a:t>
            </a:r>
            <a:r>
              <a:rPr lang="ja-JP" altLang="en-US" sz="105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フォームでも</a:t>
            </a:r>
            <a:r>
              <a:rPr lang="ja-JP" altLang="en-US" sz="105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応募いただけます。▶▶▶</a:t>
            </a:r>
            <a:endParaRPr lang="ja-JP" sz="105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14935" indent="-114300"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◆選考の上、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日（金）までに結果をお知らせします。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254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A3F40A70-96A3-98ED-8899-73EF2A450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645469"/>
              </p:ext>
            </p:extLst>
          </p:nvPr>
        </p:nvGraphicFramePr>
        <p:xfrm>
          <a:off x="1002245" y="8065777"/>
          <a:ext cx="5772916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6867">
                  <a:extLst>
                    <a:ext uri="{9D8B030D-6E8A-4147-A177-3AD203B41FA5}">
                      <a16:colId xmlns:a16="http://schemas.microsoft.com/office/drawing/2014/main" val="2421806682"/>
                    </a:ext>
                  </a:extLst>
                </a:gridCol>
                <a:gridCol w="2061559">
                  <a:extLst>
                    <a:ext uri="{9D8B030D-6E8A-4147-A177-3AD203B41FA5}">
                      <a16:colId xmlns:a16="http://schemas.microsoft.com/office/drawing/2014/main" val="2836722172"/>
                    </a:ext>
                  </a:extLst>
                </a:gridCol>
                <a:gridCol w="2494490">
                  <a:extLst>
                    <a:ext uri="{9D8B030D-6E8A-4147-A177-3AD203B41FA5}">
                      <a16:colId xmlns:a16="http://schemas.microsoft.com/office/drawing/2014/main" val="3229268238"/>
                    </a:ext>
                  </a:extLst>
                </a:gridCol>
              </a:tblGrid>
              <a:tr h="127856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</a:rPr>
                        <a:t>年度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</a:rPr>
                        <a:t>講師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</a:rPr>
                        <a:t>肩書き（講演当時）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853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令和</a:t>
                      </a:r>
                      <a:r>
                        <a:rPr lang="ja-JP" altLang="en-US" sz="1200" kern="100" dirty="0">
                          <a:effectLst/>
                        </a:rPr>
                        <a:t>６</a:t>
                      </a:r>
                      <a:r>
                        <a:rPr lang="ja-JP" sz="1200" kern="100" dirty="0">
                          <a:effectLst/>
                        </a:rPr>
                        <a:t>年度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</a:rPr>
                        <a:t>坂東</a:t>
                      </a:r>
                      <a:r>
                        <a:rPr lang="ja-JP" sz="1200" kern="100" dirty="0">
                          <a:effectLst/>
                        </a:rPr>
                        <a:t>　</a:t>
                      </a:r>
                      <a:r>
                        <a:rPr lang="ja-JP" altLang="en-US" sz="1200" kern="100" dirty="0">
                          <a:effectLst/>
                        </a:rPr>
                        <a:t>眞理子</a:t>
                      </a:r>
                      <a:r>
                        <a:rPr lang="ja-JP" sz="1200" kern="100" dirty="0">
                          <a:effectLst/>
                        </a:rPr>
                        <a:t> 氏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kern="100" dirty="0">
                          <a:effectLst/>
                        </a:rPr>
                        <a:t>昭和女子大学総長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335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令和</a:t>
                      </a:r>
                      <a:r>
                        <a:rPr lang="ja-JP" altLang="en-US" sz="1200" kern="100" dirty="0">
                          <a:effectLst/>
                        </a:rPr>
                        <a:t>５</a:t>
                      </a:r>
                      <a:r>
                        <a:rPr lang="ja-JP" sz="1200" kern="100" dirty="0">
                          <a:effectLst/>
                        </a:rPr>
                        <a:t>年度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山田　邦子 氏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お笑いタレント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011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令和</a:t>
                      </a:r>
                      <a:r>
                        <a:rPr lang="ja-JP" altLang="en-US" sz="1200" kern="100" dirty="0">
                          <a:effectLst/>
                        </a:rPr>
                        <a:t>４</a:t>
                      </a:r>
                      <a:r>
                        <a:rPr lang="ja-JP" sz="1200" kern="100" dirty="0">
                          <a:effectLst/>
                        </a:rPr>
                        <a:t>年度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水無田　気流 氏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詩人・社会学者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75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令和</a:t>
                      </a:r>
                      <a:r>
                        <a:rPr lang="ja-JP" altLang="en-US" sz="1200" kern="100" dirty="0">
                          <a:effectLst/>
                        </a:rPr>
                        <a:t>３</a:t>
                      </a:r>
                      <a:r>
                        <a:rPr lang="ja-JP" sz="1200" kern="100" dirty="0">
                          <a:effectLst/>
                        </a:rPr>
                        <a:t>年度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上野　千鶴子 氏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東京大学名誉</a:t>
                      </a:r>
                      <a:r>
                        <a:rPr lang="ja-JP" altLang="en-US" sz="1200" kern="100" dirty="0">
                          <a:effectLst/>
                        </a:rPr>
                        <a:t>教授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42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</a:rPr>
                        <a:t>令和</a:t>
                      </a:r>
                      <a:r>
                        <a:rPr lang="ja-JP" altLang="en-US" sz="1200" kern="100" dirty="0">
                          <a:effectLst/>
                        </a:rPr>
                        <a:t>２</a:t>
                      </a:r>
                      <a:r>
                        <a:rPr lang="ja-JP" sz="1200" kern="100" dirty="0">
                          <a:effectLst/>
                        </a:rPr>
                        <a:t>年度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里中　満智子 氏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</a:rPr>
                        <a:t>マンガ家</a:t>
                      </a:r>
                      <a:endParaRPr lang="ja-JP" alt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268304"/>
                  </a:ext>
                </a:extLst>
              </a:tr>
            </a:tbl>
          </a:graphicData>
        </a:graphic>
      </p:graphicFrame>
      <p:sp>
        <p:nvSpPr>
          <p:cNvPr id="15" name="Text Box 4">
            <a:extLst>
              <a:ext uri="{FF2B5EF4-FFF2-40B4-BE49-F238E27FC236}">
                <a16:creationId xmlns:a16="http://schemas.microsoft.com/office/drawing/2014/main" id="{64BC089B-B737-F61A-B152-06D0543A8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245" y="7785085"/>
            <a:ext cx="1499645" cy="2717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lvl="0" algn="just">
              <a:lnSpc>
                <a:spcPts val="2000"/>
              </a:lnSpc>
            </a:pPr>
            <a:r>
              <a:rPr lang="ja-JP" altLang="en-US" sz="1100" b="1" i="1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過去の</a:t>
            </a:r>
            <a:r>
              <a:rPr lang="ja-JP" sz="1100" b="1" i="1" kern="100" dirty="0">
                <a:effectLst/>
                <a:latin typeface="游明朝" panose="02020400000000000000" pitchFamily="18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講演者</a:t>
            </a:r>
            <a:endParaRPr 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2">
            <a:extLst>
              <a:ext uri="{FF2B5EF4-FFF2-40B4-BE49-F238E27FC236}">
                <a16:creationId xmlns:a16="http://schemas.microsoft.com/office/drawing/2014/main" id="{895EAA8E-9AD7-77AD-C3AF-AE0710B5F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505" y="9221606"/>
            <a:ext cx="3315310" cy="312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9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※令和</a:t>
            </a:r>
            <a:r>
              <a:rPr lang="ja-JP" altLang="en-US" sz="9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sz="9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年度、令和</a:t>
            </a:r>
            <a:r>
              <a:rPr lang="ja-JP" altLang="en-US" sz="9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sz="9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年度はオンラインで開催しました。</a:t>
            </a:r>
            <a:endParaRPr 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sz="600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7F1ACE27-7AC1-4C0B-4229-44B4DC51F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4" y="-24512"/>
            <a:ext cx="7613665" cy="5382625"/>
          </a:xfrm>
          <a:prstGeom prst="rect">
            <a:avLst/>
          </a:prstGeom>
        </p:spPr>
      </p:pic>
      <p:sp>
        <p:nvSpPr>
          <p:cNvPr id="77" name="テキスト ボックス 61">
            <a:extLst>
              <a:ext uri="{FF2B5EF4-FFF2-40B4-BE49-F238E27FC236}">
                <a16:creationId xmlns:a16="http://schemas.microsoft.com/office/drawing/2014/main" id="{890C18FB-CAE5-AC87-C0DD-8C9F4641EA3B}"/>
              </a:ext>
            </a:extLst>
          </p:cNvPr>
          <p:cNvSpPr txBox="1"/>
          <p:nvPr/>
        </p:nvSpPr>
        <p:spPr>
          <a:xfrm>
            <a:off x="2999721" y="923845"/>
            <a:ext cx="4053840" cy="3810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800"/>
              </a:lnSpc>
            </a:pPr>
            <a:r>
              <a:rPr lang="ja-JP" sz="140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イベントの企画・運営に参加してみませんか？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4" name="テキスト ボックス 91">
            <a:extLst>
              <a:ext uri="{FF2B5EF4-FFF2-40B4-BE49-F238E27FC236}">
                <a16:creationId xmlns:a16="http://schemas.microsoft.com/office/drawing/2014/main" id="{1B8A6486-CE0A-1386-4315-14E31AC019E2}"/>
              </a:ext>
            </a:extLst>
          </p:cNvPr>
          <p:cNvSpPr txBox="1"/>
          <p:nvPr/>
        </p:nvSpPr>
        <p:spPr>
          <a:xfrm>
            <a:off x="1381564" y="2781013"/>
            <a:ext cx="5309433" cy="9082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実行委員会では、男女共同参画の視点から企画やテーマを考えて話し合い、講演者の選定や交渉を行います。また、当日の会場設営、出演者の対応、司会進行や受付も担当します。昨年度は、「</a:t>
            </a:r>
            <a:r>
              <a:rPr lang="ja-JP" altLang="en-US" sz="11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あなたの人生はもっと輝く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！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思い込みを手放し、未来を広げるコツ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／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坂東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眞理子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氏」を講演いたしました。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2">
            <a:extLst>
              <a:ext uri="{FF2B5EF4-FFF2-40B4-BE49-F238E27FC236}">
                <a16:creationId xmlns:a16="http://schemas.microsoft.com/office/drawing/2014/main" id="{AAB61258-DE20-A813-52FB-38575329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181" y="3693056"/>
            <a:ext cx="4678680" cy="4495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b="1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【開催日】 </a:t>
            </a:r>
            <a:r>
              <a:rPr lang="ja-JP" sz="24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2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24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sz="2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２</a:t>
            </a:r>
            <a:r>
              <a:rPr lang="ja-JP" sz="24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2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２１</a:t>
            </a:r>
            <a:r>
              <a:rPr lang="ja-JP" sz="24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sz="18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（土）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6BB2FD26-2BC5-8102-FD0C-AF4193AF4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916" y="5594859"/>
            <a:ext cx="5847135" cy="79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◆区内在住・在勤・在学</a:t>
            </a:r>
            <a:r>
              <a:rPr lang="en-US" alt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※裏面に日程表があります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◆男女共同参画の取組に興味のある方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◆インターネット環境が整っている方（メールでのやりとりやワード等での文章作成ができる方）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◆</a:t>
            </a:r>
            <a:r>
              <a:rPr lang="en-US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7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名程度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759CB556-7F2D-B738-C884-E7E5A9767838}"/>
              </a:ext>
            </a:extLst>
          </p:cNvPr>
          <p:cNvGrpSpPr/>
          <p:nvPr/>
        </p:nvGrpSpPr>
        <p:grpSpPr>
          <a:xfrm>
            <a:off x="1842452" y="646441"/>
            <a:ext cx="640080" cy="614407"/>
            <a:chOff x="0" y="0"/>
            <a:chExt cx="640080" cy="614407"/>
          </a:xfrm>
        </p:grpSpPr>
        <p:sp>
          <p:nvSpPr>
            <p:cNvPr id="79" name="Freeform 2">
              <a:extLst>
                <a:ext uri="{FF2B5EF4-FFF2-40B4-BE49-F238E27FC236}">
                  <a16:creationId xmlns:a16="http://schemas.microsoft.com/office/drawing/2014/main" id="{087DF818-E6AD-DCDF-9158-32E81434CC36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53340" y="0"/>
              <a:ext cx="381000" cy="366793"/>
            </a:xfrm>
            <a:custGeom>
              <a:avLst/>
              <a:gdLst>
                <a:gd name="T0" fmla="*/ 4753 w 12455"/>
                <a:gd name="T1" fmla="*/ 2855 h 12000"/>
                <a:gd name="T2" fmla="*/ 2246 w 12455"/>
                <a:gd name="T3" fmla="*/ 4275 h 12000"/>
                <a:gd name="T4" fmla="*/ 1792 w 12455"/>
                <a:gd name="T5" fmla="*/ 4226 h 12000"/>
                <a:gd name="T6" fmla="*/ 1469 w 12455"/>
                <a:gd name="T7" fmla="*/ 3893 h 12000"/>
                <a:gd name="T8" fmla="*/ 1403 w 12455"/>
                <a:gd name="T9" fmla="*/ 3464 h 12000"/>
                <a:gd name="T10" fmla="*/ 1543 w 12455"/>
                <a:gd name="T11" fmla="*/ 3170 h 12000"/>
                <a:gd name="T12" fmla="*/ 1881 w 12455"/>
                <a:gd name="T13" fmla="*/ 2956 h 12000"/>
                <a:gd name="T14" fmla="*/ 2272 w 12455"/>
                <a:gd name="T15" fmla="*/ 2945 h 12000"/>
                <a:gd name="T16" fmla="*/ 2561 w 12455"/>
                <a:gd name="T17" fmla="*/ 3111 h 12000"/>
                <a:gd name="T18" fmla="*/ 3459 w 12455"/>
                <a:gd name="T19" fmla="*/ 2801 h 12000"/>
                <a:gd name="T20" fmla="*/ 6227 w 12455"/>
                <a:gd name="T21" fmla="*/ 1199 h 12000"/>
                <a:gd name="T22" fmla="*/ 3459 w 12455"/>
                <a:gd name="T23" fmla="*/ 2001 h 12000"/>
                <a:gd name="T24" fmla="*/ 2852 w 12455"/>
                <a:gd name="T25" fmla="*/ 1667 h 12000"/>
                <a:gd name="T26" fmla="*/ 2171 w 12455"/>
                <a:gd name="T27" fmla="*/ 1535 h 12000"/>
                <a:gd name="T28" fmla="*/ 1375 w 12455"/>
                <a:gd name="T29" fmla="*/ 1648 h 12000"/>
                <a:gd name="T30" fmla="*/ 681 w 12455"/>
                <a:gd name="T31" fmla="*/ 2072 h 12000"/>
                <a:gd name="T32" fmla="*/ 172 w 12455"/>
                <a:gd name="T33" fmla="*/ 2778 h 12000"/>
                <a:gd name="T34" fmla="*/ 0 w 12455"/>
                <a:gd name="T35" fmla="*/ 3650 h 12000"/>
                <a:gd name="T36" fmla="*/ 81 w 12455"/>
                <a:gd name="T37" fmla="*/ 4189 h 12000"/>
                <a:gd name="T38" fmla="*/ 248 w 12455"/>
                <a:gd name="T39" fmla="*/ 4591 h 12000"/>
                <a:gd name="T40" fmla="*/ 607 w 12455"/>
                <a:gd name="T41" fmla="*/ 5067 h 12000"/>
                <a:gd name="T42" fmla="*/ 1326 w 12455"/>
                <a:gd name="T43" fmla="*/ 5542 h 12000"/>
                <a:gd name="T44" fmla="*/ 2191 w 12455"/>
                <a:gd name="T45" fmla="*/ 5671 h 12000"/>
                <a:gd name="T46" fmla="*/ 2765 w 12455"/>
                <a:gd name="T47" fmla="*/ 5568 h 12000"/>
                <a:gd name="T48" fmla="*/ 3238 w 12455"/>
                <a:gd name="T49" fmla="*/ 5348 h 12000"/>
                <a:gd name="T50" fmla="*/ 4152 w 12455"/>
                <a:gd name="T51" fmla="*/ 6399 h 12000"/>
                <a:gd name="T52" fmla="*/ 9275 w 12455"/>
                <a:gd name="T53" fmla="*/ 8245 h 12000"/>
                <a:gd name="T54" fmla="*/ 10456 w 12455"/>
                <a:gd name="T55" fmla="*/ 7723 h 12000"/>
                <a:gd name="T56" fmla="*/ 10794 w 12455"/>
                <a:gd name="T57" fmla="*/ 7870 h 12000"/>
                <a:gd name="T58" fmla="*/ 10981 w 12455"/>
                <a:gd name="T59" fmla="*/ 8119 h 12000"/>
                <a:gd name="T60" fmla="*/ 11053 w 12455"/>
                <a:gd name="T61" fmla="*/ 8410 h 12000"/>
                <a:gd name="T62" fmla="*/ 11035 w 12455"/>
                <a:gd name="T63" fmla="*/ 8572 h 12000"/>
                <a:gd name="T64" fmla="*/ 10948 w 12455"/>
                <a:gd name="T65" fmla="*/ 8758 h 12000"/>
                <a:gd name="T66" fmla="*/ 10830 w 12455"/>
                <a:gd name="T67" fmla="*/ 8894 h 12000"/>
                <a:gd name="T68" fmla="*/ 10654 w 12455"/>
                <a:gd name="T69" fmla="*/ 9014 h 12000"/>
                <a:gd name="T70" fmla="*/ 10463 w 12455"/>
                <a:gd name="T71" fmla="*/ 9073 h 12000"/>
                <a:gd name="T72" fmla="*/ 10231 w 12455"/>
                <a:gd name="T73" fmla="*/ 9071 h 12000"/>
                <a:gd name="T74" fmla="*/ 9983 w 12455"/>
                <a:gd name="T75" fmla="*/ 8963 h 12000"/>
                <a:gd name="T76" fmla="*/ 7611 w 12455"/>
                <a:gd name="T77" fmla="*/ 9999 h 12000"/>
                <a:gd name="T78" fmla="*/ 9116 w 12455"/>
                <a:gd name="T79" fmla="*/ 10021 h 12000"/>
                <a:gd name="T80" fmla="*/ 9487 w 12455"/>
                <a:gd name="T81" fmla="*/ 10266 h 12000"/>
                <a:gd name="T82" fmla="*/ 10311 w 12455"/>
                <a:gd name="T83" fmla="*/ 10470 h 12000"/>
                <a:gd name="T84" fmla="*/ 11031 w 12455"/>
                <a:gd name="T85" fmla="*/ 10360 h 12000"/>
                <a:gd name="T86" fmla="*/ 11263 w 12455"/>
                <a:gd name="T87" fmla="*/ 10273 h 12000"/>
                <a:gd name="T88" fmla="*/ 11595 w 12455"/>
                <a:gd name="T89" fmla="*/ 10083 h 12000"/>
                <a:gd name="T90" fmla="*/ 11760 w 12455"/>
                <a:gd name="T91" fmla="*/ 9947 h 12000"/>
                <a:gd name="T92" fmla="*/ 11979 w 12455"/>
                <a:gd name="T93" fmla="*/ 9719 h 12000"/>
                <a:gd name="T94" fmla="*/ 12179 w 12455"/>
                <a:gd name="T95" fmla="*/ 9432 h 12000"/>
                <a:gd name="T96" fmla="*/ 12333 w 12455"/>
                <a:gd name="T97" fmla="*/ 9106 h 12000"/>
                <a:gd name="T98" fmla="*/ 12455 w 12455"/>
                <a:gd name="T99" fmla="*/ 8439 h 12000"/>
                <a:gd name="T100" fmla="*/ 12430 w 12455"/>
                <a:gd name="T101" fmla="*/ 8098 h 12000"/>
                <a:gd name="T102" fmla="*/ 12284 w 12455"/>
                <a:gd name="T103" fmla="*/ 7573 h 12000"/>
                <a:gd name="T104" fmla="*/ 11778 w 12455"/>
                <a:gd name="T105" fmla="*/ 6873 h 12000"/>
                <a:gd name="T106" fmla="*/ 11230 w 12455"/>
                <a:gd name="T107" fmla="*/ 6510 h 12000"/>
                <a:gd name="T108" fmla="*/ 10634 w 12455"/>
                <a:gd name="T109" fmla="*/ 6347 h 12000"/>
                <a:gd name="T110" fmla="*/ 10007 w 12455"/>
                <a:gd name="T111" fmla="*/ 6365 h 12000"/>
                <a:gd name="T112" fmla="*/ 9286 w 12455"/>
                <a:gd name="T113" fmla="*/ 6612 h 12000"/>
                <a:gd name="T114" fmla="*/ 2767 w 12455"/>
                <a:gd name="T115" fmla="*/ 8800 h 12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455" h="12000">
                  <a:moveTo>
                    <a:pt x="8996" y="6800"/>
                  </a:moveTo>
                  <a:lnTo>
                    <a:pt x="8303" y="7199"/>
                  </a:lnTo>
                  <a:lnTo>
                    <a:pt x="8303" y="5599"/>
                  </a:lnTo>
                  <a:lnTo>
                    <a:pt x="12455" y="3199"/>
                  </a:lnTo>
                  <a:lnTo>
                    <a:pt x="6920" y="0"/>
                  </a:lnTo>
                  <a:lnTo>
                    <a:pt x="6920" y="4799"/>
                  </a:lnTo>
                  <a:lnTo>
                    <a:pt x="5535" y="5599"/>
                  </a:lnTo>
                  <a:lnTo>
                    <a:pt x="5535" y="2399"/>
                  </a:lnTo>
                  <a:lnTo>
                    <a:pt x="4753" y="2855"/>
                  </a:lnTo>
                  <a:lnTo>
                    <a:pt x="4360" y="3080"/>
                  </a:lnTo>
                  <a:lnTo>
                    <a:pt x="3969" y="3307"/>
                  </a:lnTo>
                  <a:lnTo>
                    <a:pt x="3186" y="3760"/>
                  </a:lnTo>
                  <a:lnTo>
                    <a:pt x="2401" y="4211"/>
                  </a:lnTo>
                  <a:lnTo>
                    <a:pt x="2365" y="4234"/>
                  </a:lnTo>
                  <a:lnTo>
                    <a:pt x="2327" y="4249"/>
                  </a:lnTo>
                  <a:lnTo>
                    <a:pt x="2288" y="4265"/>
                  </a:lnTo>
                  <a:lnTo>
                    <a:pt x="2265" y="4269"/>
                  </a:lnTo>
                  <a:lnTo>
                    <a:pt x="2246" y="4275"/>
                  </a:lnTo>
                  <a:lnTo>
                    <a:pt x="2205" y="4286"/>
                  </a:lnTo>
                  <a:lnTo>
                    <a:pt x="2163" y="4289"/>
                  </a:lnTo>
                  <a:lnTo>
                    <a:pt x="2103" y="4290"/>
                  </a:lnTo>
                  <a:lnTo>
                    <a:pt x="2046" y="4288"/>
                  </a:lnTo>
                  <a:lnTo>
                    <a:pt x="1991" y="4282"/>
                  </a:lnTo>
                  <a:lnTo>
                    <a:pt x="1938" y="4274"/>
                  </a:lnTo>
                  <a:lnTo>
                    <a:pt x="1887" y="4261"/>
                  </a:lnTo>
                  <a:lnTo>
                    <a:pt x="1839" y="4245"/>
                  </a:lnTo>
                  <a:lnTo>
                    <a:pt x="1792" y="4226"/>
                  </a:lnTo>
                  <a:lnTo>
                    <a:pt x="1749" y="4204"/>
                  </a:lnTo>
                  <a:lnTo>
                    <a:pt x="1705" y="4177"/>
                  </a:lnTo>
                  <a:lnTo>
                    <a:pt x="1665" y="4146"/>
                  </a:lnTo>
                  <a:lnTo>
                    <a:pt x="1627" y="4112"/>
                  </a:lnTo>
                  <a:lnTo>
                    <a:pt x="1591" y="4076"/>
                  </a:lnTo>
                  <a:lnTo>
                    <a:pt x="1556" y="4035"/>
                  </a:lnTo>
                  <a:lnTo>
                    <a:pt x="1526" y="3991"/>
                  </a:lnTo>
                  <a:lnTo>
                    <a:pt x="1495" y="3943"/>
                  </a:lnTo>
                  <a:lnTo>
                    <a:pt x="1469" y="3893"/>
                  </a:lnTo>
                  <a:lnTo>
                    <a:pt x="1438" y="3825"/>
                  </a:lnTo>
                  <a:lnTo>
                    <a:pt x="1425" y="3791"/>
                  </a:lnTo>
                  <a:lnTo>
                    <a:pt x="1415" y="3758"/>
                  </a:lnTo>
                  <a:lnTo>
                    <a:pt x="1395" y="3690"/>
                  </a:lnTo>
                  <a:lnTo>
                    <a:pt x="1387" y="3656"/>
                  </a:lnTo>
                  <a:lnTo>
                    <a:pt x="1383" y="3623"/>
                  </a:lnTo>
                  <a:lnTo>
                    <a:pt x="1383" y="3575"/>
                  </a:lnTo>
                  <a:lnTo>
                    <a:pt x="1395" y="3500"/>
                  </a:lnTo>
                  <a:lnTo>
                    <a:pt x="1403" y="3464"/>
                  </a:lnTo>
                  <a:lnTo>
                    <a:pt x="1413" y="3430"/>
                  </a:lnTo>
                  <a:lnTo>
                    <a:pt x="1423" y="3396"/>
                  </a:lnTo>
                  <a:lnTo>
                    <a:pt x="1434" y="3364"/>
                  </a:lnTo>
                  <a:lnTo>
                    <a:pt x="1461" y="3304"/>
                  </a:lnTo>
                  <a:lnTo>
                    <a:pt x="1475" y="3274"/>
                  </a:lnTo>
                  <a:lnTo>
                    <a:pt x="1491" y="3247"/>
                  </a:lnTo>
                  <a:lnTo>
                    <a:pt x="1506" y="3220"/>
                  </a:lnTo>
                  <a:lnTo>
                    <a:pt x="1525" y="3195"/>
                  </a:lnTo>
                  <a:lnTo>
                    <a:pt x="1543" y="3170"/>
                  </a:lnTo>
                  <a:lnTo>
                    <a:pt x="1563" y="3147"/>
                  </a:lnTo>
                  <a:lnTo>
                    <a:pt x="1606" y="3105"/>
                  </a:lnTo>
                  <a:lnTo>
                    <a:pt x="1652" y="3066"/>
                  </a:lnTo>
                  <a:lnTo>
                    <a:pt x="1677" y="3047"/>
                  </a:lnTo>
                  <a:lnTo>
                    <a:pt x="1704" y="3032"/>
                  </a:lnTo>
                  <a:lnTo>
                    <a:pt x="1730" y="3016"/>
                  </a:lnTo>
                  <a:lnTo>
                    <a:pt x="1758" y="3002"/>
                  </a:lnTo>
                  <a:lnTo>
                    <a:pt x="1818" y="2977"/>
                  </a:lnTo>
                  <a:lnTo>
                    <a:pt x="1881" y="2956"/>
                  </a:lnTo>
                  <a:lnTo>
                    <a:pt x="1914" y="2947"/>
                  </a:lnTo>
                  <a:lnTo>
                    <a:pt x="1949" y="2940"/>
                  </a:lnTo>
                  <a:lnTo>
                    <a:pt x="2020" y="2928"/>
                  </a:lnTo>
                  <a:lnTo>
                    <a:pt x="2058" y="2924"/>
                  </a:lnTo>
                  <a:lnTo>
                    <a:pt x="2097" y="2922"/>
                  </a:lnTo>
                  <a:lnTo>
                    <a:pt x="2143" y="2923"/>
                  </a:lnTo>
                  <a:lnTo>
                    <a:pt x="2187" y="2928"/>
                  </a:lnTo>
                  <a:lnTo>
                    <a:pt x="2230" y="2935"/>
                  </a:lnTo>
                  <a:lnTo>
                    <a:pt x="2272" y="2945"/>
                  </a:lnTo>
                  <a:lnTo>
                    <a:pt x="2312" y="2958"/>
                  </a:lnTo>
                  <a:lnTo>
                    <a:pt x="2351" y="2973"/>
                  </a:lnTo>
                  <a:lnTo>
                    <a:pt x="2390" y="2990"/>
                  </a:lnTo>
                  <a:lnTo>
                    <a:pt x="2408" y="2999"/>
                  </a:lnTo>
                  <a:lnTo>
                    <a:pt x="2427" y="3010"/>
                  </a:lnTo>
                  <a:lnTo>
                    <a:pt x="2462" y="3032"/>
                  </a:lnTo>
                  <a:lnTo>
                    <a:pt x="2496" y="3055"/>
                  </a:lnTo>
                  <a:lnTo>
                    <a:pt x="2529" y="3081"/>
                  </a:lnTo>
                  <a:lnTo>
                    <a:pt x="2561" y="3111"/>
                  </a:lnTo>
                  <a:lnTo>
                    <a:pt x="2590" y="3142"/>
                  </a:lnTo>
                  <a:lnTo>
                    <a:pt x="2620" y="3177"/>
                  </a:lnTo>
                  <a:lnTo>
                    <a:pt x="2634" y="3194"/>
                  </a:lnTo>
                  <a:lnTo>
                    <a:pt x="2648" y="3213"/>
                  </a:lnTo>
                  <a:lnTo>
                    <a:pt x="2676" y="3253"/>
                  </a:lnTo>
                  <a:lnTo>
                    <a:pt x="2767" y="3202"/>
                  </a:lnTo>
                  <a:lnTo>
                    <a:pt x="2767" y="3199"/>
                  </a:lnTo>
                  <a:lnTo>
                    <a:pt x="2770" y="3202"/>
                  </a:lnTo>
                  <a:lnTo>
                    <a:pt x="3459" y="2801"/>
                  </a:lnTo>
                  <a:lnTo>
                    <a:pt x="3459" y="2799"/>
                  </a:lnTo>
                  <a:lnTo>
                    <a:pt x="3461" y="2801"/>
                  </a:lnTo>
                  <a:lnTo>
                    <a:pt x="4152" y="2401"/>
                  </a:lnTo>
                  <a:lnTo>
                    <a:pt x="4152" y="2399"/>
                  </a:lnTo>
                  <a:lnTo>
                    <a:pt x="4153" y="2401"/>
                  </a:lnTo>
                  <a:lnTo>
                    <a:pt x="4844" y="2001"/>
                  </a:lnTo>
                  <a:lnTo>
                    <a:pt x="4844" y="2000"/>
                  </a:lnTo>
                  <a:lnTo>
                    <a:pt x="4846" y="2000"/>
                  </a:lnTo>
                  <a:lnTo>
                    <a:pt x="6227" y="1199"/>
                  </a:lnTo>
                  <a:lnTo>
                    <a:pt x="6227" y="400"/>
                  </a:lnTo>
                  <a:lnTo>
                    <a:pt x="5537" y="799"/>
                  </a:lnTo>
                  <a:lnTo>
                    <a:pt x="5535" y="801"/>
                  </a:lnTo>
                  <a:lnTo>
                    <a:pt x="4846" y="1201"/>
                  </a:lnTo>
                  <a:lnTo>
                    <a:pt x="4844" y="1201"/>
                  </a:lnTo>
                  <a:lnTo>
                    <a:pt x="4153" y="1602"/>
                  </a:lnTo>
                  <a:lnTo>
                    <a:pt x="4152" y="1602"/>
                  </a:lnTo>
                  <a:lnTo>
                    <a:pt x="3461" y="2001"/>
                  </a:lnTo>
                  <a:lnTo>
                    <a:pt x="3459" y="2001"/>
                  </a:lnTo>
                  <a:lnTo>
                    <a:pt x="3382" y="1944"/>
                  </a:lnTo>
                  <a:lnTo>
                    <a:pt x="3342" y="1917"/>
                  </a:lnTo>
                  <a:lnTo>
                    <a:pt x="3304" y="1892"/>
                  </a:lnTo>
                  <a:lnTo>
                    <a:pt x="3224" y="1842"/>
                  </a:lnTo>
                  <a:lnTo>
                    <a:pt x="3145" y="1798"/>
                  </a:lnTo>
                  <a:lnTo>
                    <a:pt x="3062" y="1756"/>
                  </a:lnTo>
                  <a:lnTo>
                    <a:pt x="2979" y="1719"/>
                  </a:lnTo>
                  <a:lnTo>
                    <a:pt x="2895" y="1683"/>
                  </a:lnTo>
                  <a:lnTo>
                    <a:pt x="2852" y="1667"/>
                  </a:lnTo>
                  <a:lnTo>
                    <a:pt x="2810" y="1654"/>
                  </a:lnTo>
                  <a:lnTo>
                    <a:pt x="2722" y="1626"/>
                  </a:lnTo>
                  <a:lnTo>
                    <a:pt x="2634" y="1602"/>
                  </a:lnTo>
                  <a:lnTo>
                    <a:pt x="2544" y="1580"/>
                  </a:lnTo>
                  <a:lnTo>
                    <a:pt x="2453" y="1564"/>
                  </a:lnTo>
                  <a:lnTo>
                    <a:pt x="2360" y="1551"/>
                  </a:lnTo>
                  <a:lnTo>
                    <a:pt x="2313" y="1545"/>
                  </a:lnTo>
                  <a:lnTo>
                    <a:pt x="2266" y="1542"/>
                  </a:lnTo>
                  <a:lnTo>
                    <a:pt x="2171" y="1535"/>
                  </a:lnTo>
                  <a:lnTo>
                    <a:pt x="2076" y="1534"/>
                  </a:lnTo>
                  <a:lnTo>
                    <a:pt x="1983" y="1534"/>
                  </a:lnTo>
                  <a:lnTo>
                    <a:pt x="1892" y="1538"/>
                  </a:lnTo>
                  <a:lnTo>
                    <a:pt x="1801" y="1546"/>
                  </a:lnTo>
                  <a:lnTo>
                    <a:pt x="1714" y="1560"/>
                  </a:lnTo>
                  <a:lnTo>
                    <a:pt x="1627" y="1576"/>
                  </a:lnTo>
                  <a:lnTo>
                    <a:pt x="1542" y="1596"/>
                  </a:lnTo>
                  <a:lnTo>
                    <a:pt x="1457" y="1620"/>
                  </a:lnTo>
                  <a:lnTo>
                    <a:pt x="1375" y="1648"/>
                  </a:lnTo>
                  <a:lnTo>
                    <a:pt x="1292" y="1679"/>
                  </a:lnTo>
                  <a:lnTo>
                    <a:pt x="1213" y="1714"/>
                  </a:lnTo>
                  <a:lnTo>
                    <a:pt x="1133" y="1753"/>
                  </a:lnTo>
                  <a:lnTo>
                    <a:pt x="1056" y="1796"/>
                  </a:lnTo>
                  <a:lnTo>
                    <a:pt x="979" y="1841"/>
                  </a:lnTo>
                  <a:lnTo>
                    <a:pt x="904" y="1892"/>
                  </a:lnTo>
                  <a:lnTo>
                    <a:pt x="831" y="1946"/>
                  </a:lnTo>
                  <a:lnTo>
                    <a:pt x="759" y="2005"/>
                  </a:lnTo>
                  <a:lnTo>
                    <a:pt x="681" y="2072"/>
                  </a:lnTo>
                  <a:lnTo>
                    <a:pt x="608" y="2141"/>
                  </a:lnTo>
                  <a:lnTo>
                    <a:pt x="538" y="2213"/>
                  </a:lnTo>
                  <a:lnTo>
                    <a:pt x="475" y="2287"/>
                  </a:lnTo>
                  <a:lnTo>
                    <a:pt x="413" y="2363"/>
                  </a:lnTo>
                  <a:lnTo>
                    <a:pt x="357" y="2441"/>
                  </a:lnTo>
                  <a:lnTo>
                    <a:pt x="305" y="2521"/>
                  </a:lnTo>
                  <a:lnTo>
                    <a:pt x="257" y="2605"/>
                  </a:lnTo>
                  <a:lnTo>
                    <a:pt x="212" y="2690"/>
                  </a:lnTo>
                  <a:lnTo>
                    <a:pt x="172" y="2778"/>
                  </a:lnTo>
                  <a:lnTo>
                    <a:pt x="136" y="2867"/>
                  </a:lnTo>
                  <a:lnTo>
                    <a:pt x="105" y="2959"/>
                  </a:lnTo>
                  <a:lnTo>
                    <a:pt x="77" y="3053"/>
                  </a:lnTo>
                  <a:lnTo>
                    <a:pt x="54" y="3149"/>
                  </a:lnTo>
                  <a:lnTo>
                    <a:pt x="34" y="3248"/>
                  </a:lnTo>
                  <a:lnTo>
                    <a:pt x="20" y="3351"/>
                  </a:lnTo>
                  <a:lnTo>
                    <a:pt x="7" y="3450"/>
                  </a:lnTo>
                  <a:lnTo>
                    <a:pt x="0" y="3551"/>
                  </a:lnTo>
                  <a:lnTo>
                    <a:pt x="0" y="3650"/>
                  </a:lnTo>
                  <a:lnTo>
                    <a:pt x="4" y="3752"/>
                  </a:lnTo>
                  <a:lnTo>
                    <a:pt x="7" y="3801"/>
                  </a:lnTo>
                  <a:lnTo>
                    <a:pt x="13" y="3853"/>
                  </a:lnTo>
                  <a:lnTo>
                    <a:pt x="19" y="3901"/>
                  </a:lnTo>
                  <a:lnTo>
                    <a:pt x="27" y="3951"/>
                  </a:lnTo>
                  <a:lnTo>
                    <a:pt x="46" y="4049"/>
                  </a:lnTo>
                  <a:lnTo>
                    <a:pt x="56" y="4095"/>
                  </a:lnTo>
                  <a:lnTo>
                    <a:pt x="69" y="4143"/>
                  </a:lnTo>
                  <a:lnTo>
                    <a:pt x="81" y="4189"/>
                  </a:lnTo>
                  <a:lnTo>
                    <a:pt x="96" y="4237"/>
                  </a:lnTo>
                  <a:lnTo>
                    <a:pt x="111" y="4282"/>
                  </a:lnTo>
                  <a:lnTo>
                    <a:pt x="128" y="4329"/>
                  </a:lnTo>
                  <a:lnTo>
                    <a:pt x="145" y="4373"/>
                  </a:lnTo>
                  <a:lnTo>
                    <a:pt x="164" y="4418"/>
                  </a:lnTo>
                  <a:lnTo>
                    <a:pt x="182" y="4461"/>
                  </a:lnTo>
                  <a:lnTo>
                    <a:pt x="202" y="4506"/>
                  </a:lnTo>
                  <a:lnTo>
                    <a:pt x="224" y="4548"/>
                  </a:lnTo>
                  <a:lnTo>
                    <a:pt x="248" y="4591"/>
                  </a:lnTo>
                  <a:lnTo>
                    <a:pt x="295" y="4675"/>
                  </a:lnTo>
                  <a:lnTo>
                    <a:pt x="322" y="4715"/>
                  </a:lnTo>
                  <a:lnTo>
                    <a:pt x="350" y="4757"/>
                  </a:lnTo>
                  <a:lnTo>
                    <a:pt x="407" y="4837"/>
                  </a:lnTo>
                  <a:lnTo>
                    <a:pt x="469" y="4915"/>
                  </a:lnTo>
                  <a:lnTo>
                    <a:pt x="501" y="4952"/>
                  </a:lnTo>
                  <a:lnTo>
                    <a:pt x="535" y="4991"/>
                  </a:lnTo>
                  <a:lnTo>
                    <a:pt x="570" y="5028"/>
                  </a:lnTo>
                  <a:lnTo>
                    <a:pt x="607" y="5067"/>
                  </a:lnTo>
                  <a:lnTo>
                    <a:pt x="679" y="5136"/>
                  </a:lnTo>
                  <a:lnTo>
                    <a:pt x="754" y="5202"/>
                  </a:lnTo>
                  <a:lnTo>
                    <a:pt x="830" y="5263"/>
                  </a:lnTo>
                  <a:lnTo>
                    <a:pt x="908" y="5321"/>
                  </a:lnTo>
                  <a:lnTo>
                    <a:pt x="986" y="5373"/>
                  </a:lnTo>
                  <a:lnTo>
                    <a:pt x="1069" y="5422"/>
                  </a:lnTo>
                  <a:lnTo>
                    <a:pt x="1152" y="5466"/>
                  </a:lnTo>
                  <a:lnTo>
                    <a:pt x="1239" y="5507"/>
                  </a:lnTo>
                  <a:lnTo>
                    <a:pt x="1326" y="5542"/>
                  </a:lnTo>
                  <a:lnTo>
                    <a:pt x="1416" y="5574"/>
                  </a:lnTo>
                  <a:lnTo>
                    <a:pt x="1506" y="5601"/>
                  </a:lnTo>
                  <a:lnTo>
                    <a:pt x="1601" y="5625"/>
                  </a:lnTo>
                  <a:lnTo>
                    <a:pt x="1695" y="5643"/>
                  </a:lnTo>
                  <a:lnTo>
                    <a:pt x="1792" y="5658"/>
                  </a:lnTo>
                  <a:lnTo>
                    <a:pt x="1891" y="5668"/>
                  </a:lnTo>
                  <a:lnTo>
                    <a:pt x="1992" y="5675"/>
                  </a:lnTo>
                  <a:lnTo>
                    <a:pt x="2092" y="5675"/>
                  </a:lnTo>
                  <a:lnTo>
                    <a:pt x="2191" y="5671"/>
                  </a:lnTo>
                  <a:lnTo>
                    <a:pt x="2215" y="5669"/>
                  </a:lnTo>
                  <a:lnTo>
                    <a:pt x="2240" y="5668"/>
                  </a:lnTo>
                  <a:lnTo>
                    <a:pt x="2290" y="5664"/>
                  </a:lnTo>
                  <a:lnTo>
                    <a:pt x="2387" y="5653"/>
                  </a:lnTo>
                  <a:lnTo>
                    <a:pt x="2483" y="5637"/>
                  </a:lnTo>
                  <a:lnTo>
                    <a:pt x="2578" y="5618"/>
                  </a:lnTo>
                  <a:lnTo>
                    <a:pt x="2624" y="5607"/>
                  </a:lnTo>
                  <a:lnTo>
                    <a:pt x="2672" y="5595"/>
                  </a:lnTo>
                  <a:lnTo>
                    <a:pt x="2765" y="5568"/>
                  </a:lnTo>
                  <a:lnTo>
                    <a:pt x="2856" y="5536"/>
                  </a:lnTo>
                  <a:lnTo>
                    <a:pt x="2900" y="5518"/>
                  </a:lnTo>
                  <a:lnTo>
                    <a:pt x="2945" y="5500"/>
                  </a:lnTo>
                  <a:lnTo>
                    <a:pt x="3034" y="5460"/>
                  </a:lnTo>
                  <a:lnTo>
                    <a:pt x="3122" y="5417"/>
                  </a:lnTo>
                  <a:lnTo>
                    <a:pt x="3164" y="5392"/>
                  </a:lnTo>
                  <a:lnTo>
                    <a:pt x="3207" y="5369"/>
                  </a:lnTo>
                  <a:lnTo>
                    <a:pt x="3228" y="5355"/>
                  </a:lnTo>
                  <a:lnTo>
                    <a:pt x="3238" y="5348"/>
                  </a:lnTo>
                  <a:lnTo>
                    <a:pt x="3249" y="5342"/>
                  </a:lnTo>
                  <a:lnTo>
                    <a:pt x="3292" y="5316"/>
                  </a:lnTo>
                  <a:lnTo>
                    <a:pt x="3376" y="5260"/>
                  </a:lnTo>
                  <a:lnTo>
                    <a:pt x="3417" y="5230"/>
                  </a:lnTo>
                  <a:lnTo>
                    <a:pt x="3459" y="5201"/>
                  </a:lnTo>
                  <a:lnTo>
                    <a:pt x="3459" y="5200"/>
                  </a:lnTo>
                  <a:lnTo>
                    <a:pt x="3461" y="5201"/>
                  </a:lnTo>
                  <a:lnTo>
                    <a:pt x="4152" y="4799"/>
                  </a:lnTo>
                  <a:lnTo>
                    <a:pt x="4152" y="6399"/>
                  </a:lnTo>
                  <a:lnTo>
                    <a:pt x="0" y="8800"/>
                  </a:lnTo>
                  <a:lnTo>
                    <a:pt x="5535" y="12000"/>
                  </a:lnTo>
                  <a:lnTo>
                    <a:pt x="5535" y="7199"/>
                  </a:lnTo>
                  <a:lnTo>
                    <a:pt x="6920" y="6399"/>
                  </a:lnTo>
                  <a:lnTo>
                    <a:pt x="6920" y="9599"/>
                  </a:lnTo>
                  <a:lnTo>
                    <a:pt x="7311" y="9372"/>
                  </a:lnTo>
                  <a:lnTo>
                    <a:pt x="7705" y="9147"/>
                  </a:lnTo>
                  <a:lnTo>
                    <a:pt x="8489" y="8695"/>
                  </a:lnTo>
                  <a:lnTo>
                    <a:pt x="9275" y="8245"/>
                  </a:lnTo>
                  <a:lnTo>
                    <a:pt x="10059" y="7793"/>
                  </a:lnTo>
                  <a:lnTo>
                    <a:pt x="10115" y="7767"/>
                  </a:lnTo>
                  <a:lnTo>
                    <a:pt x="10172" y="7743"/>
                  </a:lnTo>
                  <a:lnTo>
                    <a:pt x="10232" y="7729"/>
                  </a:lnTo>
                  <a:lnTo>
                    <a:pt x="10261" y="7719"/>
                  </a:lnTo>
                  <a:lnTo>
                    <a:pt x="10293" y="7713"/>
                  </a:lnTo>
                  <a:lnTo>
                    <a:pt x="10392" y="7711"/>
                  </a:lnTo>
                  <a:lnTo>
                    <a:pt x="10435" y="7718"/>
                  </a:lnTo>
                  <a:lnTo>
                    <a:pt x="10456" y="7723"/>
                  </a:lnTo>
                  <a:lnTo>
                    <a:pt x="10479" y="7729"/>
                  </a:lnTo>
                  <a:lnTo>
                    <a:pt x="10504" y="7734"/>
                  </a:lnTo>
                  <a:lnTo>
                    <a:pt x="10530" y="7741"/>
                  </a:lnTo>
                  <a:lnTo>
                    <a:pt x="10581" y="7755"/>
                  </a:lnTo>
                  <a:lnTo>
                    <a:pt x="10628" y="7772"/>
                  </a:lnTo>
                  <a:lnTo>
                    <a:pt x="10674" y="7794"/>
                  </a:lnTo>
                  <a:lnTo>
                    <a:pt x="10716" y="7816"/>
                  </a:lnTo>
                  <a:lnTo>
                    <a:pt x="10757" y="7842"/>
                  </a:lnTo>
                  <a:lnTo>
                    <a:pt x="10794" y="7870"/>
                  </a:lnTo>
                  <a:lnTo>
                    <a:pt x="10812" y="7885"/>
                  </a:lnTo>
                  <a:lnTo>
                    <a:pt x="10832" y="7902"/>
                  </a:lnTo>
                  <a:lnTo>
                    <a:pt x="10863" y="7935"/>
                  </a:lnTo>
                  <a:lnTo>
                    <a:pt x="10878" y="7952"/>
                  </a:lnTo>
                  <a:lnTo>
                    <a:pt x="10894" y="7971"/>
                  </a:lnTo>
                  <a:lnTo>
                    <a:pt x="10922" y="8011"/>
                  </a:lnTo>
                  <a:lnTo>
                    <a:pt x="10948" y="8053"/>
                  </a:lnTo>
                  <a:lnTo>
                    <a:pt x="10971" y="8097"/>
                  </a:lnTo>
                  <a:lnTo>
                    <a:pt x="10981" y="8119"/>
                  </a:lnTo>
                  <a:lnTo>
                    <a:pt x="10993" y="8144"/>
                  </a:lnTo>
                  <a:lnTo>
                    <a:pt x="11002" y="8168"/>
                  </a:lnTo>
                  <a:lnTo>
                    <a:pt x="11011" y="8194"/>
                  </a:lnTo>
                  <a:lnTo>
                    <a:pt x="11028" y="8248"/>
                  </a:lnTo>
                  <a:lnTo>
                    <a:pt x="11037" y="8288"/>
                  </a:lnTo>
                  <a:lnTo>
                    <a:pt x="11045" y="8329"/>
                  </a:lnTo>
                  <a:lnTo>
                    <a:pt x="11047" y="8348"/>
                  </a:lnTo>
                  <a:lnTo>
                    <a:pt x="11049" y="8369"/>
                  </a:lnTo>
                  <a:lnTo>
                    <a:pt x="11053" y="8410"/>
                  </a:lnTo>
                  <a:lnTo>
                    <a:pt x="11052" y="8448"/>
                  </a:lnTo>
                  <a:lnTo>
                    <a:pt x="11050" y="8457"/>
                  </a:lnTo>
                  <a:lnTo>
                    <a:pt x="11050" y="8468"/>
                  </a:lnTo>
                  <a:lnTo>
                    <a:pt x="11050" y="8488"/>
                  </a:lnTo>
                  <a:lnTo>
                    <a:pt x="11047" y="8506"/>
                  </a:lnTo>
                  <a:lnTo>
                    <a:pt x="11045" y="8525"/>
                  </a:lnTo>
                  <a:lnTo>
                    <a:pt x="11038" y="8564"/>
                  </a:lnTo>
                  <a:lnTo>
                    <a:pt x="11036" y="8567"/>
                  </a:lnTo>
                  <a:lnTo>
                    <a:pt x="11035" y="8572"/>
                  </a:lnTo>
                  <a:lnTo>
                    <a:pt x="11032" y="8581"/>
                  </a:lnTo>
                  <a:lnTo>
                    <a:pt x="11027" y="8599"/>
                  </a:lnTo>
                  <a:lnTo>
                    <a:pt x="11014" y="8635"/>
                  </a:lnTo>
                  <a:lnTo>
                    <a:pt x="11010" y="8643"/>
                  </a:lnTo>
                  <a:lnTo>
                    <a:pt x="11006" y="8652"/>
                  </a:lnTo>
                  <a:lnTo>
                    <a:pt x="10998" y="8670"/>
                  </a:lnTo>
                  <a:lnTo>
                    <a:pt x="10981" y="8707"/>
                  </a:lnTo>
                  <a:lnTo>
                    <a:pt x="10960" y="8741"/>
                  </a:lnTo>
                  <a:lnTo>
                    <a:pt x="10948" y="8758"/>
                  </a:lnTo>
                  <a:lnTo>
                    <a:pt x="10938" y="8776"/>
                  </a:lnTo>
                  <a:lnTo>
                    <a:pt x="10925" y="8792"/>
                  </a:lnTo>
                  <a:lnTo>
                    <a:pt x="10918" y="8800"/>
                  </a:lnTo>
                  <a:lnTo>
                    <a:pt x="10912" y="8809"/>
                  </a:lnTo>
                  <a:lnTo>
                    <a:pt x="10885" y="8843"/>
                  </a:lnTo>
                  <a:lnTo>
                    <a:pt x="10869" y="8858"/>
                  </a:lnTo>
                  <a:lnTo>
                    <a:pt x="10854" y="8873"/>
                  </a:lnTo>
                  <a:lnTo>
                    <a:pt x="10838" y="8887"/>
                  </a:lnTo>
                  <a:lnTo>
                    <a:pt x="10830" y="8894"/>
                  </a:lnTo>
                  <a:lnTo>
                    <a:pt x="10824" y="8902"/>
                  </a:lnTo>
                  <a:lnTo>
                    <a:pt x="10815" y="8907"/>
                  </a:lnTo>
                  <a:lnTo>
                    <a:pt x="10807" y="8914"/>
                  </a:lnTo>
                  <a:lnTo>
                    <a:pt x="10791" y="8928"/>
                  </a:lnTo>
                  <a:lnTo>
                    <a:pt x="10759" y="8954"/>
                  </a:lnTo>
                  <a:lnTo>
                    <a:pt x="10741" y="8964"/>
                  </a:lnTo>
                  <a:lnTo>
                    <a:pt x="10724" y="8976"/>
                  </a:lnTo>
                  <a:lnTo>
                    <a:pt x="10690" y="8997"/>
                  </a:lnTo>
                  <a:lnTo>
                    <a:pt x="10654" y="9014"/>
                  </a:lnTo>
                  <a:lnTo>
                    <a:pt x="10635" y="9022"/>
                  </a:lnTo>
                  <a:lnTo>
                    <a:pt x="10618" y="9031"/>
                  </a:lnTo>
                  <a:lnTo>
                    <a:pt x="10580" y="9044"/>
                  </a:lnTo>
                  <a:lnTo>
                    <a:pt x="10570" y="9046"/>
                  </a:lnTo>
                  <a:lnTo>
                    <a:pt x="10561" y="9049"/>
                  </a:lnTo>
                  <a:lnTo>
                    <a:pt x="10542" y="9056"/>
                  </a:lnTo>
                  <a:lnTo>
                    <a:pt x="10503" y="9065"/>
                  </a:lnTo>
                  <a:lnTo>
                    <a:pt x="10482" y="9068"/>
                  </a:lnTo>
                  <a:lnTo>
                    <a:pt x="10463" y="9073"/>
                  </a:lnTo>
                  <a:lnTo>
                    <a:pt x="10421" y="9078"/>
                  </a:lnTo>
                  <a:lnTo>
                    <a:pt x="10410" y="9078"/>
                  </a:lnTo>
                  <a:lnTo>
                    <a:pt x="10404" y="9078"/>
                  </a:lnTo>
                  <a:lnTo>
                    <a:pt x="10400" y="9079"/>
                  </a:lnTo>
                  <a:lnTo>
                    <a:pt x="10379" y="9081"/>
                  </a:lnTo>
                  <a:lnTo>
                    <a:pt x="10336" y="9082"/>
                  </a:lnTo>
                  <a:lnTo>
                    <a:pt x="10293" y="9081"/>
                  </a:lnTo>
                  <a:lnTo>
                    <a:pt x="10261" y="9076"/>
                  </a:lnTo>
                  <a:lnTo>
                    <a:pt x="10231" y="9071"/>
                  </a:lnTo>
                  <a:lnTo>
                    <a:pt x="10200" y="9064"/>
                  </a:lnTo>
                  <a:lnTo>
                    <a:pt x="10171" y="9056"/>
                  </a:lnTo>
                  <a:lnTo>
                    <a:pt x="10141" y="9046"/>
                  </a:lnTo>
                  <a:lnTo>
                    <a:pt x="10114" y="9036"/>
                  </a:lnTo>
                  <a:lnTo>
                    <a:pt x="10087" y="9024"/>
                  </a:lnTo>
                  <a:lnTo>
                    <a:pt x="10061" y="9012"/>
                  </a:lnTo>
                  <a:lnTo>
                    <a:pt x="10033" y="8996"/>
                  </a:lnTo>
                  <a:lnTo>
                    <a:pt x="10008" y="8980"/>
                  </a:lnTo>
                  <a:lnTo>
                    <a:pt x="9983" y="8963"/>
                  </a:lnTo>
                  <a:lnTo>
                    <a:pt x="9960" y="8945"/>
                  </a:lnTo>
                  <a:lnTo>
                    <a:pt x="9913" y="8904"/>
                  </a:lnTo>
                  <a:lnTo>
                    <a:pt x="9871" y="8859"/>
                  </a:lnTo>
                  <a:lnTo>
                    <a:pt x="9779" y="8748"/>
                  </a:lnTo>
                  <a:lnTo>
                    <a:pt x="9688" y="8800"/>
                  </a:lnTo>
                  <a:lnTo>
                    <a:pt x="8996" y="9198"/>
                  </a:lnTo>
                  <a:lnTo>
                    <a:pt x="8996" y="9199"/>
                  </a:lnTo>
                  <a:lnTo>
                    <a:pt x="8303" y="9599"/>
                  </a:lnTo>
                  <a:lnTo>
                    <a:pt x="7611" y="9999"/>
                  </a:lnTo>
                  <a:lnTo>
                    <a:pt x="6227" y="10799"/>
                  </a:lnTo>
                  <a:lnTo>
                    <a:pt x="6227" y="11599"/>
                  </a:lnTo>
                  <a:lnTo>
                    <a:pt x="6920" y="11199"/>
                  </a:lnTo>
                  <a:lnTo>
                    <a:pt x="7611" y="10799"/>
                  </a:lnTo>
                  <a:lnTo>
                    <a:pt x="8996" y="9997"/>
                  </a:lnTo>
                  <a:lnTo>
                    <a:pt x="9025" y="9996"/>
                  </a:lnTo>
                  <a:lnTo>
                    <a:pt x="9055" y="10001"/>
                  </a:lnTo>
                  <a:lnTo>
                    <a:pt x="9084" y="10007"/>
                  </a:lnTo>
                  <a:lnTo>
                    <a:pt x="9116" y="10021"/>
                  </a:lnTo>
                  <a:lnTo>
                    <a:pt x="9147" y="10037"/>
                  </a:lnTo>
                  <a:lnTo>
                    <a:pt x="9178" y="10058"/>
                  </a:lnTo>
                  <a:lnTo>
                    <a:pt x="9210" y="10083"/>
                  </a:lnTo>
                  <a:lnTo>
                    <a:pt x="9243" y="10113"/>
                  </a:lnTo>
                  <a:lnTo>
                    <a:pt x="9278" y="10143"/>
                  </a:lnTo>
                  <a:lnTo>
                    <a:pt x="9316" y="10172"/>
                  </a:lnTo>
                  <a:lnTo>
                    <a:pt x="9355" y="10198"/>
                  </a:lnTo>
                  <a:lnTo>
                    <a:pt x="9400" y="10222"/>
                  </a:lnTo>
                  <a:lnTo>
                    <a:pt x="9487" y="10266"/>
                  </a:lnTo>
                  <a:lnTo>
                    <a:pt x="9576" y="10307"/>
                  </a:lnTo>
                  <a:lnTo>
                    <a:pt x="9666" y="10343"/>
                  </a:lnTo>
                  <a:lnTo>
                    <a:pt x="9757" y="10375"/>
                  </a:lnTo>
                  <a:lnTo>
                    <a:pt x="9847" y="10402"/>
                  </a:lnTo>
                  <a:lnTo>
                    <a:pt x="9939" y="10425"/>
                  </a:lnTo>
                  <a:lnTo>
                    <a:pt x="10031" y="10443"/>
                  </a:lnTo>
                  <a:lnTo>
                    <a:pt x="10124" y="10456"/>
                  </a:lnTo>
                  <a:lnTo>
                    <a:pt x="10217" y="10465"/>
                  </a:lnTo>
                  <a:lnTo>
                    <a:pt x="10311" y="10470"/>
                  </a:lnTo>
                  <a:lnTo>
                    <a:pt x="10405" y="10470"/>
                  </a:lnTo>
                  <a:lnTo>
                    <a:pt x="10501" y="10465"/>
                  </a:lnTo>
                  <a:lnTo>
                    <a:pt x="10596" y="10456"/>
                  </a:lnTo>
                  <a:lnTo>
                    <a:pt x="10692" y="10443"/>
                  </a:lnTo>
                  <a:lnTo>
                    <a:pt x="10789" y="10425"/>
                  </a:lnTo>
                  <a:lnTo>
                    <a:pt x="10887" y="10403"/>
                  </a:lnTo>
                  <a:lnTo>
                    <a:pt x="10935" y="10389"/>
                  </a:lnTo>
                  <a:lnTo>
                    <a:pt x="10984" y="10376"/>
                  </a:lnTo>
                  <a:lnTo>
                    <a:pt x="11031" y="10360"/>
                  </a:lnTo>
                  <a:lnTo>
                    <a:pt x="11043" y="10355"/>
                  </a:lnTo>
                  <a:lnTo>
                    <a:pt x="11055" y="10352"/>
                  </a:lnTo>
                  <a:lnTo>
                    <a:pt x="11080" y="10345"/>
                  </a:lnTo>
                  <a:lnTo>
                    <a:pt x="11125" y="10327"/>
                  </a:lnTo>
                  <a:lnTo>
                    <a:pt x="11148" y="10318"/>
                  </a:lnTo>
                  <a:lnTo>
                    <a:pt x="11159" y="10314"/>
                  </a:lnTo>
                  <a:lnTo>
                    <a:pt x="11172" y="10310"/>
                  </a:lnTo>
                  <a:lnTo>
                    <a:pt x="11217" y="10291"/>
                  </a:lnTo>
                  <a:lnTo>
                    <a:pt x="11263" y="10273"/>
                  </a:lnTo>
                  <a:lnTo>
                    <a:pt x="11306" y="10251"/>
                  </a:lnTo>
                  <a:lnTo>
                    <a:pt x="11349" y="10231"/>
                  </a:lnTo>
                  <a:lnTo>
                    <a:pt x="11391" y="10208"/>
                  </a:lnTo>
                  <a:lnTo>
                    <a:pt x="11434" y="10185"/>
                  </a:lnTo>
                  <a:lnTo>
                    <a:pt x="11473" y="10160"/>
                  </a:lnTo>
                  <a:lnTo>
                    <a:pt x="11514" y="10135"/>
                  </a:lnTo>
                  <a:lnTo>
                    <a:pt x="11534" y="10122"/>
                  </a:lnTo>
                  <a:lnTo>
                    <a:pt x="11554" y="10109"/>
                  </a:lnTo>
                  <a:lnTo>
                    <a:pt x="11595" y="10083"/>
                  </a:lnTo>
                  <a:lnTo>
                    <a:pt x="11632" y="10054"/>
                  </a:lnTo>
                  <a:lnTo>
                    <a:pt x="11650" y="10039"/>
                  </a:lnTo>
                  <a:lnTo>
                    <a:pt x="11670" y="10025"/>
                  </a:lnTo>
                  <a:lnTo>
                    <a:pt x="11706" y="9995"/>
                  </a:lnTo>
                  <a:lnTo>
                    <a:pt x="11724" y="9979"/>
                  </a:lnTo>
                  <a:lnTo>
                    <a:pt x="11733" y="9971"/>
                  </a:lnTo>
                  <a:lnTo>
                    <a:pt x="11743" y="9964"/>
                  </a:lnTo>
                  <a:lnTo>
                    <a:pt x="11751" y="9955"/>
                  </a:lnTo>
                  <a:lnTo>
                    <a:pt x="11760" y="9947"/>
                  </a:lnTo>
                  <a:lnTo>
                    <a:pt x="11778" y="9931"/>
                  </a:lnTo>
                  <a:lnTo>
                    <a:pt x="11786" y="9922"/>
                  </a:lnTo>
                  <a:lnTo>
                    <a:pt x="11795" y="9914"/>
                  </a:lnTo>
                  <a:lnTo>
                    <a:pt x="11814" y="9899"/>
                  </a:lnTo>
                  <a:lnTo>
                    <a:pt x="11848" y="9864"/>
                  </a:lnTo>
                  <a:lnTo>
                    <a:pt x="11883" y="9830"/>
                  </a:lnTo>
                  <a:lnTo>
                    <a:pt x="11914" y="9794"/>
                  </a:lnTo>
                  <a:lnTo>
                    <a:pt x="11947" y="9758"/>
                  </a:lnTo>
                  <a:lnTo>
                    <a:pt x="11979" y="9719"/>
                  </a:lnTo>
                  <a:lnTo>
                    <a:pt x="12011" y="9682"/>
                  </a:lnTo>
                  <a:lnTo>
                    <a:pt x="12040" y="9641"/>
                  </a:lnTo>
                  <a:lnTo>
                    <a:pt x="12055" y="9621"/>
                  </a:lnTo>
                  <a:lnTo>
                    <a:pt x="12071" y="9601"/>
                  </a:lnTo>
                  <a:lnTo>
                    <a:pt x="12085" y="9580"/>
                  </a:lnTo>
                  <a:lnTo>
                    <a:pt x="12099" y="9559"/>
                  </a:lnTo>
                  <a:lnTo>
                    <a:pt x="12129" y="9518"/>
                  </a:lnTo>
                  <a:lnTo>
                    <a:pt x="12154" y="9474"/>
                  </a:lnTo>
                  <a:lnTo>
                    <a:pt x="12179" y="9432"/>
                  </a:lnTo>
                  <a:lnTo>
                    <a:pt x="12203" y="9389"/>
                  </a:lnTo>
                  <a:lnTo>
                    <a:pt x="12214" y="9368"/>
                  </a:lnTo>
                  <a:lnTo>
                    <a:pt x="12226" y="9347"/>
                  </a:lnTo>
                  <a:lnTo>
                    <a:pt x="12237" y="9325"/>
                  </a:lnTo>
                  <a:lnTo>
                    <a:pt x="12248" y="9303"/>
                  </a:lnTo>
                  <a:lnTo>
                    <a:pt x="12269" y="9260"/>
                  </a:lnTo>
                  <a:lnTo>
                    <a:pt x="12308" y="9174"/>
                  </a:lnTo>
                  <a:lnTo>
                    <a:pt x="12325" y="9129"/>
                  </a:lnTo>
                  <a:lnTo>
                    <a:pt x="12333" y="9106"/>
                  </a:lnTo>
                  <a:lnTo>
                    <a:pt x="12342" y="9084"/>
                  </a:lnTo>
                  <a:lnTo>
                    <a:pt x="12371" y="8996"/>
                  </a:lnTo>
                  <a:lnTo>
                    <a:pt x="12396" y="8905"/>
                  </a:lnTo>
                  <a:lnTo>
                    <a:pt x="12418" y="8814"/>
                  </a:lnTo>
                  <a:lnTo>
                    <a:pt x="12434" y="8722"/>
                  </a:lnTo>
                  <a:lnTo>
                    <a:pt x="12445" y="8629"/>
                  </a:lnTo>
                  <a:lnTo>
                    <a:pt x="12452" y="8533"/>
                  </a:lnTo>
                  <a:lnTo>
                    <a:pt x="12453" y="8486"/>
                  </a:lnTo>
                  <a:lnTo>
                    <a:pt x="12455" y="8439"/>
                  </a:lnTo>
                  <a:lnTo>
                    <a:pt x="12454" y="8414"/>
                  </a:lnTo>
                  <a:lnTo>
                    <a:pt x="12454" y="8390"/>
                  </a:lnTo>
                  <a:lnTo>
                    <a:pt x="12453" y="8343"/>
                  </a:lnTo>
                  <a:lnTo>
                    <a:pt x="12451" y="8294"/>
                  </a:lnTo>
                  <a:lnTo>
                    <a:pt x="12449" y="8246"/>
                  </a:lnTo>
                  <a:lnTo>
                    <a:pt x="12443" y="8197"/>
                  </a:lnTo>
                  <a:lnTo>
                    <a:pt x="12439" y="8172"/>
                  </a:lnTo>
                  <a:lnTo>
                    <a:pt x="12437" y="8148"/>
                  </a:lnTo>
                  <a:lnTo>
                    <a:pt x="12430" y="8098"/>
                  </a:lnTo>
                  <a:lnTo>
                    <a:pt x="12424" y="8049"/>
                  </a:lnTo>
                  <a:lnTo>
                    <a:pt x="12403" y="7948"/>
                  </a:lnTo>
                  <a:lnTo>
                    <a:pt x="12391" y="7898"/>
                  </a:lnTo>
                  <a:lnTo>
                    <a:pt x="12379" y="7851"/>
                  </a:lnTo>
                  <a:lnTo>
                    <a:pt x="12366" y="7802"/>
                  </a:lnTo>
                  <a:lnTo>
                    <a:pt x="12352" y="7755"/>
                  </a:lnTo>
                  <a:lnTo>
                    <a:pt x="12320" y="7664"/>
                  </a:lnTo>
                  <a:lnTo>
                    <a:pt x="12302" y="7617"/>
                  </a:lnTo>
                  <a:lnTo>
                    <a:pt x="12284" y="7573"/>
                  </a:lnTo>
                  <a:lnTo>
                    <a:pt x="12244" y="7486"/>
                  </a:lnTo>
                  <a:lnTo>
                    <a:pt x="12200" y="7401"/>
                  </a:lnTo>
                  <a:lnTo>
                    <a:pt x="12153" y="7318"/>
                  </a:lnTo>
                  <a:lnTo>
                    <a:pt x="12100" y="7237"/>
                  </a:lnTo>
                  <a:lnTo>
                    <a:pt x="12044" y="7159"/>
                  </a:lnTo>
                  <a:lnTo>
                    <a:pt x="11984" y="7083"/>
                  </a:lnTo>
                  <a:lnTo>
                    <a:pt x="11920" y="7012"/>
                  </a:lnTo>
                  <a:lnTo>
                    <a:pt x="11851" y="6940"/>
                  </a:lnTo>
                  <a:lnTo>
                    <a:pt x="11778" y="6873"/>
                  </a:lnTo>
                  <a:lnTo>
                    <a:pt x="11740" y="6839"/>
                  </a:lnTo>
                  <a:lnTo>
                    <a:pt x="11702" y="6807"/>
                  </a:lnTo>
                  <a:lnTo>
                    <a:pt x="11623" y="6745"/>
                  </a:lnTo>
                  <a:lnTo>
                    <a:pt x="11546" y="6690"/>
                  </a:lnTo>
                  <a:lnTo>
                    <a:pt x="11469" y="6640"/>
                  </a:lnTo>
                  <a:lnTo>
                    <a:pt x="11429" y="6615"/>
                  </a:lnTo>
                  <a:lnTo>
                    <a:pt x="11391" y="6592"/>
                  </a:lnTo>
                  <a:lnTo>
                    <a:pt x="11311" y="6550"/>
                  </a:lnTo>
                  <a:lnTo>
                    <a:pt x="11230" y="6510"/>
                  </a:lnTo>
                  <a:lnTo>
                    <a:pt x="11148" y="6475"/>
                  </a:lnTo>
                  <a:lnTo>
                    <a:pt x="11106" y="6458"/>
                  </a:lnTo>
                  <a:lnTo>
                    <a:pt x="11065" y="6443"/>
                  </a:lnTo>
                  <a:lnTo>
                    <a:pt x="10982" y="6417"/>
                  </a:lnTo>
                  <a:lnTo>
                    <a:pt x="10896" y="6392"/>
                  </a:lnTo>
                  <a:lnTo>
                    <a:pt x="10810" y="6373"/>
                  </a:lnTo>
                  <a:lnTo>
                    <a:pt x="10766" y="6364"/>
                  </a:lnTo>
                  <a:lnTo>
                    <a:pt x="10723" y="6357"/>
                  </a:lnTo>
                  <a:lnTo>
                    <a:pt x="10634" y="6347"/>
                  </a:lnTo>
                  <a:lnTo>
                    <a:pt x="10544" y="6338"/>
                  </a:lnTo>
                  <a:lnTo>
                    <a:pt x="10453" y="6335"/>
                  </a:lnTo>
                  <a:lnTo>
                    <a:pt x="10406" y="6334"/>
                  </a:lnTo>
                  <a:lnTo>
                    <a:pt x="10361" y="6335"/>
                  </a:lnTo>
                  <a:lnTo>
                    <a:pt x="10315" y="6336"/>
                  </a:lnTo>
                  <a:lnTo>
                    <a:pt x="10269" y="6339"/>
                  </a:lnTo>
                  <a:lnTo>
                    <a:pt x="10181" y="6345"/>
                  </a:lnTo>
                  <a:lnTo>
                    <a:pt x="10093" y="6354"/>
                  </a:lnTo>
                  <a:lnTo>
                    <a:pt x="10007" y="6365"/>
                  </a:lnTo>
                  <a:lnTo>
                    <a:pt x="9923" y="6381"/>
                  </a:lnTo>
                  <a:lnTo>
                    <a:pt x="9839" y="6399"/>
                  </a:lnTo>
                  <a:lnTo>
                    <a:pt x="9758" y="6421"/>
                  </a:lnTo>
                  <a:lnTo>
                    <a:pt x="9676" y="6445"/>
                  </a:lnTo>
                  <a:lnTo>
                    <a:pt x="9597" y="6473"/>
                  </a:lnTo>
                  <a:lnTo>
                    <a:pt x="9516" y="6502"/>
                  </a:lnTo>
                  <a:lnTo>
                    <a:pt x="9438" y="6536"/>
                  </a:lnTo>
                  <a:lnTo>
                    <a:pt x="9361" y="6573"/>
                  </a:lnTo>
                  <a:lnTo>
                    <a:pt x="9286" y="6612"/>
                  </a:lnTo>
                  <a:lnTo>
                    <a:pt x="9211" y="6654"/>
                  </a:lnTo>
                  <a:lnTo>
                    <a:pt x="9139" y="6700"/>
                  </a:lnTo>
                  <a:lnTo>
                    <a:pt x="9066" y="6747"/>
                  </a:lnTo>
                  <a:lnTo>
                    <a:pt x="8996" y="6800"/>
                  </a:lnTo>
                  <a:close/>
                  <a:moveTo>
                    <a:pt x="8303" y="2399"/>
                  </a:moveTo>
                  <a:lnTo>
                    <a:pt x="9688" y="3199"/>
                  </a:lnTo>
                  <a:lnTo>
                    <a:pt x="8303" y="3999"/>
                  </a:lnTo>
                  <a:lnTo>
                    <a:pt x="8303" y="2399"/>
                  </a:lnTo>
                  <a:close/>
                  <a:moveTo>
                    <a:pt x="2767" y="8800"/>
                  </a:moveTo>
                  <a:lnTo>
                    <a:pt x="4152" y="7999"/>
                  </a:lnTo>
                  <a:lnTo>
                    <a:pt x="4152" y="9599"/>
                  </a:lnTo>
                  <a:lnTo>
                    <a:pt x="2767" y="8800"/>
                  </a:lnTo>
                  <a:close/>
                </a:path>
              </a:pathLst>
            </a:custGeom>
            <a:solidFill>
              <a:srgbClr val="00B050"/>
            </a:solidFill>
            <a:ln w="317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8694" tIns="49347" rIns="98694" bIns="49347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テキスト ボックス 26">
              <a:extLst>
                <a:ext uri="{FF2B5EF4-FFF2-40B4-BE49-F238E27FC236}">
                  <a16:creationId xmlns:a16="http://schemas.microsoft.com/office/drawing/2014/main" id="{2D8C3698-FD71-DC5D-9765-6799CE12723C}"/>
                </a:ext>
              </a:extLst>
            </p:cNvPr>
            <p:cNvSpPr txBox="1"/>
            <p:nvPr/>
          </p:nvSpPr>
          <p:spPr>
            <a:xfrm>
              <a:off x="0" y="309607"/>
              <a:ext cx="640080" cy="304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ja-JP" sz="800" kern="100" dirty="0">
                  <a:solidFill>
                    <a:srgbClr val="00B050"/>
                  </a:solidFill>
                  <a:effectLst/>
                  <a:latin typeface="Century" panose="02040604050505020304" pitchFamily="18" charset="0"/>
                  <a:ea typeface="HG創英角ｺﾞｼｯｸUB" panose="020B0909000000000000" pitchFamily="49" charset="-128"/>
                  <a:cs typeface="Times New Roman" panose="02020603050405020304" pitchFamily="18" charset="0"/>
                </a:rPr>
                <a:t>新宿区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C5ED353-B4AC-6E3B-672C-885C088A1555}"/>
              </a:ext>
            </a:extLst>
          </p:cNvPr>
          <p:cNvSpPr/>
          <p:nvPr/>
        </p:nvSpPr>
        <p:spPr>
          <a:xfrm>
            <a:off x="6627966" y="32088"/>
            <a:ext cx="985698" cy="307778"/>
          </a:xfrm>
          <a:prstGeom prst="roundRect">
            <a:avLst/>
          </a:prstGeom>
          <a:solidFill>
            <a:srgbClr val="00009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000099"/>
                </a:solidFill>
              </a:ln>
              <a:solidFill>
                <a:srgbClr val="000099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96524" y="46595"/>
            <a:ext cx="13354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</a:rPr>
              <a:t>令和７年度 </a:t>
            </a:r>
          </a:p>
        </p:txBody>
      </p:sp>
      <p:sp>
        <p:nvSpPr>
          <p:cNvPr id="4" name="テキスト ボックス 21">
            <a:extLst>
              <a:ext uri="{FF2B5EF4-FFF2-40B4-BE49-F238E27FC236}">
                <a16:creationId xmlns:a16="http://schemas.microsoft.com/office/drawing/2014/main" id="{D5B831BC-73C4-F993-B3AE-36CFD4A64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5139" y="4168261"/>
            <a:ext cx="3271014" cy="326859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400"/>
              </a:lnSpc>
            </a:pPr>
            <a:r>
              <a:rPr lang="ja-JP" sz="14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四谷区民ホール</a:t>
            </a:r>
            <a:r>
              <a:rPr lang="ja-JP" sz="120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（新宿区内藤町８７番地）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">
            <a:extLst>
              <a:ext uri="{FF2B5EF4-FFF2-40B4-BE49-F238E27FC236}">
                <a16:creationId xmlns:a16="http://schemas.microsoft.com/office/drawing/2014/main" id="{24DD7B75-C07F-2852-FA4D-C7E673B0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60" y="9827481"/>
            <a:ext cx="445654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〒</a:t>
            </a:r>
            <a:r>
              <a:rPr lang="en-US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160-0007</a:t>
            </a: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新宿区荒木町１６番地</a:t>
            </a:r>
            <a:r>
              <a:rPr lang="ja-JP" sz="8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（都営新宿線「曙橋」駅Ａ４出口から徒歩３分）</a:t>
            </a:r>
            <a:endParaRPr lang="ja-JP" sz="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6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新宿区男女共同参画推進センター</a:t>
            </a:r>
            <a:r>
              <a:rPr lang="ja-JP" sz="9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（ウィズ新宿）</a:t>
            </a:r>
            <a:endParaRPr 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0" name="テキスト ボックス 2">
            <a:extLst>
              <a:ext uri="{FF2B5EF4-FFF2-40B4-BE49-F238E27FC236}">
                <a16:creationId xmlns:a16="http://schemas.microsoft.com/office/drawing/2014/main" id="{E6A5774E-BD5A-6407-51AC-042AA16B4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560" y="9472495"/>
            <a:ext cx="21876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altLang="en-US" sz="1100" kern="100" dirty="0">
                <a:solidFill>
                  <a:srgbClr val="0066CC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■お問い合わせ・申込先</a:t>
            </a:r>
            <a:endParaRPr lang="ja-JP" sz="110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sz="8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4" name="テキスト ボックス 2">
            <a:extLst>
              <a:ext uri="{FF2B5EF4-FFF2-40B4-BE49-F238E27FC236}">
                <a16:creationId xmlns:a16="http://schemas.microsoft.com/office/drawing/2014/main" id="{478DC7F1-288C-1583-C635-F6567B013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699" y="10366678"/>
            <a:ext cx="163894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altLang="en-US" sz="1200" kern="100" dirty="0">
                <a:solidFill>
                  <a:srgbClr val="0066CC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０３（３３４１）０８０１</a:t>
            </a:r>
            <a:r>
              <a:rPr lang="en-US" sz="800" b="1" kern="100" dirty="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5" name="テキスト ボックス 2">
            <a:extLst>
              <a:ext uri="{FF2B5EF4-FFF2-40B4-BE49-F238E27FC236}">
                <a16:creationId xmlns:a16="http://schemas.microsoft.com/office/drawing/2014/main" id="{AA9B4B40-7CA8-00ED-2EE4-12846E608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0053" y="10364058"/>
            <a:ext cx="163894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altLang="en-US" sz="1200" kern="100" dirty="0">
                <a:solidFill>
                  <a:srgbClr val="0066CC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０３（３３４１</a:t>
            </a:r>
            <a:r>
              <a:rPr lang="ja-JP" altLang="en-US" sz="1200" kern="100">
                <a:solidFill>
                  <a:srgbClr val="0066CC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）０７４０</a:t>
            </a:r>
            <a:r>
              <a:rPr lang="en-US" sz="800" b="1" kern="10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rgbClr val="0066CC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rgbClr val="0066CC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7" name="テキスト ボックス 2">
            <a:extLst>
              <a:ext uri="{FF2B5EF4-FFF2-40B4-BE49-F238E27FC236}">
                <a16:creationId xmlns:a16="http://schemas.microsoft.com/office/drawing/2014/main" id="{5B1F3AAD-A7C3-3864-D4E1-95A72289B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60" y="9643945"/>
            <a:ext cx="3061656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10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新宿区子ども家庭部男女共同参画課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2CC50767-624F-D1B5-0FA4-C2950CD76F26}"/>
              </a:ext>
            </a:extLst>
          </p:cNvPr>
          <p:cNvSpPr/>
          <p:nvPr/>
        </p:nvSpPr>
        <p:spPr>
          <a:xfrm>
            <a:off x="752382" y="10300936"/>
            <a:ext cx="375165" cy="349109"/>
          </a:xfrm>
          <a:prstGeom prst="ellipse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CD483EB6-91EB-3929-2287-3FE13275C385}"/>
              </a:ext>
            </a:extLst>
          </p:cNvPr>
          <p:cNvSpPr/>
          <p:nvPr/>
        </p:nvSpPr>
        <p:spPr>
          <a:xfrm>
            <a:off x="2533572" y="10279635"/>
            <a:ext cx="375165" cy="349109"/>
          </a:xfrm>
          <a:prstGeom prst="ellipse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2">
            <a:extLst>
              <a:ext uri="{FF2B5EF4-FFF2-40B4-BE49-F238E27FC236}">
                <a16:creationId xmlns:a16="http://schemas.microsoft.com/office/drawing/2014/main" id="{69EE5206-91B2-783A-CE97-E4F7158A9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92" y="10315053"/>
            <a:ext cx="45333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1000" b="1" kern="100" dirty="0">
                <a:solidFill>
                  <a:schemeClr val="bg1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ＴＥＬ</a:t>
            </a:r>
            <a:endParaRPr lang="ja-JP" sz="1000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sz="800" b="1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9" name="テキスト ボックス 2">
            <a:extLst>
              <a:ext uri="{FF2B5EF4-FFF2-40B4-BE49-F238E27FC236}">
                <a16:creationId xmlns:a16="http://schemas.microsoft.com/office/drawing/2014/main" id="{BC3F083E-88B4-FE70-62AE-43D206530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2532" y="10300237"/>
            <a:ext cx="65483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600"/>
              </a:lnSpc>
            </a:pPr>
            <a:r>
              <a:rPr lang="ja-JP" sz="1000" b="1" kern="100" dirty="0">
                <a:solidFill>
                  <a:schemeClr val="bg1"/>
                </a:solidFill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ＦＡＸ</a:t>
            </a:r>
            <a:endParaRPr lang="ja-JP" sz="1000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1400"/>
              </a:lnSpc>
            </a:pPr>
            <a:r>
              <a:rPr lang="en-US" sz="8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27000" algn="just">
              <a:lnSpc>
                <a:spcPts val="1400"/>
              </a:lnSpc>
            </a:pPr>
            <a:r>
              <a:rPr lang="en-US" sz="100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2" name="テキスト ボックス 1">
            <a:extLst>
              <a:ext uri="{FF2B5EF4-FFF2-40B4-BE49-F238E27FC236}">
                <a16:creationId xmlns:a16="http://schemas.microsoft.com/office/drawing/2014/main" id="{B35AD992-ADE6-158B-C3F5-8D9A463EBF6C}"/>
              </a:ext>
            </a:extLst>
          </p:cNvPr>
          <p:cNvSpPr txBox="1"/>
          <p:nvPr/>
        </p:nvSpPr>
        <p:spPr>
          <a:xfrm>
            <a:off x="1091430" y="1420636"/>
            <a:ext cx="5457825" cy="6019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ts val="4600"/>
              </a:lnSpc>
            </a:pPr>
            <a:r>
              <a:rPr lang="ja-JP" sz="3800" kern="100" dirty="0">
                <a:ln w="11113" cap="flat" cmpd="sng" algn="ctr">
                  <a:solidFill>
                    <a:srgbClr val="CC0099"/>
                  </a:solidFill>
                  <a:prstDash val="solid"/>
                  <a:round/>
                </a:ln>
                <a:solidFill>
                  <a:srgbClr val="FF9933"/>
                </a:solidFill>
                <a:effectLst/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男女共同参画フォーラム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3" name="テキスト ボックス 15">
            <a:extLst>
              <a:ext uri="{FF2B5EF4-FFF2-40B4-BE49-F238E27FC236}">
                <a16:creationId xmlns:a16="http://schemas.microsoft.com/office/drawing/2014/main" id="{FCC4E2B4-9B7A-CD29-D759-4965EA63FF70}"/>
              </a:ext>
            </a:extLst>
          </p:cNvPr>
          <p:cNvSpPr txBox="1"/>
          <p:nvPr/>
        </p:nvSpPr>
        <p:spPr>
          <a:xfrm>
            <a:off x="1988685" y="2060716"/>
            <a:ext cx="4010025" cy="60198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ts val="4600"/>
              </a:lnSpc>
            </a:pPr>
            <a:r>
              <a:rPr lang="ja-JP" sz="3800" kern="100" dirty="0">
                <a:ln w="11113" cap="flat" cmpd="sng" algn="ctr">
                  <a:solidFill>
                    <a:srgbClr val="CC0099"/>
                  </a:solidFill>
                  <a:prstDash val="solid"/>
                  <a:round/>
                </a:ln>
                <a:solidFill>
                  <a:srgbClr val="FF9933"/>
                </a:solidFill>
                <a:effectLst/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実行委員大募集！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4" name="テキスト ボックス 2">
            <a:extLst>
              <a:ext uri="{FF2B5EF4-FFF2-40B4-BE49-F238E27FC236}">
                <a16:creationId xmlns:a16="http://schemas.microsoft.com/office/drawing/2014/main" id="{BDE4BBAC-DEFC-3F93-C952-83A974F1E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550" y="5561526"/>
            <a:ext cx="577609" cy="289560"/>
          </a:xfrm>
          <a:prstGeom prst="rect">
            <a:avLst/>
          </a:prstGeom>
          <a:solidFill>
            <a:srgbClr val="0066CC"/>
          </a:solidFill>
          <a:ln w="19050">
            <a:solidFill>
              <a:srgbClr val="0066CC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400"/>
              </a:lnSpc>
            </a:pPr>
            <a:r>
              <a:rPr lang="ja-JP" sz="1300" b="1" kern="100" dirty="0">
                <a:solidFill>
                  <a:srgbClr val="FFFFFF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対 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C6CDE57-35C6-03E7-4F3A-170603C9A486}"/>
              </a:ext>
            </a:extLst>
          </p:cNvPr>
          <p:cNvCxnSpPr>
            <a:cxnSpLocks/>
          </p:cNvCxnSpPr>
          <p:nvPr/>
        </p:nvCxnSpPr>
        <p:spPr>
          <a:xfrm>
            <a:off x="651560" y="6439747"/>
            <a:ext cx="6370193" cy="0"/>
          </a:xfrm>
          <a:prstGeom prst="line">
            <a:avLst/>
          </a:prstGeom>
          <a:ln w="25400">
            <a:solidFill>
              <a:srgbClr val="0066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2">
            <a:extLst>
              <a:ext uri="{FF2B5EF4-FFF2-40B4-BE49-F238E27FC236}">
                <a16:creationId xmlns:a16="http://schemas.microsoft.com/office/drawing/2014/main" id="{272FE42D-98E8-B010-133B-D46112A1B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86" y="6425926"/>
            <a:ext cx="837378" cy="289560"/>
          </a:xfrm>
          <a:prstGeom prst="rect">
            <a:avLst/>
          </a:prstGeom>
          <a:solidFill>
            <a:srgbClr val="0066CC"/>
          </a:solidFill>
          <a:ln w="19050">
            <a:solidFill>
              <a:srgbClr val="0066CC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400"/>
              </a:lnSpc>
            </a:pPr>
            <a:r>
              <a:rPr lang="ja-JP" sz="1200" b="1" kern="100" dirty="0">
                <a:solidFill>
                  <a:srgbClr val="FFFFFF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申込方法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8C0232CE-F3C1-8C49-2FFC-B684C3021615}"/>
              </a:ext>
            </a:extLst>
          </p:cNvPr>
          <p:cNvCxnSpPr>
            <a:cxnSpLocks/>
          </p:cNvCxnSpPr>
          <p:nvPr/>
        </p:nvCxnSpPr>
        <p:spPr>
          <a:xfrm>
            <a:off x="613118" y="5576590"/>
            <a:ext cx="6357176" cy="28513"/>
          </a:xfrm>
          <a:prstGeom prst="line">
            <a:avLst/>
          </a:prstGeom>
          <a:ln w="25400">
            <a:solidFill>
              <a:srgbClr val="0066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6D5A4782-EB77-82DB-BDF3-8879A5C22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7029" y="9591693"/>
            <a:ext cx="1588439" cy="966876"/>
          </a:xfrm>
          <a:prstGeom prst="rect">
            <a:avLst/>
          </a:prstGeom>
        </p:spPr>
      </p:pic>
      <p:pic>
        <p:nvPicPr>
          <p:cNvPr id="17" name="図 16" descr="QR コード&#10;&#10;自動的に生成された説明">
            <a:extLst>
              <a:ext uri="{FF2B5EF4-FFF2-40B4-BE49-F238E27FC236}">
                <a16:creationId xmlns:a16="http://schemas.microsoft.com/office/drawing/2014/main" id="{663D6032-D9AB-C199-0F5E-E4870B17F0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168" y="6864329"/>
            <a:ext cx="862993" cy="862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2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42"/>
          <p:cNvSpPr txBox="1"/>
          <p:nvPr/>
        </p:nvSpPr>
        <p:spPr>
          <a:xfrm>
            <a:off x="5260374" y="9134030"/>
            <a:ext cx="2391515" cy="3048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023772B0-3778-C86B-1642-64ED7D23E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4769" y="1494"/>
            <a:ext cx="3162611" cy="2717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lvl="0">
              <a:lnSpc>
                <a:spcPts val="2000"/>
              </a:lnSpc>
            </a:pPr>
            <a:r>
              <a:rPr lang="ja-JP" altLang="en-US" sz="15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★ </a:t>
            </a:r>
            <a:r>
              <a:rPr lang="ja-JP" sz="15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実行委員会実施日程（予定）</a:t>
            </a:r>
            <a:r>
              <a:rPr lang="en-US" altLang="ja-JP" sz="15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5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sz="15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 </a:t>
            </a:r>
            <a:endParaRPr lang="ja-JP" sz="15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C56594B-2A23-DAA5-24B1-F1592CAAD8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98075"/>
              </p:ext>
            </p:extLst>
          </p:nvPr>
        </p:nvGraphicFramePr>
        <p:xfrm>
          <a:off x="355214" y="326400"/>
          <a:ext cx="7101839" cy="2050444"/>
        </p:xfrm>
        <a:graphic>
          <a:graphicData uri="http://schemas.openxmlformats.org/drawingml/2006/table">
            <a:tbl>
              <a:tblPr firstRow="1" firstCol="1" bandRow="1"/>
              <a:tblGrid>
                <a:gridCol w="3502070">
                  <a:extLst>
                    <a:ext uri="{9D8B030D-6E8A-4147-A177-3AD203B41FA5}">
                      <a16:colId xmlns:a16="http://schemas.microsoft.com/office/drawing/2014/main" val="358734221"/>
                    </a:ext>
                  </a:extLst>
                </a:gridCol>
                <a:gridCol w="3599769">
                  <a:extLst>
                    <a:ext uri="{9D8B030D-6E8A-4147-A177-3AD203B41FA5}">
                      <a16:colId xmlns:a16="http://schemas.microsoft.com/office/drawing/2014/main" val="2119361799"/>
                    </a:ext>
                  </a:extLst>
                </a:gridCol>
              </a:tblGrid>
              <a:tr h="2050444">
                <a:tc>
                  <a:txBody>
                    <a:bodyPr/>
                    <a:lstStyle/>
                    <a:p>
                      <a:pPr marR="532765" algn="just">
                        <a:lnSpc>
                          <a:spcPts val="1200"/>
                        </a:lnSpc>
                      </a:pPr>
                      <a:r>
                        <a:rPr lang="en-US" sz="1200" b="1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第１回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６月２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８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　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第２回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７月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２６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　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３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８月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２９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金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　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32765" algn="just">
                        <a:lnSpc>
                          <a:spcPts val="1500"/>
                        </a:lnSpc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４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９月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２０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en-US" altLang="ja-JP" sz="1600" b="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endParaRPr lang="en-US" altLang="ja-JP" sz="1600" b="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777514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５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８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ja-JP" alt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7255" marR="67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67995" algn="just">
                        <a:lnSpc>
                          <a:spcPts val="1200"/>
                        </a:lnSpc>
                      </a:pPr>
                      <a:r>
                        <a:rPr lang="en-US" sz="1200" b="1" kern="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44195" algn="just">
                        <a:lnSpc>
                          <a:spcPts val="1500"/>
                        </a:lnSpc>
                      </a:pP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６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１２月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５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金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544195" algn="just">
                        <a:lnSpc>
                          <a:spcPts val="1500"/>
                        </a:lnSpc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467995" algn="just">
                        <a:lnSpc>
                          <a:spcPts val="1500"/>
                        </a:lnSpc>
                      </a:pP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７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９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金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　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467995" algn="just">
                        <a:lnSpc>
                          <a:spcPts val="1500"/>
                        </a:lnSpc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R="467995" algn="just">
                        <a:lnSpc>
                          <a:spcPts val="1500"/>
                        </a:lnSpc>
                      </a:pP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８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r>
                        <a:rPr 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２月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１４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en-US" alt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sz="1600" b="0" kern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tabLst>
                          <a:tab pos="2598420" algn="l"/>
                        </a:tabLst>
                      </a:pPr>
                      <a:r>
                        <a:rPr lang="en-US" sz="1600" b="0" kern="100" dirty="0">
                          <a:solidFill>
                            <a:srgbClr val="000000"/>
                          </a:solidFill>
                          <a:effectLst/>
                          <a:latin typeface="HGPｺﾞｼｯｸM" panose="020B0600000000000000" pitchFamily="50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	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反省会　３月１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４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日（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１３：３０～</a:t>
                      </a:r>
                      <a:endParaRPr lang="en-US" altLang="ja-JP" sz="1600" b="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endParaRPr lang="en-US" altLang="ja-JP" sz="1600" b="0" kern="10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HGPｺﾞｼｯｸM" panose="020B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ts val="1500"/>
                        </a:lnSpc>
                      </a:pP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　　　　　　　　　　</a:t>
                      </a:r>
                      <a:r>
                        <a:rPr lang="en-US" alt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各回２時間程度</a:t>
                      </a:r>
                      <a:r>
                        <a:rPr lang="en-US" altLang="ja-JP" sz="16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endParaRPr lang="ja-JP" sz="16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7255" marR="672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611540"/>
                  </a:ext>
                </a:extLst>
              </a:tr>
            </a:tbl>
          </a:graphicData>
        </a:graphic>
      </p:graphicFrame>
      <p:sp>
        <p:nvSpPr>
          <p:cNvPr id="7" name="Text Box 4">
            <a:extLst>
              <a:ext uri="{FF2B5EF4-FFF2-40B4-BE49-F238E27FC236}">
                <a16:creationId xmlns:a16="http://schemas.microsoft.com/office/drawing/2014/main" id="{57803876-4BAF-A872-9A30-F91ECEF79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08" y="2393324"/>
            <a:ext cx="6149340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l">
              <a:lnSpc>
                <a:spcPts val="2000"/>
              </a:lnSpc>
            </a:pPr>
            <a:r>
              <a:rPr lang="en-US" altLang="ja-JP" sz="1100" kern="1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※ 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上記の日程以外にも進捗状況により</a:t>
            </a:r>
            <a:r>
              <a:rPr lang="ja-JP" altLang="en-US" sz="1100" kern="100" dirty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追加で実行委員会を実施</a:t>
            </a:r>
            <a:r>
              <a:rPr lang="ja-JP" altLang="en-US" sz="11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、または中止に</a:t>
            </a:r>
            <a:r>
              <a:rPr lang="ja-JP" sz="11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する場合があります</a:t>
            </a:r>
            <a:endParaRPr lang="ja-JP" sz="11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2000"/>
              </a:lnSpc>
            </a:pPr>
            <a:r>
              <a:rPr lang="en-US" sz="1700" b="1" i="1" dirty="0">
                <a:effectLst/>
                <a:latin typeface="HGPｺﾞｼｯｸM" panose="020B0600000000000000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 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8829E7F1-692A-2B1A-EEE1-4B64931BD922}"/>
              </a:ext>
            </a:extLst>
          </p:cNvPr>
          <p:cNvGrpSpPr/>
          <p:nvPr/>
        </p:nvGrpSpPr>
        <p:grpSpPr>
          <a:xfrm>
            <a:off x="1533611" y="3065965"/>
            <a:ext cx="4922520" cy="457200"/>
            <a:chOff x="0" y="0"/>
            <a:chExt cx="4922520" cy="457200"/>
          </a:xfrm>
        </p:grpSpPr>
        <p:sp>
          <p:nvSpPr>
            <p:cNvPr id="15" name="Text Box 4">
              <a:extLst>
                <a:ext uri="{FF2B5EF4-FFF2-40B4-BE49-F238E27FC236}">
                  <a16:creationId xmlns:a16="http://schemas.microsoft.com/office/drawing/2014/main" id="{C7487B25-E677-71D7-4B7D-584266B17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0"/>
              <a:ext cx="4739640" cy="2667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>
                <a:lnSpc>
                  <a:spcPts val="1400"/>
                </a:lnSpc>
              </a:pPr>
              <a:r>
                <a:rPr lang="ja-JP" sz="130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新宿区立男女共同参画推進センター（ウィズ新宿） </a:t>
              </a:r>
              <a:r>
                <a:rPr lang="ja-JP" altLang="en-US" sz="1300" dirty="0"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３</a:t>
              </a:r>
              <a:r>
                <a:rPr lang="ja-JP" sz="130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階会議室</a:t>
              </a:r>
              <a:endParaRPr lang="ja-JP" sz="13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en-US" sz="1700" b="1" i="1" dirty="0">
                  <a:effectLst/>
                  <a:latin typeface="HGPｺﾞｼｯｸM" panose="020B0600000000000000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rPr>
                <a:t> 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  <a:p>
              <a:pPr algn="just"/>
              <a:r>
                <a:rPr lang="en-US" sz="105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20" name="Text Box 4">
              <a:extLst>
                <a:ext uri="{FF2B5EF4-FFF2-40B4-BE49-F238E27FC236}">
                  <a16:creationId xmlns:a16="http://schemas.microsoft.com/office/drawing/2014/main" id="{AF8B00D8-8C8D-7BA3-A01F-0153EBD369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" y="198120"/>
              <a:ext cx="4914900" cy="25908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>
                <a:lnSpc>
                  <a:spcPts val="1200"/>
                </a:lnSpc>
              </a:pPr>
              <a:r>
                <a:rPr lang="ja-JP" altLang="en-US" sz="1050" dirty="0"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（</a:t>
              </a:r>
              <a:r>
                <a:rPr lang="ja-JP" sz="105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新宿区荒木町１６番地</a:t>
              </a:r>
              <a:r>
                <a:rPr lang="ja-JP" altLang="en-US" sz="105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） </a:t>
              </a:r>
              <a:r>
                <a:rPr lang="ja-JP" sz="90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※エレベーター・エスカレーターはありませんのでご了承ください</a:t>
              </a:r>
              <a:r>
                <a:rPr lang="ja-JP" altLang="en-US" sz="900" dirty="0">
                  <a:effectLst/>
                  <a:latin typeface="ＭＳ Ｐゴシック" panose="020B0600070205080204" pitchFamily="50" charset="-128"/>
                  <a:ea typeface="HGPｺﾞｼｯｸM" panose="020B0600000000000000" pitchFamily="50" charset="-128"/>
                  <a:cs typeface="ＭＳ Ｐゴシック" panose="020B0600070205080204" pitchFamily="50" charset="-128"/>
                </a:rPr>
                <a:t>。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  <a:p>
              <a:pPr>
                <a:lnSpc>
                  <a:spcPts val="2000"/>
                </a:lnSpc>
              </a:pPr>
              <a:r>
                <a:rPr lang="en-US" sz="1700" b="1" i="1" dirty="0">
                  <a:effectLst/>
                  <a:latin typeface="HGPｺﾞｼｯｸM" panose="020B0600000000000000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rPr>
                <a:t> 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  <a:p>
              <a:pPr algn="just"/>
              <a:r>
                <a:rPr lang="en-US" sz="105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4">
            <a:extLst>
              <a:ext uri="{FF2B5EF4-FFF2-40B4-BE49-F238E27FC236}">
                <a16:creationId xmlns:a16="http://schemas.microsoft.com/office/drawing/2014/main" id="{D24BED53-39AF-CA3F-8BCD-87035146B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55" y="3064950"/>
            <a:ext cx="952500" cy="2717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>
              <a:lnSpc>
                <a:spcPts val="2000"/>
              </a:lnSpc>
            </a:pPr>
            <a:r>
              <a:rPr lang="ja-JP" sz="16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ＭＳ Ｐゴシック" panose="020B0600070205080204" pitchFamily="50" charset="-128"/>
              </a:rPr>
              <a:t>場 所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04B09405-34D6-8703-D2CC-0CFDC807A1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126074" y="5006529"/>
            <a:ext cx="300719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960125F-D6F0-2E5C-9F16-CE016A71B37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39127" y="5036226"/>
            <a:ext cx="295610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4" name="Text Box 4">
            <a:extLst>
              <a:ext uri="{FF2B5EF4-FFF2-40B4-BE49-F238E27FC236}">
                <a16:creationId xmlns:a16="http://schemas.microsoft.com/office/drawing/2014/main" id="{97D627E7-04BE-4F52-E353-3CC429A33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135" y="3873492"/>
            <a:ext cx="4960620" cy="57912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>
              <a:lnSpc>
                <a:spcPts val="2000"/>
              </a:lnSpc>
            </a:pPr>
            <a:r>
              <a:rPr lang="ja-JP" sz="1400" dirty="0">
                <a:effectLst/>
                <a:latin typeface="ＭＳ Ｐゴシック" panose="020B0600070205080204" pitchFamily="50" charset="-128"/>
                <a:ea typeface="HGPｺﾞｼｯｸM" panose="020B0600000000000000" pitchFamily="50" charset="-128"/>
                <a:cs typeface="ＭＳ Ｐゴシック" panose="020B0600070205080204" pitchFamily="50" charset="-128"/>
              </a:rPr>
              <a:t>男女共同参画について学べ、実際に区民と区がどのように関わり、イベントを成功させるのか、当事者として体験が出来ます！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  <a:p>
            <a:pPr algn="just"/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5" name="円形吹き出し 6">
            <a:extLst>
              <a:ext uri="{FF2B5EF4-FFF2-40B4-BE49-F238E27FC236}">
                <a16:creationId xmlns:a16="http://schemas.microsoft.com/office/drawing/2014/main" id="{FF569CB1-ECEF-23D7-75F5-5E708D5DA57A}"/>
              </a:ext>
            </a:extLst>
          </p:cNvPr>
          <p:cNvSpPr/>
          <p:nvPr/>
        </p:nvSpPr>
        <p:spPr>
          <a:xfrm>
            <a:off x="384285" y="3647474"/>
            <a:ext cx="1767840" cy="822960"/>
          </a:xfrm>
          <a:prstGeom prst="wedgeEllipseCallout">
            <a:avLst>
              <a:gd name="adj1" fmla="val 54598"/>
              <a:gd name="adj2" fmla="val 1403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68153854-8A1C-840C-ECB4-12B6EF74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0" y="3763402"/>
            <a:ext cx="1417320" cy="6781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lnSpc>
                <a:spcPts val="1500"/>
              </a:lnSpc>
            </a:pPr>
            <a:r>
              <a:rPr lang="ja-JP" sz="105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公務員</a:t>
            </a:r>
            <a:r>
              <a:rPr lang="en-US" sz="105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sz="105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特別区職員</a:t>
            </a:r>
            <a:r>
              <a:rPr lang="en-US" sz="105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sz="105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に興味のある方、学生にもおすすめ！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8" name="オブジェクト 27">
            <a:extLst>
              <a:ext uri="{FF2B5EF4-FFF2-40B4-BE49-F238E27FC236}">
                <a16:creationId xmlns:a16="http://schemas.microsoft.com/office/drawing/2014/main" id="{DAFD588A-17A9-BC66-A67D-58DA791B5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875693"/>
              </p:ext>
            </p:extLst>
          </p:nvPr>
        </p:nvGraphicFramePr>
        <p:xfrm>
          <a:off x="0" y="5289550"/>
          <a:ext cx="7650163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201287" imgH="2324155" progId="Word.Document.12">
                  <p:embed/>
                </p:oleObj>
              </mc:Choice>
              <mc:Fallback>
                <p:oleObj name="Document" r:id="rId2" imgW="7201287" imgH="23241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0" y="5289550"/>
                        <a:ext cx="7650163" cy="246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テキスト ボックス 41">
            <a:extLst>
              <a:ext uri="{FF2B5EF4-FFF2-40B4-BE49-F238E27FC236}">
                <a16:creationId xmlns:a16="http://schemas.microsoft.com/office/drawing/2014/main" id="{EE271BD8-FC18-5505-71A7-8E5BDF809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0" y="7643183"/>
            <a:ext cx="845820" cy="44958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sz="1600" b="1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☐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2" name="表 31">
            <a:extLst>
              <a:ext uri="{FF2B5EF4-FFF2-40B4-BE49-F238E27FC236}">
                <a16:creationId xmlns:a16="http://schemas.microsoft.com/office/drawing/2014/main" id="{9C73906F-4C41-71FC-A1BF-C6A486E0A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710885"/>
              </p:ext>
            </p:extLst>
          </p:nvPr>
        </p:nvGraphicFramePr>
        <p:xfrm>
          <a:off x="534986" y="8325864"/>
          <a:ext cx="6705600" cy="2319016"/>
        </p:xfrm>
        <a:graphic>
          <a:graphicData uri="http://schemas.openxmlformats.org/drawingml/2006/table">
            <a:tbl>
              <a:tblPr firstRow="1" firstCol="1" bandRow="1"/>
              <a:tblGrid>
                <a:gridCol w="6705600">
                  <a:extLst>
                    <a:ext uri="{9D8B030D-6E8A-4147-A177-3AD203B41FA5}">
                      <a16:colId xmlns:a16="http://schemas.microsoft.com/office/drawing/2014/main" val="3319498602"/>
                    </a:ext>
                  </a:extLst>
                </a:gridCol>
              </a:tblGrid>
              <a:tr h="330947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58850"/>
                  </a:ext>
                </a:extLst>
              </a:tr>
              <a:tr h="330947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479605"/>
                  </a:ext>
                </a:extLst>
              </a:tr>
              <a:tr h="326174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506950"/>
                  </a:ext>
                </a:extLst>
              </a:tr>
              <a:tr h="328561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250506"/>
                  </a:ext>
                </a:extLst>
              </a:tr>
              <a:tr h="334129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709239"/>
                  </a:ext>
                </a:extLst>
              </a:tr>
              <a:tr h="334129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5351693"/>
                  </a:ext>
                </a:extLst>
              </a:tr>
              <a:tr h="334129">
                <a:tc>
                  <a:txBody>
                    <a:bodyPr/>
                    <a:lstStyle/>
                    <a:p>
                      <a:pPr algn="just"/>
                      <a:r>
                        <a:rPr lang="en-US" sz="1000" kern="100" dirty="0"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148" marR="681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757754"/>
                  </a:ext>
                </a:extLst>
              </a:tr>
            </a:tbl>
          </a:graphicData>
        </a:graphic>
      </p:graphicFrame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8BBB5B1B-3AF1-940C-C77E-542BE2199FD2}"/>
              </a:ext>
            </a:extLst>
          </p:cNvPr>
          <p:cNvSpPr/>
          <p:nvPr/>
        </p:nvSpPr>
        <p:spPr>
          <a:xfrm>
            <a:off x="791955" y="3081430"/>
            <a:ext cx="623254" cy="266699"/>
          </a:xfrm>
          <a:prstGeom prst="roundRect">
            <a:avLst>
              <a:gd name="adj" fmla="val 25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0456111-5415-3A87-B47F-60C0038C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04" y="7686003"/>
            <a:ext cx="3456940" cy="25146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altLang="ja-JP" sz="105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インターネット環境が整っている　（☐ に✓ してください）</a:t>
            </a:r>
            <a:endParaRPr lang="ja-JP" alt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71133646-8F6F-BCC9-DD2F-9D313895F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592" y="7991671"/>
            <a:ext cx="3217863" cy="25146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altLang="ja-JP" sz="1200" b="1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フォーラム実行委員　応募の動機（１００字程度）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4A3BF4D8-DD9C-6AB4-10BE-EE6F1C559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229" y="4873179"/>
            <a:ext cx="585115" cy="266700"/>
          </a:xfrm>
          <a:prstGeom prst="rect">
            <a:avLst/>
          </a:prstGeom>
          <a:noFill/>
          <a:ln>
            <a:noFill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alt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キリトリ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5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692</Words>
  <PresentationFormat>ユーザー設定</PresentationFormat>
  <Paragraphs>122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HGPｺﾞｼｯｸM</vt:lpstr>
      <vt:lpstr>HG丸ｺﾞｼｯｸM-PRO</vt:lpstr>
      <vt:lpstr>ＭＳ Ｐゴシック</vt:lpstr>
      <vt:lpstr>游ゴシック</vt:lpstr>
      <vt:lpstr>游明朝</vt:lpstr>
      <vt:lpstr>Arial</vt:lpstr>
      <vt:lpstr>Calibri</vt:lpstr>
      <vt:lpstr>Calibri Light</vt:lpstr>
      <vt:lpstr>Century</vt:lpstr>
      <vt:lpstr>Office テーマ</vt:lpstr>
      <vt:lpstr>Microsoft Word 文書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