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3"/>
  </p:notesMasterIdLst>
  <p:sldIdLst>
    <p:sldId id="256" r:id="rId2"/>
    <p:sldId id="257" r:id="rId3"/>
    <p:sldId id="258" r:id="rId4"/>
    <p:sldId id="259" r:id="rId5"/>
    <p:sldId id="260" r:id="rId6"/>
    <p:sldId id="266" r:id="rId7"/>
    <p:sldId id="261" r:id="rId8"/>
    <p:sldId id="262" r:id="rId9"/>
    <p:sldId id="263" r:id="rId10"/>
    <p:sldId id="264" r:id="rId11"/>
    <p:sldId id="265" r:id="rId12"/>
  </p:sldIdLst>
  <p:sldSz cx="12192000" cy="6858000"/>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FF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74" autoAdjust="0"/>
  </p:normalViewPr>
  <p:slideViewPr>
    <p:cSldViewPr snapToGrid="0">
      <p:cViewPr varScale="1">
        <p:scale>
          <a:sx n="64" d="100"/>
          <a:sy n="64" d="100"/>
        </p:scale>
        <p:origin x="1397" y="58"/>
      </p:cViewPr>
      <p:guideLst/>
    </p:cSldViewPr>
  </p:slideViewPr>
  <p:notesTextViewPr>
    <p:cViewPr>
      <p:scale>
        <a:sx n="1" d="1"/>
        <a:sy n="1" d="1"/>
      </p:scale>
      <p:origin x="0" y="0"/>
    </p:cViewPr>
  </p:notesTextViewPr>
  <p:notesViewPr>
    <p:cSldViewPr snapToGrid="0">
      <p:cViewPr varScale="1">
        <p:scale>
          <a:sx n="62" d="100"/>
          <a:sy n="62" d="100"/>
        </p:scale>
        <p:origin x="3250"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189"/>
          </a:xfrm>
          <a:prstGeom prst="rect">
            <a:avLst/>
          </a:prstGeom>
        </p:spPr>
        <p:txBody>
          <a:bodyPr vert="horz" lIns="91696" tIns="45848" rIns="91696" bIns="4584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189"/>
          </a:xfrm>
          <a:prstGeom prst="rect">
            <a:avLst/>
          </a:prstGeom>
        </p:spPr>
        <p:txBody>
          <a:bodyPr vert="horz" lIns="91696" tIns="45848" rIns="91696" bIns="45848" rtlCol="0"/>
          <a:lstStyle>
            <a:lvl1pPr algn="r">
              <a:defRPr sz="1200"/>
            </a:lvl1pPr>
          </a:lstStyle>
          <a:p>
            <a:fld id="{261F5713-683B-4C6B-82B2-BAE3857EE941}" type="datetimeFigureOut">
              <a:rPr kumimoji="1" lang="ja-JP" altLang="en-US" smtClean="0"/>
              <a:t>2024/1/30</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696" tIns="45848" rIns="91696" bIns="45848" rtlCol="0" anchor="ctr"/>
          <a:lstStyle/>
          <a:p>
            <a:endParaRPr lang="ja-JP" altLang="en-US"/>
          </a:p>
        </p:txBody>
      </p:sp>
      <p:sp>
        <p:nvSpPr>
          <p:cNvPr id="5" name="ノート プレースホルダー 4"/>
          <p:cNvSpPr>
            <a:spLocks noGrp="1"/>
          </p:cNvSpPr>
          <p:nvPr>
            <p:ph type="body" sz="quarter" idx="3"/>
          </p:nvPr>
        </p:nvSpPr>
        <p:spPr>
          <a:xfrm>
            <a:off x="673577" y="4749692"/>
            <a:ext cx="5388610" cy="3886111"/>
          </a:xfrm>
          <a:prstGeom prst="rect">
            <a:avLst/>
          </a:prstGeom>
        </p:spPr>
        <p:txBody>
          <a:bodyPr vert="horz" lIns="91696" tIns="45848" rIns="91696" bIns="4584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2"/>
            <a:ext cx="2918831" cy="495188"/>
          </a:xfrm>
          <a:prstGeom prst="rect">
            <a:avLst/>
          </a:prstGeom>
        </p:spPr>
        <p:txBody>
          <a:bodyPr vert="horz" lIns="91696" tIns="45848" rIns="91696" bIns="4584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4302"/>
            <a:ext cx="2918831" cy="495188"/>
          </a:xfrm>
          <a:prstGeom prst="rect">
            <a:avLst/>
          </a:prstGeom>
        </p:spPr>
        <p:txBody>
          <a:bodyPr vert="horz" lIns="91696" tIns="45848" rIns="91696" bIns="45848" rtlCol="0" anchor="b"/>
          <a:lstStyle>
            <a:lvl1pPr algn="r">
              <a:defRPr sz="1200"/>
            </a:lvl1pPr>
          </a:lstStyle>
          <a:p>
            <a:fld id="{7FC8B530-EB44-46EB-8141-039DE06C04DA}" type="slidenum">
              <a:rPr kumimoji="1" lang="ja-JP" altLang="en-US" smtClean="0"/>
              <a:t>‹#›</a:t>
            </a:fld>
            <a:endParaRPr kumimoji="1" lang="ja-JP" altLang="en-US"/>
          </a:p>
        </p:txBody>
      </p:sp>
    </p:spTree>
    <p:extLst>
      <p:ext uri="{BB962C8B-B14F-4D97-AF65-F5344CB8AC3E}">
        <p14:creationId xmlns:p14="http://schemas.microsoft.com/office/powerpoint/2010/main" val="37397434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障害者福祉課経理係の河田と申します。</a:t>
            </a:r>
            <a:endParaRPr kumimoji="1" lang="en-US" altLang="ja-JP" dirty="0" smtClean="0"/>
          </a:p>
          <a:p>
            <a:endParaRPr kumimoji="1" lang="en-US" altLang="ja-JP" dirty="0" smtClean="0"/>
          </a:p>
          <a:p>
            <a:r>
              <a:rPr kumimoji="1" lang="ja-JP" altLang="en-US" dirty="0" smtClean="0"/>
              <a:t>ここからは、障害福祉サービスにおける毎月の介護給付費ご請求時の</a:t>
            </a:r>
            <a:endParaRPr kumimoji="1" lang="en-US" altLang="ja-JP" dirty="0" smtClean="0"/>
          </a:p>
          <a:p>
            <a:r>
              <a:rPr kumimoji="1" lang="ja-JP" altLang="en-US" dirty="0" smtClean="0"/>
              <a:t>留意点をご紹介いたします。</a:t>
            </a:r>
            <a:endParaRPr kumimoji="1" lang="en-US" altLang="ja-JP" dirty="0" smtClean="0"/>
          </a:p>
          <a:p>
            <a:endParaRPr kumimoji="1" lang="en-US" altLang="ja-JP" dirty="0" smtClean="0"/>
          </a:p>
          <a:p>
            <a:r>
              <a:rPr kumimoji="1" lang="ja-JP" altLang="en-US" dirty="0" smtClean="0"/>
              <a:t>再請求や修正、問合せの際にお役立ていただければ幸いです。</a:t>
            </a:r>
            <a:endParaRPr kumimoji="1" lang="en-US" altLang="ja-JP" dirty="0" smtClean="0"/>
          </a:p>
          <a:p>
            <a:r>
              <a:rPr kumimoji="1" lang="ja-JP" altLang="en-US" dirty="0" smtClean="0"/>
              <a:t>では、早速次のページをご覧ください。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1</a:t>
            </a:fld>
            <a:endParaRPr kumimoji="1" lang="ja-JP" altLang="en-US"/>
          </a:p>
        </p:txBody>
      </p:sp>
    </p:spTree>
    <p:extLst>
      <p:ext uri="{BB962C8B-B14F-4D97-AF65-F5344CB8AC3E}">
        <p14:creationId xmlns:p14="http://schemas.microsoft.com/office/powerpoint/2010/main" val="4029701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6960">
              <a:defRPr/>
            </a:pPr>
            <a:r>
              <a:rPr kumimoji="1" lang="ja-JP" altLang="en-US" dirty="0" smtClean="0"/>
              <a:t>「</a:t>
            </a:r>
            <a:r>
              <a:rPr kumimoji="1" lang="en-US" altLang="ja-JP" dirty="0" smtClean="0"/>
              <a:t>SZ01</a:t>
            </a:r>
            <a:r>
              <a:rPr kumimoji="1" lang="ja-JP" altLang="en-US" dirty="0" smtClean="0"/>
              <a:t>：自治体助成額エラー</a:t>
            </a:r>
            <a:r>
              <a:rPr kumimoji="1" lang="ja-JP" altLang="en-US" dirty="0" smtClean="0">
                <a:solidFill>
                  <a:schemeClr val="dk1"/>
                </a:solidFill>
              </a:rPr>
              <a:t>」について、</a:t>
            </a:r>
            <a:endParaRPr kumimoji="1" lang="en-US" altLang="ja-JP" dirty="0" smtClean="0">
              <a:solidFill>
                <a:schemeClr val="dk1"/>
              </a:solidFill>
            </a:endParaRPr>
          </a:p>
          <a:p>
            <a:pPr defTabSz="916960">
              <a:defRPr/>
            </a:pPr>
            <a:r>
              <a:rPr kumimoji="1" lang="ja-JP" altLang="en-US" dirty="0" smtClean="0">
                <a:solidFill>
                  <a:schemeClr val="dk1"/>
                </a:solidFill>
              </a:rPr>
              <a:t>こちらも新宿区による二次審査の結果、自治体助成額の計算結果が誤っているため返戻としたものです。</a:t>
            </a:r>
            <a:endParaRPr kumimoji="1" lang="en-US" altLang="ja-JP" dirty="0" smtClean="0">
              <a:solidFill>
                <a:schemeClr val="dk1"/>
              </a:solidFill>
            </a:endParaRPr>
          </a:p>
          <a:p>
            <a:pPr defTabSz="916960">
              <a:defRPr/>
            </a:pPr>
            <a:endParaRPr kumimoji="1" lang="en-US" altLang="ja-JP" dirty="0" smtClean="0">
              <a:solidFill>
                <a:schemeClr val="dk1"/>
              </a:solidFill>
            </a:endParaRPr>
          </a:p>
          <a:p>
            <a:pPr defTabSz="916960">
              <a:defRPr/>
            </a:pPr>
            <a:r>
              <a:rPr kumimoji="1" lang="ja-JP" altLang="en-US" dirty="0" smtClean="0"/>
              <a:t>返戻理由の詳細や正しい計算結果については新宿区へお問い合わせください。</a:t>
            </a:r>
            <a:endParaRPr kumimoji="1" lang="en-US" altLang="ja-JP" dirty="0" smtClean="0"/>
          </a:p>
          <a:p>
            <a:pPr defTabSz="916960">
              <a:defRPr/>
            </a:pPr>
            <a:endParaRPr kumimoji="1" lang="en-US" altLang="ja-JP" dirty="0" smtClean="0">
              <a:solidFill>
                <a:schemeClr val="dk1"/>
              </a:solidFill>
            </a:endParaRPr>
          </a:p>
          <a:p>
            <a:endParaRPr kumimoji="1" lang="en-US" altLang="ja-JP" dirty="0" smtClean="0"/>
          </a:p>
          <a:p>
            <a:r>
              <a:rPr kumimoji="1" lang="ja-JP" altLang="en-US" dirty="0" smtClean="0"/>
              <a:t>自治体助成額の計算についての説明はこの場では割愛いたしますが、</a:t>
            </a:r>
            <a:endParaRPr kumimoji="1" lang="en-US" altLang="ja-JP" dirty="0" smtClean="0"/>
          </a:p>
          <a:p>
            <a:r>
              <a:rPr kumimoji="1" lang="ja-JP" altLang="en-US" dirty="0" smtClean="0"/>
              <a:t>お聞きになりたい方は、個別に新宿区までお問い合わせください。</a:t>
            </a:r>
            <a:endParaRPr kumimoji="1" lang="en-US" altLang="ja-JP" dirty="0" smtClean="0"/>
          </a:p>
          <a:p>
            <a:endParaRPr kumimoji="1" lang="en-US" altLang="ja-JP" dirty="0" smtClean="0"/>
          </a:p>
          <a:p>
            <a:endParaRPr kumimoji="1" lang="en-US" altLang="ja-JP" dirty="0" smtClean="0"/>
          </a:p>
          <a:p>
            <a:r>
              <a:rPr kumimoji="1" lang="ja-JP" altLang="en-US" dirty="0" smtClean="0"/>
              <a:t>また、自治体助成額を計算するための</a:t>
            </a:r>
            <a:r>
              <a:rPr kumimoji="1" lang="en-US" altLang="ja-JP" dirty="0" smtClean="0"/>
              <a:t>Excel</a:t>
            </a:r>
            <a:r>
              <a:rPr kumimoji="1" lang="ja-JP" altLang="en-US" dirty="0" smtClean="0"/>
              <a:t>シートやシートの運用方法等ホームページに掲示しておりますので、</a:t>
            </a:r>
            <a:endParaRPr kumimoji="1" lang="en-US" altLang="ja-JP" dirty="0" smtClean="0"/>
          </a:p>
          <a:p>
            <a:r>
              <a:rPr kumimoji="1" lang="ja-JP" altLang="en-US" dirty="0" smtClean="0"/>
              <a:t>そちらも併せてご確認ください。</a:t>
            </a:r>
            <a:endParaRPr kumimoji="1" lang="en-US" altLang="ja-JP" dirty="0" smtClean="0"/>
          </a:p>
          <a:p>
            <a:endParaRPr kumimoji="1" lang="en-US" altLang="ja-JP" dirty="0" smtClean="0"/>
          </a:p>
          <a:p>
            <a:r>
              <a:rPr kumimoji="1" lang="ja-JP" altLang="en-US" dirty="0" smtClean="0"/>
              <a:t>では次のページをご覧ください。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10</a:t>
            </a:fld>
            <a:endParaRPr kumimoji="1" lang="ja-JP" altLang="en-US"/>
          </a:p>
        </p:txBody>
      </p:sp>
    </p:spTree>
    <p:extLst>
      <p:ext uri="{BB962C8B-B14F-4D97-AF65-F5344CB8AC3E}">
        <p14:creationId xmlns:p14="http://schemas.microsoft.com/office/powerpoint/2010/main" val="2437287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6960">
              <a:defRPr/>
            </a:pPr>
            <a:r>
              <a:rPr kumimoji="1" lang="ja-JP" altLang="en-US" dirty="0" smtClean="0"/>
              <a:t>最後に、「</a:t>
            </a:r>
            <a:r>
              <a:rPr kumimoji="1" lang="en-US" altLang="ja-JP" dirty="0" smtClean="0"/>
              <a:t>SZ07</a:t>
            </a:r>
            <a:r>
              <a:rPr kumimoji="1" lang="ja-JP" altLang="en-US" dirty="0" smtClean="0"/>
              <a:t>：事業所からの申立によるエラー</a:t>
            </a:r>
            <a:r>
              <a:rPr kumimoji="1" lang="ja-JP" altLang="en-US" dirty="0" smtClean="0">
                <a:solidFill>
                  <a:schemeClr val="dk1"/>
                </a:solidFill>
              </a:rPr>
              <a:t>」について、</a:t>
            </a:r>
            <a:endParaRPr kumimoji="1" lang="en-US" altLang="ja-JP" dirty="0" smtClean="0">
              <a:solidFill>
                <a:schemeClr val="dk1"/>
              </a:solidFill>
            </a:endParaRPr>
          </a:p>
          <a:p>
            <a:pPr defTabSz="916960">
              <a:defRPr/>
            </a:pPr>
            <a:r>
              <a:rPr kumimoji="1" lang="ja-JP" altLang="en-US" dirty="0" smtClean="0">
                <a:solidFill>
                  <a:schemeClr val="dk1"/>
                </a:solidFill>
              </a:rPr>
              <a:t>こちらは事業所様から返戻にしてほしい旨をご連絡いただいたことによるエラーです。</a:t>
            </a:r>
            <a:endParaRPr kumimoji="1" lang="en-US" altLang="ja-JP" dirty="0" smtClean="0"/>
          </a:p>
          <a:p>
            <a:endParaRPr kumimoji="1" lang="en-US" altLang="ja-JP" dirty="0" smtClean="0"/>
          </a:p>
          <a:p>
            <a:r>
              <a:rPr kumimoji="1" lang="ja-JP" altLang="en-US" dirty="0" smtClean="0"/>
              <a:t>毎月</a:t>
            </a:r>
            <a:r>
              <a:rPr kumimoji="1" lang="en-US" altLang="ja-JP" dirty="0" smtClean="0"/>
              <a:t>10</a:t>
            </a:r>
            <a:r>
              <a:rPr kumimoji="1" lang="ja-JP" altLang="en-US" dirty="0" smtClean="0"/>
              <a:t>日のご請求後に、事業所様で誤りが見つかった場合は、</a:t>
            </a:r>
            <a:endParaRPr kumimoji="1" lang="en-US" altLang="ja-JP" dirty="0" smtClean="0"/>
          </a:p>
          <a:p>
            <a:r>
              <a:rPr kumimoji="1" lang="ja-JP" altLang="en-US" dirty="0" smtClean="0"/>
              <a:t>このコードでの返戻といたしますので、</a:t>
            </a:r>
            <a:endParaRPr kumimoji="1" lang="en-US" altLang="ja-JP" dirty="0" smtClean="0"/>
          </a:p>
          <a:p>
            <a:r>
              <a:rPr kumimoji="1" lang="ja-JP" altLang="en-US" dirty="0" smtClean="0"/>
              <a:t>可能な限り新宿区へご連絡いただければと思います。</a:t>
            </a:r>
            <a:endParaRPr kumimoji="1" lang="en-US" altLang="ja-JP" dirty="0" smtClean="0"/>
          </a:p>
          <a:p>
            <a:endParaRPr kumimoji="1" lang="en-US" altLang="ja-JP" dirty="0" smtClean="0"/>
          </a:p>
          <a:p>
            <a:r>
              <a:rPr kumimoji="1" lang="ja-JP" altLang="en-US" dirty="0" smtClean="0"/>
              <a:t>駆け足になりましたが、以上で私からの説明を終了いたします。</a:t>
            </a:r>
            <a:endParaRPr kumimoji="1" lang="en-US" altLang="ja-JP" dirty="0" smtClean="0"/>
          </a:p>
          <a:p>
            <a:r>
              <a:rPr kumimoji="1" lang="ja-JP" altLang="en-US" dirty="0" smtClean="0"/>
              <a:t>ご清聴いただきまして、ありがとうございました。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11</a:t>
            </a:fld>
            <a:endParaRPr kumimoji="1" lang="ja-JP" altLang="en-US"/>
          </a:p>
        </p:txBody>
      </p:sp>
    </p:spTree>
    <p:extLst>
      <p:ext uri="{BB962C8B-B14F-4D97-AF65-F5344CB8AC3E}">
        <p14:creationId xmlns:p14="http://schemas.microsoft.com/office/powerpoint/2010/main" val="2040257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はじめに、頻出エラーの例をご覧ください。</a:t>
            </a:r>
            <a:endParaRPr kumimoji="1" lang="en-US" altLang="ja-JP" dirty="0" smtClean="0"/>
          </a:p>
          <a:p>
            <a:r>
              <a:rPr kumimoji="1" lang="ja-JP" altLang="en-US" dirty="0" smtClean="0"/>
              <a:t>審査は、国保連による一次審査、自治体による二次審査の２回行われており、</a:t>
            </a:r>
            <a:endParaRPr kumimoji="1" lang="en-US" altLang="ja-JP" dirty="0" smtClean="0"/>
          </a:p>
          <a:p>
            <a:r>
              <a:rPr kumimoji="1" lang="ja-JP" altLang="en-US" smtClean="0"/>
              <a:t>表の①</a:t>
            </a:r>
            <a:r>
              <a:rPr kumimoji="1" lang="ja-JP" altLang="en-US" dirty="0" smtClean="0"/>
              <a:t>は国保連一次審査による</a:t>
            </a:r>
            <a:r>
              <a:rPr kumimoji="1" lang="ja-JP" altLang="en-US" smtClean="0"/>
              <a:t>エラーコード、②</a:t>
            </a:r>
            <a:r>
              <a:rPr kumimoji="1" lang="ja-JP" altLang="en-US" dirty="0" smtClean="0"/>
              <a:t>は自治体二次審査によるエラーコードとなります。</a:t>
            </a:r>
            <a:endParaRPr kumimoji="1" lang="en-US" altLang="ja-JP" dirty="0" smtClean="0"/>
          </a:p>
          <a:p>
            <a:endParaRPr kumimoji="1" lang="en-US" altLang="ja-JP" dirty="0" smtClean="0"/>
          </a:p>
          <a:p>
            <a:r>
              <a:rPr kumimoji="1" lang="ja-JP" altLang="en-US" dirty="0" smtClean="0"/>
              <a:t>頭に新宿区の</a:t>
            </a:r>
            <a:r>
              <a:rPr kumimoji="1" lang="en-US" altLang="ja-JP" dirty="0" smtClean="0"/>
              <a:t>S</a:t>
            </a:r>
            <a:r>
              <a:rPr kumimoji="1" lang="ja-JP" altLang="en-US" dirty="0" smtClean="0"/>
              <a:t>が付いているエラーコードは新宿区の二次審査におけるエラーだ、と覚えていただければと思います。</a:t>
            </a:r>
            <a:endParaRPr kumimoji="1" lang="en-US" altLang="ja-JP" dirty="0" smtClean="0"/>
          </a:p>
          <a:p>
            <a:endParaRPr kumimoji="1" lang="en-US" altLang="ja-JP" dirty="0" smtClean="0"/>
          </a:p>
          <a:p>
            <a:r>
              <a:rPr kumimoji="1" lang="ja-JP" altLang="en-US" dirty="0" smtClean="0"/>
              <a:t>では、次のページをご覧ください。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2</a:t>
            </a:fld>
            <a:endParaRPr kumimoji="1" lang="ja-JP" altLang="en-US"/>
          </a:p>
        </p:txBody>
      </p:sp>
    </p:spTree>
    <p:extLst>
      <p:ext uri="{BB962C8B-B14F-4D97-AF65-F5344CB8AC3E}">
        <p14:creationId xmlns:p14="http://schemas.microsoft.com/office/powerpoint/2010/main" val="4152440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244947"/>
            <a:ext cx="5919787" cy="3330575"/>
          </a:xfrm>
        </p:spPr>
      </p:sp>
      <p:sp>
        <p:nvSpPr>
          <p:cNvPr id="3" name="ノート プレースホルダー 2"/>
          <p:cNvSpPr>
            <a:spLocks noGrp="1"/>
          </p:cNvSpPr>
          <p:nvPr>
            <p:ph type="body" idx="1"/>
          </p:nvPr>
        </p:nvSpPr>
        <p:spPr>
          <a:xfrm>
            <a:off x="726690" y="3575522"/>
            <a:ext cx="5282381" cy="6334319"/>
          </a:xfrm>
        </p:spPr>
        <p:txBody>
          <a:bodyPr/>
          <a:lstStyle/>
          <a:p>
            <a:r>
              <a:rPr kumimoji="1" lang="ja-JP" altLang="en-US" dirty="0" smtClean="0"/>
              <a:t>事業所による問合せフローをご覧ください。</a:t>
            </a:r>
            <a:endParaRPr kumimoji="1" lang="en-US" altLang="ja-JP" dirty="0" smtClean="0"/>
          </a:p>
          <a:p>
            <a:endParaRPr kumimoji="1" lang="en-US" altLang="ja-JP" dirty="0" smtClean="0"/>
          </a:p>
          <a:p>
            <a:r>
              <a:rPr kumimoji="1" lang="ja-JP" altLang="en-US" dirty="0" smtClean="0"/>
              <a:t>毎月の請求時、事業所様からのお問合せで多いのが、「返戻となったが、理由を教えてほしい」というものです。</a:t>
            </a:r>
            <a:endParaRPr kumimoji="1" lang="en-US" altLang="ja-JP" dirty="0" smtClean="0"/>
          </a:p>
          <a:p>
            <a:r>
              <a:rPr kumimoji="1" lang="ja-JP" altLang="en-US" dirty="0" smtClean="0"/>
              <a:t>一言に「返戻の理由」とおっしゃいましても、内容は様々で、区が必ず解決方法をご提示できるとは限りません。</a:t>
            </a:r>
            <a:endParaRPr kumimoji="1" lang="en-US" altLang="ja-JP" dirty="0" smtClean="0"/>
          </a:p>
          <a:p>
            <a:endParaRPr kumimoji="1" lang="en-US" altLang="ja-JP" dirty="0" smtClean="0"/>
          </a:p>
          <a:p>
            <a:r>
              <a:rPr kumimoji="1" lang="ja-JP" altLang="en-US" dirty="0" smtClean="0"/>
              <a:t>このフローでは、エラー内容ごとに問い合わせ先を分類しましたのでご紹介いたします。</a:t>
            </a:r>
            <a:endParaRPr kumimoji="1" lang="en-US" altLang="ja-JP" dirty="0" smtClean="0"/>
          </a:p>
          <a:p>
            <a:endParaRPr kumimoji="1" lang="en-US" altLang="ja-JP" dirty="0" smtClean="0"/>
          </a:p>
          <a:p>
            <a:r>
              <a:rPr kumimoji="1" lang="ja-JP" altLang="en-US" dirty="0" smtClean="0"/>
              <a:t>⑴をご覧ください。まずは、月末に国保連より皆さんに送付される「返戻等一覧表」を見て、エラーコードを確認してください。</a:t>
            </a:r>
            <a:endParaRPr kumimoji="1" lang="en-US" altLang="ja-JP" dirty="0" smtClean="0"/>
          </a:p>
          <a:p>
            <a:endParaRPr kumimoji="1" lang="en-US" altLang="ja-JP" dirty="0" smtClean="0"/>
          </a:p>
          <a:p>
            <a:r>
              <a:rPr kumimoji="1" lang="ja-JP" altLang="en-US" dirty="0" smtClean="0"/>
              <a:t>⑵</a:t>
            </a:r>
            <a:r>
              <a:rPr kumimoji="1" lang="en-US" altLang="ja-JP" dirty="0" smtClean="0"/>
              <a:t>-</a:t>
            </a:r>
            <a:r>
              <a:rPr kumimoji="1" lang="ja-JP" altLang="en-US" dirty="0" smtClean="0"/>
              <a:t>①をご覧ください。国保連審査によるエラー、すなわち</a:t>
            </a:r>
            <a:r>
              <a:rPr kumimoji="1" lang="en-US" altLang="ja-JP" dirty="0" smtClean="0"/>
              <a:t>EC</a:t>
            </a:r>
            <a:r>
              <a:rPr kumimoji="1" lang="ja-JP" altLang="en-US" dirty="0" smtClean="0"/>
              <a:t>や</a:t>
            </a:r>
            <a:r>
              <a:rPr kumimoji="1" lang="en-US" altLang="ja-JP" dirty="0" smtClean="0"/>
              <a:t>ED</a:t>
            </a:r>
            <a:r>
              <a:rPr kumimoji="1" lang="ja-JP" altLang="en-US" dirty="0" err="1" smtClean="0"/>
              <a:t>、</a:t>
            </a:r>
            <a:r>
              <a:rPr kumimoji="1" lang="en-US" altLang="ja-JP" dirty="0" smtClean="0"/>
              <a:t>EG</a:t>
            </a:r>
            <a:r>
              <a:rPr kumimoji="1" lang="ja-JP" altLang="en-US" dirty="0" smtClean="0"/>
              <a:t>などから始まるエラーコードだった場合、</a:t>
            </a:r>
            <a:endParaRPr kumimoji="1" lang="en-US" altLang="ja-JP" dirty="0" smtClean="0"/>
          </a:p>
          <a:p>
            <a:r>
              <a:rPr kumimoji="1" lang="ja-JP" altLang="en-US" dirty="0" smtClean="0"/>
              <a:t>「返戻等一覧表」の「エラー内容」の項目をご確認いただき、「事業所台帳」に関するエラーか、「受給者台帳」に関するエラーか、</a:t>
            </a:r>
            <a:endParaRPr kumimoji="1" lang="en-US" altLang="ja-JP" dirty="0" smtClean="0"/>
          </a:p>
          <a:p>
            <a:r>
              <a:rPr kumimoji="1" lang="ja-JP" altLang="en-US" dirty="0" smtClean="0"/>
              <a:t>その他かをご確認ください。</a:t>
            </a:r>
            <a:endParaRPr kumimoji="1" lang="en-US" altLang="ja-JP" dirty="0" smtClean="0"/>
          </a:p>
          <a:p>
            <a:endParaRPr kumimoji="1" lang="en-US" altLang="ja-JP" dirty="0" smtClean="0"/>
          </a:p>
          <a:p>
            <a:pPr defTabSz="916960">
              <a:defRPr/>
            </a:pPr>
            <a:r>
              <a:rPr lang="ja-JP" altLang="en-US" dirty="0"/>
              <a:t>事業所台帳に関するエラーだった場合は東京都の担当部署にお問い合わせください。</a:t>
            </a:r>
            <a:endParaRPr lang="en-US" altLang="ja-JP" dirty="0"/>
          </a:p>
          <a:p>
            <a:pPr defTabSz="916960">
              <a:defRPr/>
            </a:pPr>
            <a:endParaRPr lang="en-US" altLang="ja-JP" dirty="0"/>
          </a:p>
          <a:p>
            <a:pPr defTabSz="916960">
              <a:defRPr/>
            </a:pPr>
            <a:r>
              <a:rPr lang="ja-JP" altLang="en-US" dirty="0"/>
              <a:t>受給者台帳に関するエラーだった場合は、私ども、新宿区へお問い合わせください。</a:t>
            </a:r>
            <a:endParaRPr lang="en-US" altLang="ja-JP" dirty="0"/>
          </a:p>
          <a:p>
            <a:pPr defTabSz="916960">
              <a:defRPr/>
            </a:pPr>
            <a:endParaRPr lang="en-US" altLang="ja-JP" dirty="0"/>
          </a:p>
          <a:p>
            <a:pPr defTabSz="916960">
              <a:defRPr/>
            </a:pPr>
            <a:r>
              <a:rPr lang="ja-JP" altLang="en-US" dirty="0"/>
              <a:t>上記以外、あるいはご不明な場合は、まず国保連にお問い合わせいただき、指示を仰いでください。</a:t>
            </a:r>
          </a:p>
          <a:p>
            <a:endParaRPr kumimoji="1" lang="en-US" altLang="ja-JP" dirty="0" smtClean="0"/>
          </a:p>
          <a:p>
            <a:endParaRPr kumimoji="1" lang="en-US" altLang="ja-JP" dirty="0" smtClean="0"/>
          </a:p>
          <a:p>
            <a:r>
              <a:rPr kumimoji="1" lang="ja-JP" altLang="en-US" dirty="0" smtClean="0"/>
              <a:t>続いて、⑵－②をご覧ください。自治体審査によるエラー、すなわち</a:t>
            </a:r>
            <a:r>
              <a:rPr kumimoji="1" lang="en-US" altLang="ja-JP" dirty="0" smtClean="0"/>
              <a:t>SZ</a:t>
            </a:r>
            <a:r>
              <a:rPr kumimoji="1" lang="ja-JP" altLang="en-US" dirty="0" smtClean="0"/>
              <a:t>で始まるエラーコードだった場合は、</a:t>
            </a:r>
            <a:endParaRPr kumimoji="1" lang="en-US" altLang="ja-JP" dirty="0" smtClean="0"/>
          </a:p>
          <a:p>
            <a:r>
              <a:rPr kumimoji="1" lang="ja-JP" altLang="en-US" dirty="0" smtClean="0"/>
              <a:t>新宿区へお問い合わせください。</a:t>
            </a:r>
            <a:endParaRPr kumimoji="1" lang="en-US" altLang="ja-JP" dirty="0" smtClean="0"/>
          </a:p>
          <a:p>
            <a:endParaRPr kumimoji="1" lang="en-US" altLang="ja-JP" dirty="0" smtClean="0"/>
          </a:p>
          <a:p>
            <a:r>
              <a:rPr kumimoji="1" lang="ja-JP" altLang="en-US" dirty="0" smtClean="0"/>
              <a:t>では</a:t>
            </a:r>
            <a:r>
              <a:rPr kumimoji="1" lang="en-US" altLang="ja-JP" dirty="0" smtClean="0"/>
              <a:t>2</a:t>
            </a:r>
            <a:r>
              <a:rPr kumimoji="1" lang="ja-JP" altLang="en-US" dirty="0" smtClean="0"/>
              <a:t>ページおめくりください。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3</a:t>
            </a:fld>
            <a:endParaRPr kumimoji="1" lang="ja-JP" altLang="en-US"/>
          </a:p>
        </p:txBody>
      </p:sp>
    </p:spTree>
    <p:extLst>
      <p:ext uri="{BB962C8B-B14F-4D97-AF65-F5344CB8AC3E}">
        <p14:creationId xmlns:p14="http://schemas.microsoft.com/office/powerpoint/2010/main" val="435345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4</a:t>
            </a:fld>
            <a:endParaRPr kumimoji="1" lang="ja-JP" altLang="en-US"/>
          </a:p>
        </p:txBody>
      </p:sp>
    </p:spTree>
    <p:extLst>
      <p:ext uri="{BB962C8B-B14F-4D97-AF65-F5344CB8AC3E}">
        <p14:creationId xmlns:p14="http://schemas.microsoft.com/office/powerpoint/2010/main" val="232172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ここからは、各エラーの理由と解決策をご紹介いたします。</a:t>
            </a:r>
            <a:endParaRPr kumimoji="1" lang="en-US" altLang="ja-JP" dirty="0" smtClean="0"/>
          </a:p>
          <a:p>
            <a:endParaRPr kumimoji="1" lang="en-US" altLang="ja-JP" dirty="0" smtClean="0"/>
          </a:p>
          <a:p>
            <a:r>
              <a:rPr kumimoji="1" lang="ja-JP" altLang="en-US" dirty="0" smtClean="0"/>
              <a:t>こちらについては時間の都合上、代表的なもののみをご紹介いたします。</a:t>
            </a:r>
            <a:endParaRPr kumimoji="1" lang="en-US" altLang="ja-JP" dirty="0" smtClean="0"/>
          </a:p>
          <a:p>
            <a:r>
              <a:rPr kumimoji="1" lang="ja-JP" altLang="en-US" dirty="0" smtClean="0"/>
              <a:t>今回の集団指導終了後に、改めてご確認いただければと思います。</a:t>
            </a:r>
            <a:endParaRPr kumimoji="1" lang="en-US" altLang="ja-JP" dirty="0" smtClean="0"/>
          </a:p>
          <a:p>
            <a:pPr defTabSz="916960">
              <a:defRPr/>
            </a:pPr>
            <a:endParaRPr kumimoji="1" lang="en-US" altLang="ja-JP" dirty="0" smtClean="0"/>
          </a:p>
          <a:p>
            <a:pPr defTabSz="916960">
              <a:defRPr/>
            </a:pPr>
            <a:r>
              <a:rPr kumimoji="1" lang="ja-JP" altLang="en-US" dirty="0" smtClean="0"/>
              <a:t>まず、国保連エラーの</a:t>
            </a:r>
            <a:r>
              <a:rPr kumimoji="1" lang="en-US" altLang="ja-JP" dirty="0" smtClean="0"/>
              <a:t>EG</a:t>
            </a:r>
            <a:r>
              <a:rPr kumimoji="1" lang="ja-JP" altLang="en-US" dirty="0" smtClean="0"/>
              <a:t>等のエラーからご紹介します。</a:t>
            </a:r>
            <a:endParaRPr kumimoji="1" lang="en-US" altLang="ja-JP" dirty="0" smtClean="0"/>
          </a:p>
          <a:p>
            <a:pPr defTabSz="916960">
              <a:defRPr/>
            </a:pPr>
            <a:r>
              <a:rPr kumimoji="1" lang="ja-JP" altLang="en-US" dirty="0" smtClean="0"/>
              <a:t>「</a:t>
            </a:r>
            <a:r>
              <a:rPr kumimoji="1" lang="en-US" altLang="ja-JP" dirty="0" smtClean="0"/>
              <a:t>EG03</a:t>
            </a:r>
            <a:r>
              <a:rPr kumimoji="1" lang="ja-JP" altLang="en-US" dirty="0" smtClean="0"/>
              <a:t>：</a:t>
            </a:r>
            <a:r>
              <a:rPr kumimoji="1" lang="ja-JP" altLang="en-US" dirty="0" smtClean="0">
                <a:solidFill>
                  <a:schemeClr val="dk1"/>
                </a:solidFill>
              </a:rPr>
              <a:t>受給者台帳にサービス提供年月時点で有効な受給者の支給決定情報が登録されていません。」</a:t>
            </a:r>
            <a:endParaRPr kumimoji="1" lang="en-US" altLang="ja-JP" dirty="0" smtClean="0">
              <a:solidFill>
                <a:schemeClr val="dk1"/>
              </a:solidFill>
            </a:endParaRPr>
          </a:p>
          <a:p>
            <a:pPr defTabSz="916960">
              <a:defRPr/>
            </a:pPr>
            <a:r>
              <a:rPr kumimoji="1" lang="ja-JP" altLang="en-US" dirty="0" smtClean="0">
                <a:solidFill>
                  <a:schemeClr val="dk1"/>
                </a:solidFill>
              </a:rPr>
              <a:t>こちらは支給決定がされていないサービスを請求した場合に発生するエラーです。</a:t>
            </a:r>
            <a:endParaRPr kumimoji="1" lang="en-US" altLang="ja-JP" dirty="0" smtClean="0">
              <a:solidFill>
                <a:schemeClr val="dk1"/>
              </a:solidFill>
            </a:endParaRPr>
          </a:p>
          <a:p>
            <a:pPr defTabSz="916960">
              <a:defRPr/>
            </a:pPr>
            <a:endParaRPr kumimoji="1" lang="en-US" altLang="ja-JP" dirty="0" smtClean="0">
              <a:solidFill>
                <a:schemeClr val="dk1"/>
              </a:solidFill>
            </a:endParaRPr>
          </a:p>
          <a:p>
            <a:pPr defTabSz="916960">
              <a:defRPr/>
            </a:pPr>
            <a:r>
              <a:rPr kumimoji="1" lang="ja-JP" altLang="en-US" dirty="0" smtClean="0">
                <a:solidFill>
                  <a:schemeClr val="dk1"/>
                </a:solidFill>
              </a:rPr>
              <a:t>例えば、受給者証の更新等で、支給決定情報が更新された際に、</a:t>
            </a:r>
            <a:endParaRPr kumimoji="1" lang="en-US" altLang="ja-JP" dirty="0" smtClean="0">
              <a:solidFill>
                <a:schemeClr val="dk1"/>
              </a:solidFill>
            </a:endParaRPr>
          </a:p>
          <a:p>
            <a:pPr defTabSz="916960">
              <a:defRPr/>
            </a:pPr>
            <a:r>
              <a:rPr kumimoji="1" lang="ja-JP" altLang="en-US" dirty="0" smtClean="0">
                <a:solidFill>
                  <a:schemeClr val="dk1"/>
                </a:solidFill>
              </a:rPr>
              <a:t>古い支給決定情報のまま請求してしまうなどの理由が考えられます。</a:t>
            </a:r>
            <a:endParaRPr kumimoji="1" lang="en-US" altLang="ja-JP" dirty="0" smtClean="0">
              <a:solidFill>
                <a:schemeClr val="dk1"/>
              </a:solidFill>
            </a:endParaRPr>
          </a:p>
          <a:p>
            <a:pPr defTabSz="916960">
              <a:defRPr/>
            </a:pPr>
            <a:endParaRPr kumimoji="1" lang="en-US" altLang="ja-JP" dirty="0" smtClean="0">
              <a:solidFill>
                <a:schemeClr val="dk1"/>
              </a:solidFill>
            </a:endParaRPr>
          </a:p>
          <a:p>
            <a:pPr defTabSz="916960">
              <a:defRPr/>
            </a:pPr>
            <a:r>
              <a:rPr kumimoji="1" lang="ja-JP" altLang="en-US" dirty="0" smtClean="0">
                <a:solidFill>
                  <a:schemeClr val="dk1"/>
                </a:solidFill>
              </a:rPr>
              <a:t>請求の内容と受給者証を見比べて、請求内容に誤りがないかをご確認ください。</a:t>
            </a:r>
            <a:endParaRPr kumimoji="1" lang="en-US" altLang="ja-JP" dirty="0" smtClean="0">
              <a:solidFill>
                <a:schemeClr val="dk1"/>
              </a:solidFill>
            </a:endParaRPr>
          </a:p>
          <a:p>
            <a:pPr defTabSz="916960">
              <a:defRPr/>
            </a:pPr>
            <a:r>
              <a:rPr kumimoji="1" lang="ja-JP" altLang="en-US" dirty="0" smtClean="0">
                <a:solidFill>
                  <a:schemeClr val="dk1"/>
                </a:solidFill>
              </a:rPr>
              <a:t>それでも不明な場合は、新宿区へお問い合わせください。</a:t>
            </a:r>
          </a:p>
          <a:p>
            <a:endParaRPr kumimoji="1" lang="en-US" altLang="ja-JP" dirty="0" smtClean="0"/>
          </a:p>
          <a:p>
            <a:r>
              <a:rPr kumimoji="1" lang="ja-JP" altLang="en-US" dirty="0" smtClean="0"/>
              <a:t>続いて２枚めくって</a:t>
            </a:r>
            <a:r>
              <a:rPr kumimoji="1" lang="en-US" altLang="ja-JP" dirty="0" smtClean="0"/>
              <a:t>EG12</a:t>
            </a:r>
            <a:r>
              <a:rPr kumimoji="1" lang="ja-JP" altLang="en-US" dirty="0" smtClean="0"/>
              <a:t>のページをご覧ください。</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5</a:t>
            </a:fld>
            <a:endParaRPr kumimoji="1" lang="ja-JP" altLang="en-US"/>
          </a:p>
        </p:txBody>
      </p:sp>
    </p:spTree>
    <p:extLst>
      <p:ext uri="{BB962C8B-B14F-4D97-AF65-F5344CB8AC3E}">
        <p14:creationId xmlns:p14="http://schemas.microsoft.com/office/powerpoint/2010/main" val="1175600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6</a:t>
            </a:fld>
            <a:endParaRPr kumimoji="1" lang="ja-JP" altLang="en-US"/>
          </a:p>
        </p:txBody>
      </p:sp>
    </p:spTree>
    <p:extLst>
      <p:ext uri="{BB962C8B-B14F-4D97-AF65-F5344CB8AC3E}">
        <p14:creationId xmlns:p14="http://schemas.microsoft.com/office/powerpoint/2010/main" val="1353373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6960">
              <a:defRPr/>
            </a:pPr>
            <a:r>
              <a:rPr kumimoji="1" lang="ja-JP" altLang="en-US" dirty="0" smtClean="0"/>
              <a:t>「</a:t>
            </a:r>
            <a:r>
              <a:rPr kumimoji="1" lang="en-US" altLang="ja-JP" dirty="0" smtClean="0"/>
              <a:t>EG12</a:t>
            </a:r>
            <a:r>
              <a:rPr kumimoji="1" lang="ja-JP" altLang="en-US" dirty="0" smtClean="0"/>
              <a:t>：</a:t>
            </a:r>
            <a:r>
              <a:rPr kumimoji="1" lang="ja-JP" altLang="en-US" dirty="0" smtClean="0">
                <a:solidFill>
                  <a:schemeClr val="dk1"/>
                </a:solidFill>
              </a:rPr>
              <a:t>受給者台帳にサービス提供年月時点で有効な受給者の利用者負担上限月額情報が登録されていません。」について、</a:t>
            </a:r>
            <a:endParaRPr kumimoji="1" lang="en-US" altLang="ja-JP" dirty="0" smtClean="0">
              <a:solidFill>
                <a:schemeClr val="dk1"/>
              </a:solidFill>
            </a:endParaRPr>
          </a:p>
          <a:p>
            <a:pPr defTabSz="916960">
              <a:defRPr/>
            </a:pPr>
            <a:r>
              <a:rPr kumimoji="1" lang="ja-JP" altLang="en-US" dirty="0" smtClean="0">
                <a:solidFill>
                  <a:schemeClr val="dk1"/>
                </a:solidFill>
              </a:rPr>
              <a:t>こちらは支給決定期間が経過し、支給決定が終了した場合に発生するエラーです。</a:t>
            </a:r>
            <a:endParaRPr kumimoji="1" lang="en-US" altLang="ja-JP" dirty="0" smtClean="0">
              <a:solidFill>
                <a:schemeClr val="dk1"/>
              </a:solidFill>
            </a:endParaRPr>
          </a:p>
          <a:p>
            <a:pPr defTabSz="916960">
              <a:defRPr/>
            </a:pPr>
            <a:endParaRPr kumimoji="1" lang="en-US" altLang="ja-JP" dirty="0" smtClean="0">
              <a:solidFill>
                <a:schemeClr val="dk1"/>
              </a:solidFill>
            </a:endParaRPr>
          </a:p>
          <a:p>
            <a:pPr defTabSz="916960">
              <a:defRPr/>
            </a:pPr>
            <a:r>
              <a:rPr kumimoji="1" lang="ja-JP" altLang="en-US" dirty="0" smtClean="0">
                <a:solidFill>
                  <a:schemeClr val="dk1"/>
                </a:solidFill>
              </a:rPr>
              <a:t>多くの場合、受給者証の更新が遅延していることが原因で発生しています。</a:t>
            </a:r>
          </a:p>
          <a:p>
            <a:endParaRPr kumimoji="1" lang="en-US" altLang="ja-JP" dirty="0" smtClean="0"/>
          </a:p>
          <a:p>
            <a:r>
              <a:rPr kumimoji="1" lang="ja-JP" altLang="en-US" dirty="0" smtClean="0"/>
              <a:t>まずは受給者証の更新状況について、ご利用者か新宿区にご確認ください。</a:t>
            </a:r>
            <a:endParaRPr kumimoji="1" lang="en-US" altLang="ja-JP" dirty="0" smtClean="0"/>
          </a:p>
          <a:p>
            <a:endParaRPr kumimoji="1" lang="en-US" altLang="ja-JP" dirty="0" smtClean="0"/>
          </a:p>
          <a:p>
            <a:r>
              <a:rPr kumimoji="1" lang="ja-JP" altLang="en-US" dirty="0" smtClean="0"/>
              <a:t>では次のページをご覧ください。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7</a:t>
            </a:fld>
            <a:endParaRPr kumimoji="1" lang="ja-JP" altLang="en-US"/>
          </a:p>
        </p:txBody>
      </p:sp>
    </p:spTree>
    <p:extLst>
      <p:ext uri="{BB962C8B-B14F-4D97-AF65-F5344CB8AC3E}">
        <p14:creationId xmlns:p14="http://schemas.microsoft.com/office/powerpoint/2010/main" val="3374022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6960">
              <a:defRPr/>
            </a:pPr>
            <a:r>
              <a:rPr kumimoji="1" lang="ja-JP" altLang="en-US" dirty="0" smtClean="0"/>
              <a:t>「</a:t>
            </a:r>
            <a:r>
              <a:rPr kumimoji="1" lang="en-US" altLang="ja-JP" dirty="0" smtClean="0"/>
              <a:t>EG13</a:t>
            </a:r>
            <a:r>
              <a:rPr kumimoji="1" lang="ja-JP" altLang="en-US" dirty="0" smtClean="0"/>
              <a:t>：</a:t>
            </a:r>
            <a:r>
              <a:rPr kumimoji="1" lang="ja-JP" altLang="en-US" dirty="0" smtClean="0">
                <a:solidFill>
                  <a:schemeClr val="dk1"/>
                </a:solidFill>
              </a:rPr>
              <a:t>受給者台帳にサービス提供年月時点で有効な受給者の支給決定情報が登録されていません。」について、</a:t>
            </a:r>
            <a:endParaRPr kumimoji="1" lang="en-US" altLang="ja-JP" dirty="0" smtClean="0">
              <a:solidFill>
                <a:schemeClr val="dk1"/>
              </a:solidFill>
            </a:endParaRPr>
          </a:p>
          <a:p>
            <a:pPr defTabSz="916960">
              <a:defRPr/>
            </a:pPr>
            <a:r>
              <a:rPr kumimoji="1" lang="ja-JP" altLang="en-US" dirty="0" smtClean="0">
                <a:solidFill>
                  <a:schemeClr val="dk1"/>
                </a:solidFill>
              </a:rPr>
              <a:t>こちらは多くの場合、請求と同時に伝送する契約内容報告書にエラーがある場合に発生します。</a:t>
            </a:r>
            <a:endParaRPr kumimoji="1" lang="en-US" altLang="ja-JP" dirty="0" smtClean="0">
              <a:solidFill>
                <a:schemeClr val="dk1"/>
              </a:solidFill>
            </a:endParaRPr>
          </a:p>
          <a:p>
            <a:pPr defTabSz="916960">
              <a:defRPr/>
            </a:pPr>
            <a:endParaRPr kumimoji="1" lang="en-US" altLang="ja-JP" dirty="0" smtClean="0">
              <a:solidFill>
                <a:schemeClr val="dk1"/>
              </a:solidFill>
            </a:endParaRPr>
          </a:p>
          <a:p>
            <a:pPr defTabSz="916960">
              <a:defRPr/>
            </a:pPr>
            <a:r>
              <a:rPr kumimoji="1" lang="ja-JP" altLang="en-US" dirty="0" smtClean="0">
                <a:solidFill>
                  <a:schemeClr val="dk1"/>
                </a:solidFill>
              </a:rPr>
              <a:t>契約内容報告書に古い契約情報が残っているなどが考えられますが、</a:t>
            </a:r>
            <a:endParaRPr kumimoji="1" lang="en-US" altLang="ja-JP" dirty="0" smtClean="0">
              <a:solidFill>
                <a:schemeClr val="dk1"/>
              </a:solidFill>
            </a:endParaRPr>
          </a:p>
          <a:p>
            <a:pPr defTabSz="916960">
              <a:defRPr/>
            </a:pPr>
            <a:r>
              <a:rPr kumimoji="1" lang="ja-JP" altLang="en-US" dirty="0" smtClean="0">
                <a:solidFill>
                  <a:schemeClr val="dk1"/>
                </a:solidFill>
              </a:rPr>
              <a:t>詳細は新宿区では分かりかねますので、</a:t>
            </a:r>
          </a:p>
          <a:p>
            <a:r>
              <a:rPr kumimoji="1" lang="ja-JP" altLang="en-US" dirty="0" smtClean="0"/>
              <a:t>受給者台帳関連のエラーではありますが、新宿区ではなく国保連へお問い合わせください。</a:t>
            </a:r>
            <a:endParaRPr kumimoji="1" lang="en-US" altLang="ja-JP" dirty="0" smtClean="0"/>
          </a:p>
          <a:p>
            <a:endParaRPr kumimoji="1" lang="en-US" altLang="ja-JP" dirty="0" smtClean="0"/>
          </a:p>
          <a:p>
            <a:r>
              <a:rPr kumimoji="1" lang="ja-JP" altLang="en-US" dirty="0" smtClean="0"/>
              <a:t>では次のページをご覧ください。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8</a:t>
            </a:fld>
            <a:endParaRPr kumimoji="1" lang="ja-JP" altLang="en-US"/>
          </a:p>
        </p:txBody>
      </p:sp>
    </p:spTree>
    <p:extLst>
      <p:ext uri="{BB962C8B-B14F-4D97-AF65-F5344CB8AC3E}">
        <p14:creationId xmlns:p14="http://schemas.microsoft.com/office/powerpoint/2010/main" val="36809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6960">
              <a:defRPr/>
            </a:pPr>
            <a:r>
              <a:rPr kumimoji="1" lang="ja-JP" altLang="en-US" dirty="0" smtClean="0"/>
              <a:t>ここからは、新宿区のエラーについてご紹介します。</a:t>
            </a:r>
            <a:endParaRPr kumimoji="1" lang="en-US" altLang="ja-JP" dirty="0" smtClean="0"/>
          </a:p>
          <a:p>
            <a:pPr defTabSz="916960">
              <a:defRPr/>
            </a:pPr>
            <a:r>
              <a:rPr kumimoji="1" lang="ja-JP" altLang="en-US" dirty="0" smtClean="0"/>
              <a:t>「</a:t>
            </a:r>
            <a:r>
              <a:rPr kumimoji="1" lang="en-US" altLang="ja-JP" dirty="0" smtClean="0"/>
              <a:t>SZ00</a:t>
            </a:r>
            <a:r>
              <a:rPr kumimoji="1" lang="ja-JP" altLang="en-US" dirty="0" smtClean="0"/>
              <a:t>：その他</a:t>
            </a:r>
            <a:r>
              <a:rPr kumimoji="1" lang="ja-JP" altLang="en-US" dirty="0" smtClean="0">
                <a:solidFill>
                  <a:schemeClr val="dk1"/>
                </a:solidFill>
              </a:rPr>
              <a:t>」について、</a:t>
            </a:r>
            <a:endParaRPr kumimoji="1" lang="en-US" altLang="ja-JP" dirty="0" smtClean="0">
              <a:solidFill>
                <a:schemeClr val="dk1"/>
              </a:solidFill>
            </a:endParaRPr>
          </a:p>
          <a:p>
            <a:pPr defTabSz="916960">
              <a:defRPr/>
            </a:pPr>
            <a:r>
              <a:rPr kumimoji="1" lang="ja-JP" altLang="en-US" dirty="0" smtClean="0">
                <a:solidFill>
                  <a:schemeClr val="dk1"/>
                </a:solidFill>
              </a:rPr>
              <a:t>こちらは新宿区による二次審査の結果返戻としたものです。</a:t>
            </a:r>
            <a:endParaRPr kumimoji="1" lang="en-US" altLang="ja-JP" dirty="0" smtClean="0">
              <a:solidFill>
                <a:schemeClr val="dk1"/>
              </a:solidFill>
            </a:endParaRPr>
          </a:p>
          <a:p>
            <a:pPr defTabSz="916960">
              <a:defRPr/>
            </a:pPr>
            <a:endParaRPr kumimoji="1" lang="en-US" altLang="ja-JP" dirty="0" smtClean="0">
              <a:solidFill>
                <a:schemeClr val="dk1"/>
              </a:solidFill>
            </a:endParaRPr>
          </a:p>
          <a:p>
            <a:pPr defTabSz="916960">
              <a:defRPr/>
            </a:pPr>
            <a:r>
              <a:rPr kumimoji="1" lang="ja-JP" altLang="en-US" dirty="0" smtClean="0">
                <a:solidFill>
                  <a:schemeClr val="dk1"/>
                </a:solidFill>
              </a:rPr>
              <a:t>返戻の理由は様々ですが、特に多いのが利用者負担上限月額の情報が間違っている場合となりますので、お問い合わせ前に一度、受給者証をご確認ください。</a:t>
            </a:r>
            <a:endParaRPr kumimoji="1" lang="en-US" altLang="ja-JP" dirty="0" smtClean="0">
              <a:solidFill>
                <a:schemeClr val="dk1"/>
              </a:solidFill>
            </a:endParaRPr>
          </a:p>
          <a:p>
            <a:r>
              <a:rPr kumimoji="1" lang="ja-JP" altLang="en-US" dirty="0" smtClean="0"/>
              <a:t>受給者証を確認しても返戻理由が不明など、詳細を知りたい場合には新宿区へお問い合わせください。</a:t>
            </a:r>
            <a:endParaRPr kumimoji="1" lang="en-US" altLang="ja-JP" dirty="0" smtClean="0"/>
          </a:p>
          <a:p>
            <a:endParaRPr kumimoji="1" lang="en-US" altLang="ja-JP" dirty="0" smtClean="0"/>
          </a:p>
          <a:p>
            <a:r>
              <a:rPr kumimoji="1" lang="ja-JP" altLang="en-US" dirty="0" smtClean="0"/>
              <a:t>では次のページをご覧ください。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FC8B530-EB44-46EB-8141-039DE06C04DA}" type="slidenum">
              <a:rPr kumimoji="1" lang="ja-JP" altLang="en-US" smtClean="0"/>
              <a:t>9</a:t>
            </a:fld>
            <a:endParaRPr kumimoji="1" lang="ja-JP" altLang="en-US"/>
          </a:p>
        </p:txBody>
      </p:sp>
    </p:spTree>
    <p:extLst>
      <p:ext uri="{BB962C8B-B14F-4D97-AF65-F5344CB8AC3E}">
        <p14:creationId xmlns:p14="http://schemas.microsoft.com/office/powerpoint/2010/main" val="3978163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282031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1969439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40591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2415230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3240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2779257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3348992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232545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4233836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342242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2472381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337906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218410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1284984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1021833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EE26BB3-ED55-4B73-9127-E29365BE3ABB}" type="datetimeFigureOut">
              <a:rPr kumimoji="1" lang="ja-JP" altLang="en-US" smtClean="0"/>
              <a:t>2024/1/30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10602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E26BB3-ED55-4B73-9127-E29365BE3ABB}" type="datetimeFigureOut">
              <a:rPr kumimoji="1" lang="ja-JP" altLang="en-US" smtClean="0"/>
              <a:t>2024/1/30</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C0C75FC-F656-4386-82A1-E5AA4A481E19}" type="slidenum">
              <a:rPr kumimoji="1" lang="ja-JP" altLang="en-US" smtClean="0"/>
              <a:t>‹#›</a:t>
            </a:fld>
            <a:endParaRPr kumimoji="1" lang="ja-JP" altLang="en-US"/>
          </a:p>
        </p:txBody>
      </p:sp>
    </p:spTree>
    <p:extLst>
      <p:ext uri="{BB962C8B-B14F-4D97-AF65-F5344CB8AC3E}">
        <p14:creationId xmlns:p14="http://schemas.microsoft.com/office/powerpoint/2010/main" val="368916484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9398" y="2280353"/>
            <a:ext cx="10532069" cy="2368967"/>
          </a:xfrm>
        </p:spPr>
        <p:txBody>
          <a:bodyPr>
            <a:normAutofit fontScale="90000"/>
          </a:bodyPr>
          <a:lstStyle/>
          <a:p>
            <a:pPr algn="l"/>
            <a:r>
              <a:rPr lang="ja-JP" altLang="ja-JP" sz="4000" dirty="0">
                <a:solidFill>
                  <a:schemeClr val="tx1"/>
                </a:solidFill>
              </a:rPr>
              <a:t/>
            </a:r>
            <a:br>
              <a:rPr lang="ja-JP" altLang="ja-JP" sz="4000" dirty="0">
                <a:solidFill>
                  <a:schemeClr val="tx1"/>
                </a:solidFill>
              </a:rPr>
            </a:br>
            <a:r>
              <a:rPr lang="en-US" altLang="ja-JP" sz="4000" dirty="0" smtClean="0">
                <a:solidFill>
                  <a:schemeClr val="tx1"/>
                </a:solidFill>
              </a:rPr>
              <a:t/>
            </a:r>
            <a:br>
              <a:rPr lang="en-US" altLang="ja-JP" sz="4000" dirty="0" smtClean="0">
                <a:solidFill>
                  <a:schemeClr val="tx1"/>
                </a:solidFill>
              </a:rPr>
            </a:br>
            <a:r>
              <a:rPr lang="en-US" altLang="ja-JP" sz="4000" dirty="0">
                <a:solidFill>
                  <a:schemeClr val="tx1"/>
                </a:solidFill>
              </a:rPr>
              <a:t> </a:t>
            </a:r>
            <a:r>
              <a:rPr lang="ja-JP" altLang="ja-JP" sz="4000" dirty="0" smtClean="0">
                <a:solidFill>
                  <a:schemeClr val="tx1"/>
                </a:solidFill>
              </a:rPr>
              <a:t/>
            </a:r>
            <a:br>
              <a:rPr lang="ja-JP" altLang="ja-JP" sz="4000" dirty="0" smtClean="0">
                <a:solidFill>
                  <a:schemeClr val="tx1"/>
                </a:solidFill>
              </a:rPr>
            </a:br>
            <a:r>
              <a:rPr lang="ja-JP" altLang="en-US" b="1" dirty="0" smtClean="0">
                <a:solidFill>
                  <a:schemeClr val="tx1"/>
                </a:solidFill>
              </a:rPr>
              <a:t> </a:t>
            </a:r>
            <a:r>
              <a:rPr lang="ja-JP" altLang="en-US" b="1" u="sng" dirty="0" smtClean="0">
                <a:solidFill>
                  <a:schemeClr val="tx1"/>
                </a:solidFill>
              </a:rPr>
              <a:t>介護給付費請求時の留意点</a:t>
            </a:r>
            <a:r>
              <a:rPr lang="ja-JP" altLang="ja-JP" sz="5400" b="1" u="sng" dirty="0" smtClean="0">
                <a:solidFill>
                  <a:schemeClr val="tx1"/>
                </a:solidFill>
              </a:rPr>
              <a:t>について</a:t>
            </a:r>
            <a:r>
              <a:rPr lang="en-US" altLang="ja-JP" sz="4000" b="1" u="sng" dirty="0" smtClean="0">
                <a:solidFill>
                  <a:schemeClr val="tx1"/>
                </a:solidFill>
              </a:rPr>
              <a:t/>
            </a:r>
            <a:br>
              <a:rPr lang="en-US" altLang="ja-JP" sz="4000" b="1" u="sng" dirty="0" smtClean="0">
                <a:solidFill>
                  <a:schemeClr val="tx1"/>
                </a:solidFill>
              </a:rPr>
            </a:br>
            <a:r>
              <a:rPr lang="ja-JP" altLang="ja-JP" sz="4000" dirty="0">
                <a:solidFill>
                  <a:schemeClr val="tx1"/>
                </a:solidFill>
              </a:rPr>
              <a:t/>
            </a:r>
            <a:br>
              <a:rPr lang="ja-JP" altLang="ja-JP" sz="4000" dirty="0">
                <a:solidFill>
                  <a:schemeClr val="tx1"/>
                </a:solidFill>
              </a:rPr>
            </a:br>
            <a:r>
              <a:rPr lang="ja-JP" altLang="en-US" sz="4000" dirty="0" smtClean="0">
                <a:solidFill>
                  <a:schemeClr val="tx1"/>
                </a:solidFill>
              </a:rPr>
              <a:t>　　　　　　</a:t>
            </a:r>
            <a:r>
              <a:rPr lang="ja-JP" altLang="ja-JP" sz="2800" b="1" dirty="0" smtClean="0">
                <a:solidFill>
                  <a:schemeClr val="tx1"/>
                </a:solidFill>
              </a:rPr>
              <a:t>（</a:t>
            </a:r>
            <a:r>
              <a:rPr lang="ja-JP" altLang="ja-JP" sz="2800" b="1" dirty="0">
                <a:solidFill>
                  <a:schemeClr val="tx1"/>
                </a:solidFill>
              </a:rPr>
              <a:t>障害福祉</a:t>
            </a:r>
            <a:r>
              <a:rPr lang="ja-JP" altLang="ja-JP" sz="2800" b="1" dirty="0" smtClean="0">
                <a:solidFill>
                  <a:schemeClr val="tx1"/>
                </a:solidFill>
              </a:rPr>
              <a:t>サービス事業所）</a:t>
            </a:r>
            <a:endParaRPr kumimoji="1" lang="ja-JP" altLang="en-US" sz="4400" dirty="0">
              <a:solidFill>
                <a:schemeClr val="tx1"/>
              </a:solidFill>
            </a:endParaRPr>
          </a:p>
        </p:txBody>
      </p:sp>
      <p:sp>
        <p:nvSpPr>
          <p:cNvPr id="5" name="テキスト ボックス 4"/>
          <p:cNvSpPr txBox="1"/>
          <p:nvPr/>
        </p:nvSpPr>
        <p:spPr>
          <a:xfrm>
            <a:off x="7675253" y="5553949"/>
            <a:ext cx="4185761" cy="830997"/>
          </a:xfrm>
          <a:prstGeom prst="rect">
            <a:avLst/>
          </a:prstGeom>
          <a:noFill/>
        </p:spPr>
        <p:txBody>
          <a:bodyPr wrap="none" rtlCol="0">
            <a:spAutoFit/>
          </a:bodyPr>
          <a:lstStyle/>
          <a:p>
            <a:r>
              <a:rPr lang="ja-JP" altLang="ja-JP" sz="2400" b="1" dirty="0" smtClean="0"/>
              <a:t>新宿区</a:t>
            </a:r>
            <a:endParaRPr lang="en-US" altLang="ja-JP" sz="2400" b="1" dirty="0" smtClean="0"/>
          </a:p>
          <a:p>
            <a:r>
              <a:rPr lang="ja-JP" altLang="ja-JP" sz="2400" b="1" dirty="0" smtClean="0"/>
              <a:t>福祉部</a:t>
            </a:r>
            <a:r>
              <a:rPr lang="ja-JP" altLang="ja-JP" sz="2400" b="1" dirty="0"/>
              <a:t>障害者福祉課　</a:t>
            </a:r>
            <a:r>
              <a:rPr lang="ja-JP" altLang="ja-JP" sz="2400" b="1" dirty="0" smtClean="0"/>
              <a:t>経理係</a:t>
            </a:r>
            <a:endParaRPr lang="ja-JP" altLang="ja-JP" sz="2400" b="1" dirty="0"/>
          </a:p>
        </p:txBody>
      </p:sp>
      <p:sp>
        <p:nvSpPr>
          <p:cNvPr id="3" name="テキスト ボックス 2"/>
          <p:cNvSpPr txBox="1"/>
          <p:nvPr/>
        </p:nvSpPr>
        <p:spPr>
          <a:xfrm>
            <a:off x="688623" y="360061"/>
            <a:ext cx="6340197" cy="1015663"/>
          </a:xfrm>
          <a:prstGeom prst="rect">
            <a:avLst/>
          </a:prstGeom>
          <a:noFill/>
        </p:spPr>
        <p:txBody>
          <a:bodyPr wrap="none" rtlCol="0">
            <a:spAutoFit/>
          </a:bodyPr>
          <a:lstStyle/>
          <a:p>
            <a:r>
              <a:rPr kumimoji="1" lang="ja-JP" altLang="en-US" sz="2000" b="1" dirty="0" smtClean="0"/>
              <a:t>令和</a:t>
            </a:r>
            <a:r>
              <a:rPr kumimoji="1" lang="ja-JP" altLang="en-US" sz="2000" b="1" dirty="0"/>
              <a:t>５</a:t>
            </a:r>
            <a:r>
              <a:rPr kumimoji="1" lang="ja-JP" altLang="en-US" sz="2000" b="1" dirty="0" smtClean="0"/>
              <a:t>年度</a:t>
            </a:r>
            <a:endParaRPr kumimoji="1" lang="en-US" altLang="ja-JP" sz="2000" b="1" dirty="0" smtClean="0"/>
          </a:p>
          <a:p>
            <a:r>
              <a:rPr kumimoji="1" lang="ja-JP" altLang="en-US" sz="2000" b="1" dirty="0" smtClean="0"/>
              <a:t>新宿区指定障害福祉サービス事業者　第</a:t>
            </a:r>
            <a:r>
              <a:rPr kumimoji="1" lang="ja-JP" altLang="en-US" sz="2000" b="1" dirty="0"/>
              <a:t>２</a:t>
            </a:r>
            <a:r>
              <a:rPr kumimoji="1" lang="ja-JP" altLang="en-US" sz="2000" b="1" dirty="0" smtClean="0"/>
              <a:t>回</a:t>
            </a:r>
            <a:r>
              <a:rPr kumimoji="1" lang="ja-JP" altLang="en-US" sz="2000" b="1" dirty="0"/>
              <a:t>集団指導</a:t>
            </a:r>
            <a:endParaRPr kumimoji="1" lang="en-US" altLang="ja-JP" sz="2000" b="1" dirty="0" smtClean="0"/>
          </a:p>
          <a:p>
            <a:r>
              <a:rPr kumimoji="1" lang="ja-JP" altLang="en-US" sz="2000" b="1" dirty="0" smtClean="0"/>
              <a:t>配布資料</a:t>
            </a:r>
            <a:endParaRPr kumimoji="1" lang="ja-JP" altLang="en-US" sz="2000" b="1" dirty="0"/>
          </a:p>
        </p:txBody>
      </p:sp>
    </p:spTree>
    <p:extLst>
      <p:ext uri="{BB962C8B-B14F-4D97-AF65-F5344CB8AC3E}">
        <p14:creationId xmlns:p14="http://schemas.microsoft.com/office/powerpoint/2010/main" val="2172897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8735" y="107093"/>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72229" y="725086"/>
            <a:ext cx="2975771"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SZ01</a:t>
            </a:r>
            <a:r>
              <a:rPr kumimoji="1" lang="ja-JP" altLang="en-US" dirty="0" smtClean="0"/>
              <a:t>：自治体助成額エラー</a:t>
            </a:r>
            <a:endParaRPr kumimoji="1" lang="ja-JP" altLang="en-US" dirty="0">
              <a:solidFill>
                <a:schemeClr val="dk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688186371"/>
              </p:ext>
            </p:extLst>
          </p:nvPr>
        </p:nvGraphicFramePr>
        <p:xfrm>
          <a:off x="444393" y="1593495"/>
          <a:ext cx="11219292" cy="156972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SZ01</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baseline="0" dirty="0" smtClean="0">
                          <a:solidFill>
                            <a:schemeClr val="dk1"/>
                          </a:solidFill>
                          <a:latin typeface="+mn-lt"/>
                          <a:ea typeface="+mn-ea"/>
                          <a:cs typeface="+mn-cs"/>
                        </a:rPr>
                        <a:t>自治体助成額エラー</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1198065"/>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9" name="テキスト ボックス 8"/>
          <p:cNvSpPr txBox="1"/>
          <p:nvPr/>
        </p:nvSpPr>
        <p:spPr>
          <a:xfrm>
            <a:off x="1329250" y="3289341"/>
            <a:ext cx="5109091" cy="461665"/>
          </a:xfrm>
          <a:prstGeom prst="rect">
            <a:avLst/>
          </a:prstGeom>
          <a:noFill/>
        </p:spPr>
        <p:txBody>
          <a:bodyPr wrap="none" rtlCol="0">
            <a:spAutoFit/>
          </a:bodyPr>
          <a:lstStyle/>
          <a:p>
            <a:r>
              <a:rPr kumimoji="1" lang="ja-JP" altLang="en-US" dirty="0" smtClean="0"/>
              <a:t>新宿区による</a:t>
            </a:r>
            <a:r>
              <a:rPr kumimoji="1" lang="ja-JP" altLang="en-US" sz="2400" b="1" u="sng" dirty="0" smtClean="0">
                <a:solidFill>
                  <a:srgbClr val="FF0000"/>
                </a:solidFill>
              </a:rPr>
              <a:t>二次審査</a:t>
            </a:r>
            <a:r>
              <a:rPr kumimoji="1" lang="ja-JP" altLang="en-US" dirty="0" smtClean="0"/>
              <a:t>の結果、返戻とした。</a:t>
            </a:r>
            <a:endParaRPr kumimoji="1" lang="ja-JP" altLang="en-US" dirty="0"/>
          </a:p>
        </p:txBody>
      </p:sp>
      <p:sp>
        <p:nvSpPr>
          <p:cNvPr id="10" name="右矢印 9"/>
          <p:cNvSpPr/>
          <p:nvPr/>
        </p:nvSpPr>
        <p:spPr>
          <a:xfrm>
            <a:off x="589279" y="3320922"/>
            <a:ext cx="624623"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171806" y="3287267"/>
            <a:ext cx="3877985" cy="461665"/>
          </a:xfrm>
          <a:prstGeom prst="rect">
            <a:avLst/>
          </a:prstGeom>
          <a:solidFill>
            <a:schemeClr val="bg1"/>
          </a:solidFill>
        </p:spPr>
        <p:txBody>
          <a:bodyPr wrap="none" rtlCol="0">
            <a:spAutoFit/>
          </a:bodyPr>
          <a:lstStyle/>
          <a:p>
            <a:r>
              <a:rPr kumimoji="1" lang="ja-JP" altLang="en-US" dirty="0" smtClean="0"/>
              <a:t>詳細は</a:t>
            </a:r>
            <a:r>
              <a:rPr kumimoji="1" lang="ja-JP" altLang="en-US" sz="2400" b="1" u="sng" dirty="0" smtClean="0">
                <a:solidFill>
                  <a:srgbClr val="FF0000"/>
                </a:solidFill>
              </a:rPr>
              <a:t>新宿区</a:t>
            </a:r>
            <a:r>
              <a:rPr kumimoji="1" lang="ja-JP" altLang="en-US" b="1" u="sng" dirty="0" smtClean="0">
                <a:solidFill>
                  <a:srgbClr val="FF0000"/>
                </a:solidFill>
              </a:rPr>
              <a:t>にご確認</a:t>
            </a:r>
            <a:r>
              <a:rPr kumimoji="1" lang="ja-JP" altLang="en-US" dirty="0" smtClean="0"/>
              <a:t>ください</a:t>
            </a:r>
            <a:r>
              <a:rPr kumimoji="1" lang="ja-JP" altLang="en-US" dirty="0" smtClean="0">
                <a:solidFill>
                  <a:schemeClr val="bg1"/>
                </a:solidFill>
              </a:rPr>
              <a:t>。</a:t>
            </a:r>
            <a:endParaRPr kumimoji="1" lang="ja-JP" altLang="en-US" dirty="0">
              <a:solidFill>
                <a:schemeClr val="bg1"/>
              </a:solidFill>
            </a:endParaRPr>
          </a:p>
        </p:txBody>
      </p:sp>
      <p:sp>
        <p:nvSpPr>
          <p:cNvPr id="16" name="テキスト ボックス 15"/>
          <p:cNvSpPr txBox="1"/>
          <p:nvPr/>
        </p:nvSpPr>
        <p:spPr>
          <a:xfrm>
            <a:off x="444393" y="3993139"/>
            <a:ext cx="6878806" cy="1231106"/>
          </a:xfrm>
          <a:prstGeom prst="rect">
            <a:avLst/>
          </a:prstGeom>
          <a:noFill/>
        </p:spPr>
        <p:txBody>
          <a:bodyPr wrap="none" rtlCol="0">
            <a:spAutoFit/>
          </a:bodyPr>
          <a:lstStyle/>
          <a:p>
            <a:r>
              <a:rPr kumimoji="1" lang="en-US" altLang="ja-JP" sz="2400" u="sng" dirty="0" smtClean="0"/>
              <a:t>※</a:t>
            </a:r>
            <a:r>
              <a:rPr kumimoji="1" lang="ja-JP" altLang="en-US" sz="2400" u="sng" dirty="0" smtClean="0"/>
              <a:t>参考</a:t>
            </a:r>
            <a:endParaRPr kumimoji="1" lang="en-US" altLang="ja-JP" sz="2400" u="sng" dirty="0" smtClean="0"/>
          </a:p>
          <a:p>
            <a:endParaRPr kumimoji="1" lang="en-US" altLang="ja-JP" sz="1200" dirty="0" smtClean="0"/>
          </a:p>
          <a:p>
            <a:r>
              <a:rPr kumimoji="1" lang="ja-JP" altLang="en-US" dirty="0" smtClean="0"/>
              <a:t>自治体助成額の計算に用いる</a:t>
            </a:r>
            <a:r>
              <a:rPr kumimoji="1" lang="ja-JP" altLang="en-US" u="sng" dirty="0" smtClean="0">
                <a:solidFill>
                  <a:srgbClr val="FF0000"/>
                </a:solidFill>
              </a:rPr>
              <a:t>「軽減後利用者負担額調整票」</a:t>
            </a:r>
            <a:r>
              <a:rPr kumimoji="1" lang="ja-JP" altLang="en-US" dirty="0" smtClean="0"/>
              <a:t>は、</a:t>
            </a:r>
            <a:endParaRPr kumimoji="1" lang="en-US" altLang="ja-JP" dirty="0" smtClean="0"/>
          </a:p>
          <a:p>
            <a:r>
              <a:rPr kumimoji="1" lang="ja-JP" altLang="en-US" dirty="0" smtClean="0"/>
              <a:t>新宿区ホームページの以下のページにて公開しています。</a:t>
            </a:r>
            <a:endParaRPr kumimoji="1" lang="en-US" altLang="ja-JP" dirty="0" smtClean="0"/>
          </a:p>
        </p:txBody>
      </p:sp>
      <p:sp>
        <p:nvSpPr>
          <p:cNvPr id="19" name="右矢印 18"/>
          <p:cNvSpPr/>
          <p:nvPr/>
        </p:nvSpPr>
        <p:spPr>
          <a:xfrm>
            <a:off x="6378570" y="3338991"/>
            <a:ext cx="624623"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302153" y="5520175"/>
            <a:ext cx="11123558" cy="1165149"/>
            <a:chOff x="302153" y="5520175"/>
            <a:chExt cx="11123558" cy="1165149"/>
          </a:xfrm>
          <a:solidFill>
            <a:schemeClr val="bg1"/>
          </a:solidFill>
        </p:grpSpPr>
        <p:sp>
          <p:nvSpPr>
            <p:cNvPr id="17" name="テキスト ボックス 16"/>
            <p:cNvSpPr txBox="1"/>
            <p:nvPr/>
          </p:nvSpPr>
          <p:spPr>
            <a:xfrm>
              <a:off x="302153" y="5520175"/>
              <a:ext cx="11123558" cy="923330"/>
            </a:xfrm>
            <a:prstGeom prst="rect">
              <a:avLst/>
            </a:prstGeom>
            <a:grpFill/>
          </p:spPr>
          <p:txBody>
            <a:bodyPr wrap="none" rtlCol="0">
              <a:spAutoFit/>
            </a:bodyPr>
            <a:lstStyle/>
            <a:p>
              <a:r>
                <a:rPr kumimoji="1" lang="ja-JP" altLang="en-US" u="sng" dirty="0" smtClean="0"/>
                <a:t>新宿区ホーム</a:t>
              </a:r>
              <a:r>
                <a:rPr kumimoji="1" lang="ja-JP" altLang="en-US" dirty="0" smtClean="0"/>
                <a:t> ＞ </a:t>
              </a:r>
              <a:r>
                <a:rPr kumimoji="1" lang="ja-JP" altLang="en-US" u="sng" dirty="0" smtClean="0"/>
                <a:t>くらし</a:t>
              </a:r>
              <a:r>
                <a:rPr kumimoji="1" lang="ja-JP" altLang="en-US" dirty="0" smtClean="0"/>
                <a:t> ＞ </a:t>
              </a:r>
              <a:r>
                <a:rPr kumimoji="1" lang="ja-JP" altLang="en-US" u="sng" dirty="0" smtClean="0"/>
                <a:t>福祉・介護</a:t>
              </a:r>
              <a:r>
                <a:rPr kumimoji="1" lang="ja-JP" altLang="en-US" dirty="0" smtClean="0"/>
                <a:t> ＞ </a:t>
              </a:r>
              <a:r>
                <a:rPr kumimoji="1" lang="ja-JP" altLang="en-US" u="sng" dirty="0" smtClean="0"/>
                <a:t>障害福祉</a:t>
              </a:r>
              <a:r>
                <a:rPr kumimoji="1" lang="ja-JP" altLang="en-US" dirty="0" smtClean="0"/>
                <a:t> ＞ </a:t>
              </a:r>
              <a:r>
                <a:rPr kumimoji="1" lang="ja-JP" altLang="en-US" u="sng" dirty="0" smtClean="0"/>
                <a:t>障害福祉サービス等事業所向けご案内</a:t>
              </a:r>
              <a:r>
                <a:rPr kumimoji="1" lang="en-US" altLang="ja-JP" b="1" u="sng" dirty="0" smtClean="0"/>
                <a:t>【</a:t>
              </a:r>
              <a:r>
                <a:rPr kumimoji="1" lang="ja-JP" altLang="en-US" b="1" u="sng" dirty="0" smtClean="0"/>
                <a:t>障害福祉</a:t>
              </a:r>
              <a:r>
                <a:rPr kumimoji="1" lang="en-US" altLang="ja-JP" b="1" u="sng" dirty="0" smtClean="0"/>
                <a:t>】</a:t>
              </a:r>
            </a:p>
            <a:p>
              <a:endParaRPr kumimoji="1" lang="en-US" altLang="ja-JP" u="sng" dirty="0" smtClean="0"/>
            </a:p>
            <a:p>
              <a:r>
                <a:rPr kumimoji="1" lang="ja-JP" altLang="en-US" dirty="0" smtClean="0"/>
                <a:t>＞ </a:t>
              </a:r>
              <a:r>
                <a:rPr kumimoji="1" lang="ja-JP" altLang="en-US" u="sng" dirty="0" smtClean="0"/>
                <a:t>介護給付費等の請求事務について</a:t>
              </a:r>
              <a:r>
                <a:rPr kumimoji="1" lang="ja-JP" altLang="en-US" dirty="0" smtClean="0"/>
                <a:t>  　＞</a:t>
              </a:r>
              <a:endParaRPr kumimoji="1" lang="en-US" altLang="ja-JP" dirty="0" smtClean="0"/>
            </a:p>
          </p:txBody>
        </p:sp>
        <p:sp>
          <p:nvSpPr>
            <p:cNvPr id="20" name="テキスト ボックス 19"/>
            <p:cNvSpPr txBox="1"/>
            <p:nvPr/>
          </p:nvSpPr>
          <p:spPr>
            <a:xfrm>
              <a:off x="4936606" y="5921226"/>
              <a:ext cx="5192447" cy="369332"/>
            </a:xfrm>
            <a:prstGeom prst="rect">
              <a:avLst/>
            </a:prstGeom>
            <a:grpFill/>
          </p:spPr>
          <p:txBody>
            <a:bodyPr wrap="none" rtlCol="0">
              <a:spAutoFit/>
            </a:bodyPr>
            <a:lstStyle/>
            <a:p>
              <a:r>
                <a:rPr kumimoji="1" lang="ja-JP" altLang="en-US" u="sng" dirty="0" smtClean="0"/>
                <a:t>軽減後利用者負担額調整票（新宿区版</a:t>
              </a:r>
              <a:r>
                <a:rPr kumimoji="1" lang="en-US" altLang="ja-JP" u="sng" dirty="0" smtClean="0"/>
                <a:t>0501_01</a:t>
              </a:r>
              <a:r>
                <a:rPr kumimoji="1" lang="ja-JP" altLang="en-US" u="sng" dirty="0" smtClean="0"/>
                <a:t>）</a:t>
              </a:r>
              <a:endParaRPr kumimoji="1" lang="en-US" altLang="ja-JP" u="sng" dirty="0" smtClean="0"/>
            </a:p>
          </p:txBody>
        </p:sp>
        <p:sp>
          <p:nvSpPr>
            <p:cNvPr id="21" name="テキスト ボックス 20"/>
            <p:cNvSpPr txBox="1"/>
            <p:nvPr/>
          </p:nvSpPr>
          <p:spPr>
            <a:xfrm>
              <a:off x="4936606" y="6315992"/>
              <a:ext cx="5423280" cy="369332"/>
            </a:xfrm>
            <a:prstGeom prst="rect">
              <a:avLst/>
            </a:prstGeom>
            <a:grpFill/>
          </p:spPr>
          <p:txBody>
            <a:bodyPr wrap="none" rtlCol="0">
              <a:spAutoFit/>
            </a:bodyPr>
            <a:lstStyle/>
            <a:p>
              <a:r>
                <a:rPr kumimoji="1" lang="ja-JP" altLang="en-US" u="sng" dirty="0" smtClean="0"/>
                <a:t>軽減後利用者負担額調整票（多子軽減版</a:t>
              </a:r>
              <a:r>
                <a:rPr kumimoji="1" lang="en-US" altLang="ja-JP" u="sng" smtClean="0"/>
                <a:t>0501_01</a:t>
              </a:r>
              <a:r>
                <a:rPr kumimoji="1" lang="ja-JP" altLang="en-US" u="sng" dirty="0" smtClean="0"/>
                <a:t>）</a:t>
              </a:r>
              <a:endParaRPr kumimoji="1" lang="en-US" altLang="ja-JP" u="sng" dirty="0" smtClean="0"/>
            </a:p>
          </p:txBody>
        </p:sp>
        <p:sp>
          <p:nvSpPr>
            <p:cNvPr id="5" name="左大かっこ 4"/>
            <p:cNvSpPr/>
            <p:nvPr/>
          </p:nvSpPr>
          <p:spPr>
            <a:xfrm>
              <a:off x="4913746" y="5938816"/>
              <a:ext cx="45719" cy="703484"/>
            </a:xfrm>
            <a:prstGeom prst="leftBracket">
              <a:avLst/>
            </a:prstGeom>
            <a:grpFill/>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1613333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8735" y="107093"/>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72229" y="725086"/>
            <a:ext cx="4276251"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SZ07</a:t>
            </a:r>
            <a:r>
              <a:rPr kumimoji="1" lang="ja-JP" altLang="en-US" dirty="0" smtClean="0"/>
              <a:t>：</a:t>
            </a:r>
            <a:r>
              <a:rPr kumimoji="1" lang="ja-JP" altLang="en-US" dirty="0"/>
              <a:t>事業所からの申立による</a:t>
            </a:r>
            <a:r>
              <a:rPr kumimoji="1" lang="ja-JP" altLang="en-US" dirty="0" smtClean="0"/>
              <a:t>エラー</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879136966"/>
              </p:ext>
            </p:extLst>
          </p:nvPr>
        </p:nvGraphicFramePr>
        <p:xfrm>
          <a:off x="444393" y="1593495"/>
          <a:ext cx="11219292" cy="1662785"/>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463905">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SZ07</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smtClean="0"/>
                        <a:t>事業所からの申立によるエラー</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1198065"/>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28" name="テキスト ボックス 27"/>
          <p:cNvSpPr txBox="1"/>
          <p:nvPr/>
        </p:nvSpPr>
        <p:spPr>
          <a:xfrm>
            <a:off x="306311" y="3570899"/>
            <a:ext cx="11495455" cy="738664"/>
          </a:xfrm>
          <a:prstGeom prst="rect">
            <a:avLst/>
          </a:prstGeom>
          <a:noFill/>
        </p:spPr>
        <p:txBody>
          <a:bodyPr wrap="none" rtlCol="0">
            <a:spAutoFit/>
          </a:bodyPr>
          <a:lstStyle/>
          <a:p>
            <a:r>
              <a:rPr kumimoji="1" lang="ja-JP" altLang="en-US" dirty="0" smtClean="0"/>
              <a:t>毎月</a:t>
            </a:r>
            <a:r>
              <a:rPr kumimoji="1" lang="en-US" altLang="ja-JP" dirty="0" smtClean="0"/>
              <a:t>10</a:t>
            </a:r>
            <a:r>
              <a:rPr kumimoji="1" lang="ja-JP" altLang="en-US" dirty="0" smtClean="0"/>
              <a:t>日のご請求後に、請求済み内容が誤っていることに気が付いた等の理由で</a:t>
            </a:r>
            <a:endParaRPr kumimoji="1" lang="en-US" altLang="ja-JP" dirty="0" smtClean="0"/>
          </a:p>
          <a:p>
            <a:r>
              <a:rPr kumimoji="1" lang="ja-JP" altLang="en-US" dirty="0" smtClean="0"/>
              <a:t>自治体審査までの期間に</a:t>
            </a:r>
            <a:r>
              <a:rPr kumimoji="1" lang="ja-JP" altLang="en-US" sz="2400" b="1" dirty="0" smtClean="0">
                <a:solidFill>
                  <a:srgbClr val="FF0000"/>
                </a:solidFill>
              </a:rPr>
              <a:t>「返戻にしてほしい」旨のご連絡</a:t>
            </a:r>
            <a:r>
              <a:rPr kumimoji="1" lang="ja-JP" altLang="en-US" dirty="0" smtClean="0"/>
              <a:t>をいただいた事業所に対する返戻です。</a:t>
            </a:r>
            <a:endParaRPr kumimoji="1" lang="ja-JP" altLang="en-US" dirty="0"/>
          </a:p>
        </p:txBody>
      </p:sp>
      <p:sp>
        <p:nvSpPr>
          <p:cNvPr id="29" name="テキスト ボックス 28"/>
          <p:cNvSpPr txBox="1"/>
          <p:nvPr/>
        </p:nvSpPr>
        <p:spPr>
          <a:xfrm>
            <a:off x="677258" y="5511188"/>
            <a:ext cx="7956024" cy="1015663"/>
          </a:xfrm>
          <a:prstGeom prst="rect">
            <a:avLst/>
          </a:prstGeom>
          <a:noFill/>
        </p:spPr>
        <p:txBody>
          <a:bodyPr wrap="none" rtlCol="0">
            <a:spAutoFit/>
          </a:bodyPr>
          <a:lstStyle/>
          <a:p>
            <a:r>
              <a:rPr kumimoji="1" lang="ja-JP" altLang="en-US" dirty="0" smtClean="0"/>
              <a:t>自治体審査（毎月</a:t>
            </a:r>
            <a:r>
              <a:rPr kumimoji="1" lang="en-US" altLang="ja-JP" dirty="0" smtClean="0"/>
              <a:t>20</a:t>
            </a:r>
            <a:r>
              <a:rPr kumimoji="1" lang="ja-JP" altLang="en-US" dirty="0" smtClean="0"/>
              <a:t>日～</a:t>
            </a:r>
            <a:r>
              <a:rPr kumimoji="1" lang="en-US" altLang="ja-JP" dirty="0" smtClean="0"/>
              <a:t>25</a:t>
            </a:r>
            <a:r>
              <a:rPr kumimoji="1" lang="ja-JP" altLang="en-US" dirty="0" smtClean="0"/>
              <a:t>日頃）の</a:t>
            </a:r>
            <a:r>
              <a:rPr kumimoji="1" lang="ja-JP" altLang="en-US" dirty="0"/>
              <a:t>際</a:t>
            </a:r>
            <a:r>
              <a:rPr kumimoji="1" lang="ja-JP" altLang="en-US" dirty="0" smtClean="0"/>
              <a:t>に有用な情報となりますので、</a:t>
            </a:r>
            <a:endParaRPr kumimoji="1" lang="en-US" altLang="ja-JP" dirty="0" smtClean="0"/>
          </a:p>
          <a:p>
            <a:endParaRPr kumimoji="1" lang="en-US" altLang="ja-JP" dirty="0" smtClean="0"/>
          </a:p>
          <a:p>
            <a:r>
              <a:rPr kumimoji="1" lang="ja-JP" altLang="en-US" u="sng" dirty="0" smtClean="0"/>
              <a:t>請求</a:t>
            </a:r>
            <a:r>
              <a:rPr kumimoji="1" lang="ja-JP" altLang="en-US" u="sng" dirty="0"/>
              <a:t>後</a:t>
            </a:r>
            <a:r>
              <a:rPr kumimoji="1" lang="ja-JP" altLang="en-US" u="sng" dirty="0" smtClean="0"/>
              <a:t>に誤りが見つかった</a:t>
            </a:r>
            <a:r>
              <a:rPr kumimoji="1" lang="ja-JP" altLang="en-US" dirty="0" smtClean="0"/>
              <a:t>場合は、極力</a:t>
            </a:r>
            <a:r>
              <a:rPr kumimoji="1" lang="ja-JP" altLang="en-US" sz="2400" b="1" u="sng" dirty="0" smtClean="0">
                <a:solidFill>
                  <a:srgbClr val="FF0000"/>
                </a:solidFill>
              </a:rPr>
              <a:t>新宿区までご連絡</a:t>
            </a:r>
            <a:r>
              <a:rPr kumimoji="1" lang="ja-JP" altLang="en-US" dirty="0" smtClean="0"/>
              <a:t>ください。</a:t>
            </a:r>
            <a:endParaRPr kumimoji="1" lang="ja-JP" altLang="en-US" dirty="0"/>
          </a:p>
        </p:txBody>
      </p:sp>
    </p:spTree>
    <p:extLst>
      <p:ext uri="{BB962C8B-B14F-4D97-AF65-F5344CB8AC3E}">
        <p14:creationId xmlns:p14="http://schemas.microsoft.com/office/powerpoint/2010/main" val="840033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2938" y="109912"/>
            <a:ext cx="8596668" cy="823274"/>
          </a:xfrm>
        </p:spPr>
        <p:txBody>
          <a:bodyPr/>
          <a:lstStyle/>
          <a:p>
            <a:r>
              <a:rPr kumimoji="1" lang="ja-JP" altLang="en-US" u="sng" dirty="0" smtClean="0">
                <a:solidFill>
                  <a:schemeClr val="tx1"/>
                </a:solidFill>
              </a:rPr>
              <a:t>頻出エラーの例</a:t>
            </a:r>
            <a:endParaRPr kumimoji="1" lang="ja-JP" altLang="en-US" u="sng" dirty="0">
              <a:solidFill>
                <a:schemeClr val="tx1"/>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72984034"/>
              </p:ext>
            </p:extLst>
          </p:nvPr>
        </p:nvGraphicFramePr>
        <p:xfrm>
          <a:off x="1176954" y="716279"/>
          <a:ext cx="10455603" cy="5298440"/>
        </p:xfrm>
        <a:graphic>
          <a:graphicData uri="http://schemas.openxmlformats.org/drawingml/2006/table">
            <a:tbl>
              <a:tblPr firstRow="1" bandRow="1">
                <a:tableStyleId>{00A15C55-8517-42AA-B614-E9B94910E393}</a:tableStyleId>
              </a:tblPr>
              <a:tblGrid>
                <a:gridCol w="1233360">
                  <a:extLst>
                    <a:ext uri="{9D8B030D-6E8A-4147-A177-3AD203B41FA5}">
                      <a16:colId xmlns:a16="http://schemas.microsoft.com/office/drawing/2014/main" val="1098203100"/>
                    </a:ext>
                  </a:extLst>
                </a:gridCol>
                <a:gridCol w="9222243">
                  <a:extLst>
                    <a:ext uri="{9D8B030D-6E8A-4147-A177-3AD203B41FA5}">
                      <a16:colId xmlns:a16="http://schemas.microsoft.com/office/drawing/2014/main" val="400351005"/>
                    </a:ext>
                  </a:extLst>
                </a:gridCol>
              </a:tblGrid>
              <a:tr h="370840">
                <a:tc>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tc>
                <a:tc>
                  <a:txBody>
                    <a:bodyPr/>
                    <a:lstStyle/>
                    <a:p>
                      <a:pPr algn="ctr"/>
                      <a:r>
                        <a:rPr kumimoji="1" lang="ja-JP" altLang="en-US" sz="1400" dirty="0" smtClean="0"/>
                        <a:t>エラーの内容</a:t>
                      </a:r>
                      <a:endParaRPr kumimoji="1" lang="ja-JP" altLang="en-US" sz="1400" dirty="0"/>
                    </a:p>
                  </a:txBody>
                  <a:tcPr anchor="ctr"/>
                </a:tc>
                <a:extLst>
                  <a:ext uri="{0D108BD9-81ED-4DB2-BD59-A6C34878D82A}">
                    <a16:rowId xmlns:a16="http://schemas.microsoft.com/office/drawing/2014/main" val="2530030775"/>
                  </a:ext>
                </a:extLst>
              </a:tr>
              <a:tr h="306040">
                <a:tc>
                  <a:txBody>
                    <a:bodyPr/>
                    <a:lstStyle/>
                    <a:p>
                      <a:r>
                        <a:rPr kumimoji="1" lang="en-US" altLang="ja-JP" dirty="0" smtClean="0"/>
                        <a:t>ED01</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dk1"/>
                          </a:solidFill>
                          <a:latin typeface="+mn-lt"/>
                          <a:ea typeface="+mn-ea"/>
                          <a:cs typeface="+mn-cs"/>
                        </a:rPr>
                        <a:t>資格：該当の請求情報は既に支払確定済です。</a:t>
                      </a:r>
                    </a:p>
                  </a:txBody>
                  <a:tcPr/>
                </a:tc>
                <a:extLst>
                  <a:ext uri="{0D108BD9-81ED-4DB2-BD59-A6C34878D82A}">
                    <a16:rowId xmlns:a16="http://schemas.microsoft.com/office/drawing/2014/main" val="4161683286"/>
                  </a:ext>
                </a:extLst>
              </a:tr>
              <a:tr h="370840">
                <a:tc>
                  <a:txBody>
                    <a:bodyPr/>
                    <a:lstStyle/>
                    <a:p>
                      <a:r>
                        <a:rPr kumimoji="1" lang="en-US" altLang="ja-JP" dirty="0" smtClean="0"/>
                        <a:t>EC08</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dk1"/>
                          </a:solidFill>
                          <a:latin typeface="+mn-lt"/>
                          <a:ea typeface="+mn-ea"/>
                          <a:cs typeface="+mn-cs"/>
                        </a:rPr>
                        <a:t>受付：該当の利用者負担上限額管理結果票は既に受付済です。</a:t>
                      </a:r>
                    </a:p>
                  </a:txBody>
                  <a:tcPr/>
                </a:tc>
                <a:extLst>
                  <a:ext uri="{0D108BD9-81ED-4DB2-BD59-A6C34878D82A}">
                    <a16:rowId xmlns:a16="http://schemas.microsoft.com/office/drawing/2014/main" val="672727636"/>
                  </a:ext>
                </a:extLst>
              </a:tr>
              <a:tr h="370840">
                <a:tc>
                  <a:txBody>
                    <a:bodyPr/>
                    <a:lstStyle/>
                    <a:p>
                      <a:r>
                        <a:rPr kumimoji="1" lang="en-US" altLang="ja-JP" dirty="0" smtClean="0"/>
                        <a:t>EG03</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dk1"/>
                          </a:solidFill>
                          <a:latin typeface="+mn-lt"/>
                          <a:ea typeface="+mn-ea"/>
                          <a:cs typeface="+mn-cs"/>
                        </a:rPr>
                        <a:t>資格：受給者台帳にサービス提供年月時点で有効な受給者の支給決定情報が登録されていません。</a:t>
                      </a:r>
                    </a:p>
                  </a:txBody>
                  <a:tcPr/>
                </a:tc>
                <a:extLst>
                  <a:ext uri="{0D108BD9-81ED-4DB2-BD59-A6C34878D82A}">
                    <a16:rowId xmlns:a16="http://schemas.microsoft.com/office/drawing/2014/main" val="2009557503"/>
                  </a:ext>
                </a:extLst>
              </a:tr>
              <a:tr h="370840">
                <a:tc>
                  <a:txBody>
                    <a:bodyPr/>
                    <a:lstStyle/>
                    <a:p>
                      <a:r>
                        <a:rPr kumimoji="1" lang="en-US" altLang="ja-JP" dirty="0" smtClean="0"/>
                        <a:t>EG05</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dk1"/>
                          </a:solidFill>
                          <a:latin typeface="+mn-lt"/>
                          <a:ea typeface="+mn-ea"/>
                          <a:cs typeface="+mn-cs"/>
                        </a:rPr>
                        <a:t>資格：請求情報の上限額管理事業所番号が受給者台帳の「利用者負担上限額情報・上限額管理事業所番号」と一致していません。</a:t>
                      </a:r>
                    </a:p>
                  </a:txBody>
                  <a:tcPr/>
                </a:tc>
                <a:extLst>
                  <a:ext uri="{0D108BD9-81ED-4DB2-BD59-A6C34878D82A}">
                    <a16:rowId xmlns:a16="http://schemas.microsoft.com/office/drawing/2014/main" val="1308702637"/>
                  </a:ext>
                </a:extLst>
              </a:tr>
              <a:tr h="370840">
                <a:tc>
                  <a:txBody>
                    <a:bodyPr/>
                    <a:lstStyle/>
                    <a:p>
                      <a:r>
                        <a:rPr kumimoji="1" lang="en-US" altLang="ja-JP" dirty="0" smtClean="0"/>
                        <a:t>EG12</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dk1"/>
                          </a:solidFill>
                          <a:latin typeface="+mn-lt"/>
                          <a:ea typeface="+mn-ea"/>
                          <a:cs typeface="+mn-cs"/>
                        </a:rPr>
                        <a:t>資格：受給者台帳にサービス提供年月時点で有効な受給者の利用者負担上限月額情報が登録されていません。</a:t>
                      </a:r>
                    </a:p>
                  </a:txBody>
                  <a:tcPr/>
                </a:tc>
                <a:extLst>
                  <a:ext uri="{0D108BD9-81ED-4DB2-BD59-A6C34878D82A}">
                    <a16:rowId xmlns:a16="http://schemas.microsoft.com/office/drawing/2014/main" val="3428203121"/>
                  </a:ext>
                </a:extLst>
              </a:tr>
              <a:tr h="370840">
                <a:tc>
                  <a:txBody>
                    <a:bodyPr/>
                    <a:lstStyle/>
                    <a:p>
                      <a:r>
                        <a:rPr kumimoji="1" lang="en-US" altLang="ja-JP" dirty="0" smtClean="0"/>
                        <a:t>EG13</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dk1"/>
                          </a:solidFill>
                          <a:latin typeface="+mn-lt"/>
                          <a:ea typeface="+mn-ea"/>
                          <a:cs typeface="+mn-cs"/>
                        </a:rPr>
                        <a:t>資格：受給者台帳にサービス提供年月時点で有効な受給者の支給決定情報が登録されていません。</a:t>
                      </a:r>
                    </a:p>
                  </a:txBody>
                  <a:tcPr/>
                </a:tc>
                <a:extLst>
                  <a:ext uri="{0D108BD9-81ED-4DB2-BD59-A6C34878D82A}">
                    <a16:rowId xmlns:a16="http://schemas.microsoft.com/office/drawing/2014/main" val="32822134"/>
                  </a:ext>
                </a:extLst>
              </a:tr>
              <a:tr h="370840">
                <a:tc>
                  <a:txBody>
                    <a:bodyPr/>
                    <a:lstStyle/>
                    <a:p>
                      <a:r>
                        <a:rPr kumimoji="1" lang="en-US" altLang="ja-JP" dirty="0" smtClean="0"/>
                        <a:t>PP19</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dk1"/>
                          </a:solidFill>
                          <a:latin typeface="+mn-lt"/>
                          <a:ea typeface="+mn-ea"/>
                          <a:cs typeface="+mn-cs"/>
                        </a:rPr>
                        <a:t>支給量：実績記録票に該当するサービスが請求明細書に存在していません。</a:t>
                      </a:r>
                    </a:p>
                  </a:txBody>
                  <a:tcPr/>
                </a:tc>
                <a:extLst>
                  <a:ext uri="{0D108BD9-81ED-4DB2-BD59-A6C34878D82A}">
                    <a16:rowId xmlns:a16="http://schemas.microsoft.com/office/drawing/2014/main" val="3356434259"/>
                  </a:ext>
                </a:extLst>
              </a:tr>
              <a:tr h="370840">
                <a:tc>
                  <a:txBody>
                    <a:bodyPr/>
                    <a:lstStyle/>
                    <a:p>
                      <a:r>
                        <a:rPr kumimoji="1" lang="en-US" altLang="ja-JP" dirty="0" smtClean="0"/>
                        <a:t>SZ00</a:t>
                      </a:r>
                      <a:endParaRPr kumimoji="1" lang="ja-JP" altLang="en-US" dirty="0"/>
                    </a:p>
                  </a:txBody>
                  <a:tcPr anchor="ctr"/>
                </a:tc>
                <a:tc>
                  <a:txBody>
                    <a:bodyPr/>
                    <a:lstStyle/>
                    <a:p>
                      <a:r>
                        <a:rPr kumimoji="1" lang="ja-JP" altLang="en-US" dirty="0" smtClean="0"/>
                        <a:t>その他</a:t>
                      </a:r>
                      <a:endParaRPr kumimoji="1" lang="ja-JP" altLang="en-US" dirty="0"/>
                    </a:p>
                  </a:txBody>
                  <a:tcPr/>
                </a:tc>
                <a:extLst>
                  <a:ext uri="{0D108BD9-81ED-4DB2-BD59-A6C34878D82A}">
                    <a16:rowId xmlns:a16="http://schemas.microsoft.com/office/drawing/2014/main" val="1384474614"/>
                  </a:ext>
                </a:extLst>
              </a:tr>
              <a:tr h="370840">
                <a:tc>
                  <a:txBody>
                    <a:bodyPr/>
                    <a:lstStyle/>
                    <a:p>
                      <a:r>
                        <a:rPr kumimoji="1" lang="en-US" altLang="ja-JP" dirty="0" smtClean="0"/>
                        <a:t>SZ01</a:t>
                      </a:r>
                      <a:endParaRPr kumimoji="1" lang="ja-JP" altLang="en-US" dirty="0"/>
                    </a:p>
                  </a:txBody>
                  <a:tcPr anchor="ctr"/>
                </a:tc>
                <a:tc>
                  <a:txBody>
                    <a:bodyPr/>
                    <a:lstStyle/>
                    <a:p>
                      <a:r>
                        <a:rPr kumimoji="1" lang="ja-JP" altLang="en-US" dirty="0" smtClean="0"/>
                        <a:t>自治体助成額エラー</a:t>
                      </a:r>
                      <a:endParaRPr kumimoji="1" lang="ja-JP" altLang="en-US" dirty="0"/>
                    </a:p>
                  </a:txBody>
                  <a:tcPr/>
                </a:tc>
                <a:extLst>
                  <a:ext uri="{0D108BD9-81ED-4DB2-BD59-A6C34878D82A}">
                    <a16:rowId xmlns:a16="http://schemas.microsoft.com/office/drawing/2014/main" val="1459861315"/>
                  </a:ext>
                </a:extLst>
              </a:tr>
              <a:tr h="370840">
                <a:tc>
                  <a:txBody>
                    <a:bodyPr/>
                    <a:lstStyle/>
                    <a:p>
                      <a:r>
                        <a:rPr kumimoji="1" lang="en-US" altLang="ja-JP" dirty="0" smtClean="0"/>
                        <a:t>SZ07</a:t>
                      </a:r>
                      <a:endParaRPr kumimoji="1" lang="ja-JP" altLang="en-US" dirty="0"/>
                    </a:p>
                  </a:txBody>
                  <a:tcPr anchor="ctr"/>
                </a:tc>
                <a:tc>
                  <a:txBody>
                    <a:bodyPr/>
                    <a:lstStyle/>
                    <a:p>
                      <a:r>
                        <a:rPr kumimoji="1" lang="ja-JP" altLang="en-US" dirty="0" smtClean="0"/>
                        <a:t>事業所からの申立によるエラー</a:t>
                      </a:r>
                      <a:endParaRPr kumimoji="1" lang="ja-JP" altLang="en-US" dirty="0"/>
                    </a:p>
                  </a:txBody>
                  <a:tcPr/>
                </a:tc>
                <a:extLst>
                  <a:ext uri="{0D108BD9-81ED-4DB2-BD59-A6C34878D82A}">
                    <a16:rowId xmlns:a16="http://schemas.microsoft.com/office/drawing/2014/main" val="1484291584"/>
                  </a:ext>
                </a:extLst>
              </a:tr>
            </a:tbl>
          </a:graphicData>
        </a:graphic>
      </p:graphicFrame>
      <p:sp>
        <p:nvSpPr>
          <p:cNvPr id="5" name="左中かっこ 4"/>
          <p:cNvSpPr/>
          <p:nvPr/>
        </p:nvSpPr>
        <p:spPr>
          <a:xfrm>
            <a:off x="924849" y="1239780"/>
            <a:ext cx="207390" cy="3299381"/>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324914" y="2629817"/>
            <a:ext cx="595035" cy="584775"/>
          </a:xfrm>
          <a:prstGeom prst="rect">
            <a:avLst/>
          </a:prstGeom>
          <a:noFill/>
        </p:spPr>
        <p:txBody>
          <a:bodyPr wrap="none" rtlCol="0">
            <a:spAutoFit/>
          </a:bodyPr>
          <a:lstStyle/>
          <a:p>
            <a:r>
              <a:rPr kumimoji="1" lang="ja-JP" altLang="en-US" sz="3200" dirty="0" smtClean="0">
                <a:solidFill>
                  <a:srgbClr val="FF0000"/>
                </a:solidFill>
              </a:rPr>
              <a:t>①</a:t>
            </a:r>
            <a:endParaRPr kumimoji="1" lang="ja-JP" altLang="en-US" sz="3200" dirty="0">
              <a:solidFill>
                <a:srgbClr val="FF0000"/>
              </a:solidFill>
            </a:endParaRPr>
          </a:p>
        </p:txBody>
      </p:sp>
      <p:sp>
        <p:nvSpPr>
          <p:cNvPr id="7" name="左中かっこ 6"/>
          <p:cNvSpPr/>
          <p:nvPr/>
        </p:nvSpPr>
        <p:spPr>
          <a:xfrm>
            <a:off x="947207" y="4911365"/>
            <a:ext cx="185032" cy="1066744"/>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324914" y="5152349"/>
            <a:ext cx="595035" cy="584775"/>
          </a:xfrm>
          <a:prstGeom prst="rect">
            <a:avLst/>
          </a:prstGeom>
          <a:noFill/>
        </p:spPr>
        <p:txBody>
          <a:bodyPr wrap="none" rtlCol="0">
            <a:spAutoFit/>
          </a:bodyPr>
          <a:lstStyle/>
          <a:p>
            <a:r>
              <a:rPr kumimoji="1" lang="ja-JP" altLang="en-US" sz="3200" dirty="0" smtClean="0">
                <a:solidFill>
                  <a:srgbClr val="FF0000"/>
                </a:solidFill>
              </a:rPr>
              <a:t>②</a:t>
            </a:r>
            <a:endParaRPr kumimoji="1" lang="ja-JP" altLang="en-US" sz="3200" dirty="0">
              <a:solidFill>
                <a:srgbClr val="FF0000"/>
              </a:solidFill>
            </a:endParaRPr>
          </a:p>
        </p:txBody>
      </p:sp>
      <p:sp>
        <p:nvSpPr>
          <p:cNvPr id="9" name="テキスト ボックス 8"/>
          <p:cNvSpPr txBox="1"/>
          <p:nvPr/>
        </p:nvSpPr>
        <p:spPr>
          <a:xfrm>
            <a:off x="2564091" y="6046757"/>
            <a:ext cx="6596678" cy="400110"/>
          </a:xfrm>
          <a:prstGeom prst="rect">
            <a:avLst/>
          </a:prstGeom>
          <a:noFill/>
        </p:spPr>
        <p:txBody>
          <a:bodyPr wrap="none" rtlCol="0">
            <a:spAutoFit/>
          </a:bodyPr>
          <a:lstStyle/>
          <a:p>
            <a:r>
              <a:rPr kumimoji="1" lang="ja-JP" altLang="en-US" sz="2000" dirty="0" smtClean="0"/>
              <a:t>①　→　</a:t>
            </a:r>
            <a:r>
              <a:rPr kumimoji="1" lang="ja-JP" altLang="en-US" sz="2000" b="1" u="sng" dirty="0" smtClean="0">
                <a:solidFill>
                  <a:srgbClr val="FF0000"/>
                </a:solidFill>
              </a:rPr>
              <a:t>国保連</a:t>
            </a:r>
            <a:r>
              <a:rPr kumimoji="1" lang="ja-JP" altLang="en-US" sz="2000" dirty="0" smtClean="0"/>
              <a:t>による一次審査におけるエラー（返戻）</a:t>
            </a:r>
            <a:endParaRPr kumimoji="1" lang="ja-JP" altLang="en-US" sz="2000" dirty="0"/>
          </a:p>
        </p:txBody>
      </p:sp>
      <p:sp>
        <p:nvSpPr>
          <p:cNvPr id="10" name="テキスト ボックス 9"/>
          <p:cNvSpPr txBox="1"/>
          <p:nvPr/>
        </p:nvSpPr>
        <p:spPr>
          <a:xfrm>
            <a:off x="2564091" y="6418586"/>
            <a:ext cx="6596678" cy="400110"/>
          </a:xfrm>
          <a:prstGeom prst="rect">
            <a:avLst/>
          </a:prstGeom>
          <a:noFill/>
        </p:spPr>
        <p:txBody>
          <a:bodyPr wrap="none" rtlCol="0">
            <a:spAutoFit/>
          </a:bodyPr>
          <a:lstStyle/>
          <a:p>
            <a:r>
              <a:rPr kumimoji="1" lang="ja-JP" altLang="en-US" sz="2000" dirty="0"/>
              <a:t>②</a:t>
            </a:r>
            <a:r>
              <a:rPr kumimoji="1" lang="ja-JP" altLang="en-US" sz="2000" dirty="0" smtClean="0"/>
              <a:t>　→　</a:t>
            </a:r>
            <a:r>
              <a:rPr kumimoji="1" lang="ja-JP" altLang="en-US" sz="2000" b="1" u="sng" dirty="0" smtClean="0">
                <a:solidFill>
                  <a:srgbClr val="FF0000"/>
                </a:solidFill>
              </a:rPr>
              <a:t>自治体</a:t>
            </a:r>
            <a:r>
              <a:rPr kumimoji="1" lang="ja-JP" altLang="en-US" sz="2000" dirty="0" smtClean="0"/>
              <a:t>による二次審査におけるエラー（返戻）</a:t>
            </a:r>
            <a:endParaRPr kumimoji="1" lang="ja-JP" altLang="en-US" sz="2000" dirty="0"/>
          </a:p>
        </p:txBody>
      </p:sp>
      <p:sp>
        <p:nvSpPr>
          <p:cNvPr id="3" name="右中かっこ 2"/>
          <p:cNvSpPr/>
          <p:nvPr/>
        </p:nvSpPr>
        <p:spPr>
          <a:xfrm>
            <a:off x="4722471" y="4911365"/>
            <a:ext cx="93369" cy="709147"/>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p:nvPr/>
        </p:nvCxnSpPr>
        <p:spPr>
          <a:xfrm>
            <a:off x="4998720" y="5321808"/>
            <a:ext cx="737616" cy="0"/>
          </a:xfrm>
          <a:prstGeom prst="line">
            <a:avLst/>
          </a:prstGeom>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flipV="1">
            <a:off x="5729624" y="4911365"/>
            <a:ext cx="6712" cy="4104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テキスト ボックス 17"/>
          <p:cNvSpPr txBox="1"/>
          <p:nvPr/>
        </p:nvSpPr>
        <p:spPr>
          <a:xfrm>
            <a:off x="5833808" y="4990060"/>
            <a:ext cx="2371162" cy="523220"/>
          </a:xfrm>
          <a:prstGeom prst="rect">
            <a:avLst/>
          </a:prstGeom>
          <a:solidFill>
            <a:schemeClr val="bg1"/>
          </a:solidFill>
          <a:ln>
            <a:solidFill>
              <a:srgbClr val="FF0000"/>
            </a:solidFill>
          </a:ln>
        </p:spPr>
        <p:txBody>
          <a:bodyPr wrap="none" rtlCol="0">
            <a:spAutoFit/>
          </a:bodyPr>
          <a:lstStyle/>
          <a:p>
            <a:r>
              <a:rPr kumimoji="1" lang="ja-JP" altLang="en-US" sz="1400" dirty="0"/>
              <a:t>「</a:t>
            </a:r>
            <a:r>
              <a:rPr kumimoji="1" lang="en-US" altLang="ja-JP" sz="1400" dirty="0"/>
              <a:t>PP19</a:t>
            </a:r>
            <a:r>
              <a:rPr kumimoji="1" lang="ja-JP" altLang="en-US" sz="1400" dirty="0"/>
              <a:t>」</a:t>
            </a:r>
            <a:r>
              <a:rPr kumimoji="1" lang="ja-JP" altLang="en-US" sz="1400" dirty="0" smtClean="0"/>
              <a:t>は必ず</a:t>
            </a:r>
            <a:endParaRPr kumimoji="1" lang="en-US" altLang="ja-JP" sz="1400" dirty="0" smtClean="0"/>
          </a:p>
          <a:p>
            <a:r>
              <a:rPr kumimoji="1" lang="en-US" altLang="ja-JP" sz="1400" dirty="0" smtClean="0"/>
              <a:t>SZ00</a:t>
            </a:r>
            <a:r>
              <a:rPr kumimoji="1" lang="ja-JP" altLang="en-US" sz="1400" dirty="0" err="1" smtClean="0"/>
              <a:t>、</a:t>
            </a:r>
            <a:r>
              <a:rPr kumimoji="1" lang="en-US" altLang="ja-JP" sz="1400" dirty="0" smtClean="0"/>
              <a:t>SZ01</a:t>
            </a:r>
            <a:r>
              <a:rPr kumimoji="1" lang="ja-JP" altLang="en-US" sz="1400" dirty="0" smtClean="0"/>
              <a:t>に</a:t>
            </a:r>
            <a:r>
              <a:rPr kumimoji="1" lang="ja-JP" altLang="en-US" sz="1400" dirty="0"/>
              <a:t>付随</a:t>
            </a:r>
            <a:r>
              <a:rPr kumimoji="1" lang="ja-JP" altLang="en-US" sz="1400" dirty="0" smtClean="0"/>
              <a:t>して出る</a:t>
            </a:r>
            <a:endParaRPr kumimoji="1" lang="ja-JP" altLang="en-US" sz="1400" dirty="0"/>
          </a:p>
        </p:txBody>
      </p:sp>
      <p:sp>
        <p:nvSpPr>
          <p:cNvPr id="19" name="テキスト ボックス 18"/>
          <p:cNvSpPr txBox="1"/>
          <p:nvPr/>
        </p:nvSpPr>
        <p:spPr>
          <a:xfrm>
            <a:off x="8761219" y="4986763"/>
            <a:ext cx="2698175" cy="523220"/>
          </a:xfrm>
          <a:prstGeom prst="rect">
            <a:avLst/>
          </a:prstGeom>
          <a:solidFill>
            <a:schemeClr val="bg1"/>
          </a:solidFill>
          <a:ln>
            <a:solidFill>
              <a:srgbClr val="FF0000"/>
            </a:solidFill>
          </a:ln>
        </p:spPr>
        <p:txBody>
          <a:bodyPr wrap="none" rtlCol="0">
            <a:spAutoFit/>
          </a:bodyPr>
          <a:lstStyle/>
          <a:p>
            <a:r>
              <a:rPr kumimoji="1" lang="ja-JP" altLang="en-US" sz="1400" dirty="0" smtClean="0"/>
              <a:t>「</a:t>
            </a:r>
            <a:r>
              <a:rPr kumimoji="1" lang="en-US" altLang="ja-JP" sz="1400" dirty="0" smtClean="0"/>
              <a:t>PP19</a:t>
            </a:r>
            <a:r>
              <a:rPr kumimoji="1" lang="ja-JP" altLang="en-US" sz="1400" dirty="0" smtClean="0"/>
              <a:t>」は</a:t>
            </a:r>
            <a:endParaRPr kumimoji="1" lang="en-US" altLang="ja-JP" sz="1400" dirty="0" smtClean="0"/>
          </a:p>
          <a:p>
            <a:r>
              <a:rPr kumimoji="1" lang="ja-JP" altLang="en-US" sz="1400" dirty="0" smtClean="0"/>
              <a:t>無視していただいて構いません</a:t>
            </a:r>
            <a:endParaRPr kumimoji="1" lang="ja-JP" altLang="en-US" sz="1400" dirty="0"/>
          </a:p>
        </p:txBody>
      </p:sp>
      <p:sp>
        <p:nvSpPr>
          <p:cNvPr id="20" name="右矢印 19"/>
          <p:cNvSpPr/>
          <p:nvPr/>
        </p:nvSpPr>
        <p:spPr>
          <a:xfrm>
            <a:off x="8321861" y="5145247"/>
            <a:ext cx="207574" cy="23651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89358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354" y="166541"/>
            <a:ext cx="6185379" cy="634738"/>
          </a:xfrm>
        </p:spPr>
        <p:txBody>
          <a:bodyPr>
            <a:normAutofit fontScale="90000"/>
          </a:bodyPr>
          <a:lstStyle/>
          <a:p>
            <a:r>
              <a:rPr kumimoji="1" lang="ja-JP" altLang="en-US" u="sng" dirty="0" smtClean="0">
                <a:solidFill>
                  <a:schemeClr val="tx1"/>
                </a:solidFill>
              </a:rPr>
              <a:t>事業所による問合せフロー</a:t>
            </a:r>
            <a:endParaRPr kumimoji="1" lang="ja-JP" altLang="en-US" u="sng" dirty="0">
              <a:solidFill>
                <a:schemeClr val="tx1"/>
              </a:solidFill>
            </a:endParaRPr>
          </a:p>
        </p:txBody>
      </p:sp>
      <p:sp>
        <p:nvSpPr>
          <p:cNvPr id="4" name="テキスト ボックス 3"/>
          <p:cNvSpPr txBox="1"/>
          <p:nvPr/>
        </p:nvSpPr>
        <p:spPr>
          <a:xfrm>
            <a:off x="292231" y="801279"/>
            <a:ext cx="6647974" cy="369332"/>
          </a:xfrm>
          <a:prstGeom prst="rect">
            <a:avLst/>
          </a:prstGeom>
          <a:noFill/>
        </p:spPr>
        <p:txBody>
          <a:bodyPr wrap="none" rtlCol="0">
            <a:spAutoFit/>
          </a:bodyPr>
          <a:lstStyle/>
          <a:p>
            <a:r>
              <a:rPr kumimoji="1" lang="ja-JP" altLang="en-US" dirty="0" smtClean="0"/>
              <a:t>（１）月末に国保連より送付される「返戻等一覧表」を確認。</a:t>
            </a:r>
            <a:endParaRPr kumimoji="1" lang="ja-JP" altLang="en-US" dirty="0"/>
          </a:p>
        </p:txBody>
      </p:sp>
      <p:sp>
        <p:nvSpPr>
          <p:cNvPr id="5" name="テキスト ボックス 4"/>
          <p:cNvSpPr txBox="1"/>
          <p:nvPr/>
        </p:nvSpPr>
        <p:spPr>
          <a:xfrm>
            <a:off x="7692274" y="616613"/>
            <a:ext cx="2262158" cy="738664"/>
          </a:xfrm>
          <a:prstGeom prst="rect">
            <a:avLst/>
          </a:prstGeom>
          <a:solidFill>
            <a:schemeClr val="bg1"/>
          </a:solidFill>
          <a:ln>
            <a:noFill/>
          </a:ln>
        </p:spPr>
        <p:txBody>
          <a:bodyPr wrap="none" rtlCol="0">
            <a:spAutoFit/>
          </a:bodyPr>
          <a:lstStyle/>
          <a:p>
            <a:r>
              <a:rPr kumimoji="1" lang="ja-JP" altLang="en-US" sz="2400" b="1" u="sng" dirty="0" smtClean="0">
                <a:solidFill>
                  <a:srgbClr val="FF0000"/>
                </a:solidFill>
              </a:rPr>
              <a:t>エラーコード</a:t>
            </a:r>
            <a:r>
              <a:rPr kumimoji="1" lang="ja-JP" altLang="en-US" dirty="0" smtClean="0"/>
              <a:t>を</a:t>
            </a:r>
            <a:endParaRPr kumimoji="1" lang="en-US" altLang="ja-JP" dirty="0" smtClean="0"/>
          </a:p>
          <a:p>
            <a:r>
              <a:rPr kumimoji="1" lang="ja-JP" altLang="en-US" dirty="0" smtClean="0"/>
              <a:t>確認してください。</a:t>
            </a:r>
            <a:endParaRPr kumimoji="1" lang="ja-JP" altLang="en-US" dirty="0"/>
          </a:p>
        </p:txBody>
      </p:sp>
      <p:sp>
        <p:nvSpPr>
          <p:cNvPr id="6" name="右矢印 5"/>
          <p:cNvSpPr/>
          <p:nvPr/>
        </p:nvSpPr>
        <p:spPr>
          <a:xfrm>
            <a:off x="6738768" y="801279"/>
            <a:ext cx="906371" cy="33742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92231" y="1713016"/>
            <a:ext cx="10453503" cy="369332"/>
          </a:xfrm>
          <a:prstGeom prst="rect">
            <a:avLst/>
          </a:prstGeom>
          <a:solidFill>
            <a:schemeClr val="bg1"/>
          </a:solidFill>
          <a:ln>
            <a:noFill/>
          </a:ln>
        </p:spPr>
        <p:txBody>
          <a:bodyPr wrap="none" rtlCol="0">
            <a:spAutoFit/>
          </a:bodyPr>
          <a:lstStyle/>
          <a:p>
            <a:r>
              <a:rPr kumimoji="1" lang="ja-JP" altLang="en-US" dirty="0" smtClean="0"/>
              <a:t>（２）</a:t>
            </a:r>
            <a:r>
              <a:rPr kumimoji="1" lang="ja-JP" altLang="en-US" dirty="0"/>
              <a:t>－</a:t>
            </a:r>
            <a:r>
              <a:rPr kumimoji="1" lang="ja-JP" altLang="en-US" dirty="0" smtClean="0"/>
              <a:t>①　</a:t>
            </a:r>
            <a:r>
              <a:rPr kumimoji="1" lang="ja-JP" altLang="en-US" b="1" u="sng" dirty="0" smtClean="0">
                <a:solidFill>
                  <a:srgbClr val="FF0000"/>
                </a:solidFill>
              </a:rPr>
              <a:t>国保連審査によるエラー</a:t>
            </a:r>
            <a:r>
              <a:rPr kumimoji="1" lang="ja-JP" altLang="en-US" dirty="0" smtClean="0"/>
              <a:t>（前頁①）だった場合　（</a:t>
            </a:r>
            <a:r>
              <a:rPr kumimoji="1" lang="ja-JP" altLang="en-US" u="sng" dirty="0" smtClean="0">
                <a:solidFill>
                  <a:srgbClr val="FF0000"/>
                </a:solidFill>
              </a:rPr>
              <a:t>エラーコード</a:t>
            </a:r>
            <a:r>
              <a:rPr kumimoji="1" lang="ja-JP" altLang="en-US" dirty="0" smtClean="0"/>
              <a:t>：</a:t>
            </a:r>
            <a:r>
              <a:rPr kumimoji="1" lang="en-US" altLang="ja-JP" dirty="0" smtClean="0"/>
              <a:t>EC</a:t>
            </a:r>
            <a:r>
              <a:rPr kumimoji="1" lang="ja-JP" altLang="en-US" dirty="0" err="1" smtClean="0"/>
              <a:t>、</a:t>
            </a:r>
            <a:r>
              <a:rPr kumimoji="1" lang="en-US" altLang="ja-JP" dirty="0" smtClean="0"/>
              <a:t>ED</a:t>
            </a:r>
            <a:r>
              <a:rPr kumimoji="1" lang="ja-JP" altLang="en-US" dirty="0" err="1" smtClean="0"/>
              <a:t>、</a:t>
            </a:r>
            <a:r>
              <a:rPr kumimoji="1" lang="en-US" altLang="ja-JP" dirty="0" smtClean="0"/>
              <a:t>EG</a:t>
            </a:r>
            <a:r>
              <a:rPr kumimoji="1" lang="ja-JP" altLang="en-US" dirty="0" smtClean="0"/>
              <a:t>など）</a:t>
            </a:r>
            <a:endParaRPr kumimoji="1" lang="ja-JP" altLang="en-US" dirty="0"/>
          </a:p>
        </p:txBody>
      </p:sp>
      <p:sp>
        <p:nvSpPr>
          <p:cNvPr id="10" name="左中かっこ 9"/>
          <p:cNvSpPr/>
          <p:nvPr/>
        </p:nvSpPr>
        <p:spPr>
          <a:xfrm>
            <a:off x="1102938" y="2267499"/>
            <a:ext cx="240440" cy="309472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17" name="グループ化 16"/>
          <p:cNvGrpSpPr/>
          <p:nvPr/>
        </p:nvGrpSpPr>
        <p:grpSpPr>
          <a:xfrm>
            <a:off x="729479" y="2068448"/>
            <a:ext cx="373459" cy="1751712"/>
            <a:chOff x="729479" y="2068448"/>
            <a:chExt cx="373459" cy="1751712"/>
          </a:xfrm>
        </p:grpSpPr>
        <p:cxnSp>
          <p:nvCxnSpPr>
            <p:cNvPr id="12" name="直線コネクタ 11"/>
            <p:cNvCxnSpPr/>
            <p:nvPr/>
          </p:nvCxnSpPr>
          <p:spPr>
            <a:xfrm>
              <a:off x="729479" y="2068448"/>
              <a:ext cx="12781" cy="1746413"/>
            </a:xfrm>
            <a:prstGeom prst="line">
              <a:avLst/>
            </a:prstGeom>
          </p:spPr>
          <p:style>
            <a:lnRef idx="1">
              <a:schemeClr val="dk1"/>
            </a:lnRef>
            <a:fillRef idx="0">
              <a:schemeClr val="dk1"/>
            </a:fillRef>
            <a:effectRef idx="0">
              <a:schemeClr val="dk1"/>
            </a:effectRef>
            <a:fontRef idx="minor">
              <a:schemeClr val="tx1"/>
            </a:fontRef>
          </p:style>
        </p:cxnSp>
        <p:cxnSp>
          <p:nvCxnSpPr>
            <p:cNvPr id="14" name="直線矢印コネクタ 13"/>
            <p:cNvCxnSpPr>
              <a:endCxn id="10" idx="1"/>
            </p:cNvCxnSpPr>
            <p:nvPr/>
          </p:nvCxnSpPr>
          <p:spPr>
            <a:xfrm flipV="1">
              <a:off x="742260" y="3814861"/>
              <a:ext cx="360678" cy="52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15" name="グループ化 14"/>
          <p:cNvGrpSpPr/>
          <p:nvPr/>
        </p:nvGrpSpPr>
        <p:grpSpPr>
          <a:xfrm>
            <a:off x="1102938" y="3540915"/>
            <a:ext cx="10214958" cy="462562"/>
            <a:chOff x="1114377" y="3350927"/>
            <a:chExt cx="10214958" cy="462562"/>
          </a:xfrm>
        </p:grpSpPr>
        <p:sp>
          <p:nvSpPr>
            <p:cNvPr id="9" name="テキスト ボックス 8"/>
            <p:cNvSpPr txBox="1"/>
            <p:nvPr/>
          </p:nvSpPr>
          <p:spPr>
            <a:xfrm>
              <a:off x="1114377" y="3351824"/>
              <a:ext cx="6494085" cy="461665"/>
            </a:xfrm>
            <a:prstGeom prst="rect">
              <a:avLst/>
            </a:prstGeom>
            <a:noFill/>
          </p:spPr>
          <p:txBody>
            <a:bodyPr wrap="none" rtlCol="0">
              <a:spAutoFit/>
            </a:bodyPr>
            <a:lstStyle/>
            <a:p>
              <a:r>
                <a:rPr kumimoji="1" lang="ja-JP" altLang="en-US" dirty="0" smtClean="0"/>
                <a:t>（２）</a:t>
              </a:r>
              <a:r>
                <a:rPr kumimoji="1" lang="ja-JP" altLang="en-US" dirty="0"/>
                <a:t>－</a:t>
              </a:r>
              <a:r>
                <a:rPr kumimoji="1" lang="ja-JP" altLang="en-US" dirty="0" smtClean="0"/>
                <a:t>①イ　エラー内容が</a:t>
              </a:r>
              <a:r>
                <a:rPr kumimoji="1" lang="ja-JP" altLang="en-US" sz="2400" b="1" u="sng" dirty="0" smtClean="0">
                  <a:solidFill>
                    <a:srgbClr val="FF0000"/>
                  </a:solidFill>
                </a:rPr>
                <a:t>「受給者台帳」</a:t>
              </a:r>
              <a:r>
                <a:rPr kumimoji="1" lang="ja-JP" altLang="en-US" dirty="0" smtClean="0"/>
                <a:t>関連のもの</a:t>
              </a:r>
              <a:endParaRPr kumimoji="1" lang="ja-JP" altLang="en-US" dirty="0"/>
            </a:p>
          </p:txBody>
        </p:sp>
        <p:sp>
          <p:nvSpPr>
            <p:cNvPr id="25" name="右矢印 24"/>
            <p:cNvSpPr/>
            <p:nvPr/>
          </p:nvSpPr>
          <p:spPr>
            <a:xfrm>
              <a:off x="7692274" y="3416632"/>
              <a:ext cx="906371" cy="33742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8682457" y="3350927"/>
              <a:ext cx="2646878" cy="461665"/>
            </a:xfrm>
            <a:prstGeom prst="rect">
              <a:avLst/>
            </a:prstGeom>
            <a:solidFill>
              <a:srgbClr val="FFCCFF"/>
            </a:solidFill>
            <a:ln>
              <a:solidFill>
                <a:schemeClr val="tx1"/>
              </a:solidFill>
            </a:ln>
          </p:spPr>
          <p:txBody>
            <a:bodyPr wrap="none" rtlCol="0">
              <a:spAutoFit/>
            </a:bodyPr>
            <a:lstStyle/>
            <a:p>
              <a:r>
                <a:rPr kumimoji="1" lang="ja-JP" altLang="en-US" sz="2400" b="1" u="sng" dirty="0" smtClean="0"/>
                <a:t>新宿区</a:t>
              </a:r>
              <a:r>
                <a:rPr kumimoji="1" lang="ja-JP" altLang="en-US" sz="2400" dirty="0" smtClean="0"/>
                <a:t>　へ問合せ</a:t>
              </a:r>
              <a:endParaRPr kumimoji="1" lang="en-US" altLang="ja-JP" sz="2400" dirty="0" smtClean="0"/>
            </a:p>
          </p:txBody>
        </p:sp>
      </p:grpSp>
      <p:sp>
        <p:nvSpPr>
          <p:cNvPr id="28" name="テキスト ボックス 27"/>
          <p:cNvSpPr txBox="1"/>
          <p:nvPr/>
        </p:nvSpPr>
        <p:spPr>
          <a:xfrm>
            <a:off x="292231" y="5877790"/>
            <a:ext cx="6417141" cy="646331"/>
          </a:xfrm>
          <a:prstGeom prst="rect">
            <a:avLst/>
          </a:prstGeom>
          <a:noFill/>
        </p:spPr>
        <p:txBody>
          <a:bodyPr wrap="none" rtlCol="0">
            <a:spAutoFit/>
          </a:bodyPr>
          <a:lstStyle/>
          <a:p>
            <a:r>
              <a:rPr kumimoji="1" lang="ja-JP" altLang="en-US" dirty="0" smtClean="0"/>
              <a:t>（２）－</a:t>
            </a:r>
            <a:r>
              <a:rPr kumimoji="1" lang="ja-JP" altLang="en-US" dirty="0"/>
              <a:t>②</a:t>
            </a:r>
            <a:r>
              <a:rPr kumimoji="1" lang="ja-JP" altLang="en-US" dirty="0" smtClean="0"/>
              <a:t>　</a:t>
            </a:r>
            <a:r>
              <a:rPr kumimoji="1" lang="ja-JP" altLang="en-US" b="1" u="sng" dirty="0" smtClean="0">
                <a:solidFill>
                  <a:srgbClr val="FF0000"/>
                </a:solidFill>
              </a:rPr>
              <a:t>自治体審査によるエラー</a:t>
            </a:r>
            <a:r>
              <a:rPr kumimoji="1" lang="ja-JP" altLang="en-US" dirty="0" smtClean="0"/>
              <a:t>（前頁②）だった場合</a:t>
            </a:r>
            <a:endParaRPr kumimoji="1" lang="en-US" altLang="ja-JP" dirty="0" smtClean="0"/>
          </a:p>
          <a:p>
            <a:r>
              <a:rPr kumimoji="1" lang="ja-JP" altLang="en-US" dirty="0"/>
              <a:t>　</a:t>
            </a:r>
            <a:r>
              <a:rPr kumimoji="1" lang="ja-JP" altLang="en-US" dirty="0" smtClean="0"/>
              <a:t>　　　　　</a:t>
            </a:r>
            <a:r>
              <a:rPr kumimoji="1" lang="ja-JP" altLang="en-US" dirty="0"/>
              <a:t>（</a:t>
            </a:r>
            <a:r>
              <a:rPr kumimoji="1" lang="ja-JP" altLang="en-US" u="sng" dirty="0">
                <a:solidFill>
                  <a:srgbClr val="FF0000"/>
                </a:solidFill>
              </a:rPr>
              <a:t>エラーコード</a:t>
            </a:r>
            <a:r>
              <a:rPr kumimoji="1" lang="ja-JP" altLang="en-US" dirty="0" smtClean="0"/>
              <a:t>：</a:t>
            </a:r>
            <a:r>
              <a:rPr kumimoji="1" lang="en-US" altLang="ja-JP" dirty="0" smtClean="0"/>
              <a:t>S</a:t>
            </a:r>
            <a:r>
              <a:rPr kumimoji="1" lang="en-US" altLang="ja-JP" dirty="0"/>
              <a:t>Z</a:t>
            </a:r>
            <a:r>
              <a:rPr kumimoji="1" lang="ja-JP" altLang="en-US" dirty="0" smtClean="0"/>
              <a:t>）</a:t>
            </a:r>
            <a:endParaRPr kumimoji="1" lang="ja-JP" altLang="en-US" dirty="0"/>
          </a:p>
        </p:txBody>
      </p:sp>
      <p:sp>
        <p:nvSpPr>
          <p:cNvPr id="29" name="右矢印 28"/>
          <p:cNvSpPr/>
          <p:nvPr/>
        </p:nvSpPr>
        <p:spPr>
          <a:xfrm>
            <a:off x="6825007" y="5863526"/>
            <a:ext cx="1773638" cy="33742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8682457" y="5817660"/>
            <a:ext cx="2646878" cy="461665"/>
          </a:xfrm>
          <a:prstGeom prst="rect">
            <a:avLst/>
          </a:prstGeom>
          <a:solidFill>
            <a:srgbClr val="FFCCFF"/>
          </a:solidFill>
          <a:ln>
            <a:solidFill>
              <a:schemeClr val="tx1"/>
            </a:solidFill>
          </a:ln>
        </p:spPr>
        <p:txBody>
          <a:bodyPr wrap="none" rtlCol="0">
            <a:spAutoFit/>
          </a:bodyPr>
          <a:lstStyle/>
          <a:p>
            <a:r>
              <a:rPr kumimoji="1" lang="ja-JP" altLang="en-US" sz="2400" b="1" u="sng" dirty="0" smtClean="0"/>
              <a:t>新宿区</a:t>
            </a:r>
            <a:r>
              <a:rPr kumimoji="1" lang="ja-JP" altLang="en-US" sz="2400" dirty="0" smtClean="0"/>
              <a:t>　へ問合せ</a:t>
            </a:r>
            <a:endParaRPr kumimoji="1" lang="en-US" altLang="ja-JP" sz="2400" dirty="0" smtClean="0"/>
          </a:p>
        </p:txBody>
      </p:sp>
      <p:grpSp>
        <p:nvGrpSpPr>
          <p:cNvPr id="13" name="グループ化 12"/>
          <p:cNvGrpSpPr/>
          <p:nvPr/>
        </p:nvGrpSpPr>
        <p:grpSpPr>
          <a:xfrm>
            <a:off x="1114377" y="4737589"/>
            <a:ext cx="10226397" cy="461665"/>
            <a:chOff x="1102938" y="4250895"/>
            <a:chExt cx="10226397" cy="461665"/>
          </a:xfrm>
        </p:grpSpPr>
        <p:sp>
          <p:nvSpPr>
            <p:cNvPr id="32" name="テキスト ボックス 31"/>
            <p:cNvSpPr txBox="1"/>
            <p:nvPr/>
          </p:nvSpPr>
          <p:spPr>
            <a:xfrm>
              <a:off x="1102938" y="4297062"/>
              <a:ext cx="5032147" cy="369332"/>
            </a:xfrm>
            <a:prstGeom prst="rect">
              <a:avLst/>
            </a:prstGeom>
            <a:noFill/>
          </p:spPr>
          <p:txBody>
            <a:bodyPr wrap="none" rtlCol="0">
              <a:spAutoFit/>
            </a:bodyPr>
            <a:lstStyle/>
            <a:p>
              <a:r>
                <a:rPr kumimoji="1" lang="ja-JP" altLang="en-US" dirty="0" smtClean="0"/>
                <a:t>（２）</a:t>
              </a:r>
              <a:r>
                <a:rPr kumimoji="1" lang="ja-JP" altLang="en-US" dirty="0"/>
                <a:t>－</a:t>
              </a:r>
              <a:r>
                <a:rPr kumimoji="1" lang="ja-JP" altLang="en-US" dirty="0" smtClean="0"/>
                <a:t>①ウ　その他　あるいは　不明な場合</a:t>
              </a:r>
              <a:endParaRPr kumimoji="1" lang="ja-JP" altLang="en-US" dirty="0"/>
            </a:p>
          </p:txBody>
        </p:sp>
        <p:sp>
          <p:nvSpPr>
            <p:cNvPr id="33" name="右矢印 32"/>
            <p:cNvSpPr/>
            <p:nvPr/>
          </p:nvSpPr>
          <p:spPr>
            <a:xfrm>
              <a:off x="6268825" y="4297062"/>
              <a:ext cx="2329819" cy="33742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8682457" y="4250895"/>
              <a:ext cx="2646878" cy="461665"/>
            </a:xfrm>
            <a:prstGeom prst="rect">
              <a:avLst/>
            </a:prstGeom>
            <a:solidFill>
              <a:schemeClr val="accent3">
                <a:lumMod val="40000"/>
                <a:lumOff val="60000"/>
              </a:schemeClr>
            </a:solidFill>
            <a:ln>
              <a:solidFill>
                <a:schemeClr val="tx1"/>
              </a:solidFill>
            </a:ln>
          </p:spPr>
          <p:txBody>
            <a:bodyPr wrap="none" rtlCol="0">
              <a:spAutoFit/>
            </a:bodyPr>
            <a:lstStyle/>
            <a:p>
              <a:r>
                <a:rPr kumimoji="1" lang="ja-JP" altLang="en-US" sz="2400" b="1" u="sng" dirty="0" smtClean="0"/>
                <a:t>国保連</a:t>
              </a:r>
              <a:r>
                <a:rPr kumimoji="1" lang="ja-JP" altLang="en-US" sz="2400" dirty="0" smtClean="0"/>
                <a:t>　へ問合せ</a:t>
              </a:r>
              <a:endParaRPr kumimoji="1" lang="en-US" altLang="ja-JP" sz="2400" dirty="0" smtClean="0"/>
            </a:p>
          </p:txBody>
        </p:sp>
      </p:grpSp>
      <p:sp>
        <p:nvSpPr>
          <p:cNvPr id="3" name="左中かっこ 2"/>
          <p:cNvSpPr/>
          <p:nvPr/>
        </p:nvSpPr>
        <p:spPr>
          <a:xfrm>
            <a:off x="136789" y="1525981"/>
            <a:ext cx="310884" cy="4977423"/>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16" name="グループ化 15"/>
          <p:cNvGrpSpPr/>
          <p:nvPr/>
        </p:nvGrpSpPr>
        <p:grpSpPr>
          <a:xfrm>
            <a:off x="1114377" y="2439766"/>
            <a:ext cx="10961757" cy="839561"/>
            <a:chOff x="1114377" y="2439766"/>
            <a:chExt cx="10961757" cy="839561"/>
          </a:xfrm>
        </p:grpSpPr>
        <p:sp>
          <p:nvSpPr>
            <p:cNvPr id="8" name="テキスト ボックス 7"/>
            <p:cNvSpPr txBox="1"/>
            <p:nvPr/>
          </p:nvSpPr>
          <p:spPr>
            <a:xfrm>
              <a:off x="1114377" y="2440087"/>
              <a:ext cx="6494085" cy="461665"/>
            </a:xfrm>
            <a:prstGeom prst="rect">
              <a:avLst/>
            </a:prstGeom>
            <a:noFill/>
          </p:spPr>
          <p:txBody>
            <a:bodyPr wrap="none" rtlCol="0">
              <a:spAutoFit/>
            </a:bodyPr>
            <a:lstStyle/>
            <a:p>
              <a:r>
                <a:rPr kumimoji="1" lang="ja-JP" altLang="en-US" dirty="0" smtClean="0"/>
                <a:t>（２）</a:t>
              </a:r>
              <a:r>
                <a:rPr kumimoji="1" lang="ja-JP" altLang="en-US" dirty="0"/>
                <a:t>－</a:t>
              </a:r>
              <a:r>
                <a:rPr kumimoji="1" lang="ja-JP" altLang="en-US" dirty="0" smtClean="0"/>
                <a:t>①ア　エラー内容が</a:t>
              </a:r>
              <a:r>
                <a:rPr kumimoji="1" lang="ja-JP" altLang="en-US" sz="2400" b="1" u="sng" dirty="0" smtClean="0">
                  <a:solidFill>
                    <a:srgbClr val="FF0000"/>
                  </a:solidFill>
                </a:rPr>
                <a:t>「事業所台帳」</a:t>
              </a:r>
              <a:r>
                <a:rPr kumimoji="1" lang="ja-JP" altLang="en-US" dirty="0" smtClean="0"/>
                <a:t>関連のもの</a:t>
              </a:r>
              <a:endParaRPr kumimoji="1" lang="ja-JP" altLang="en-US" dirty="0"/>
            </a:p>
          </p:txBody>
        </p:sp>
        <p:sp>
          <p:nvSpPr>
            <p:cNvPr id="24" name="右矢印 23"/>
            <p:cNvSpPr/>
            <p:nvPr/>
          </p:nvSpPr>
          <p:spPr>
            <a:xfrm>
              <a:off x="7692274" y="2513399"/>
              <a:ext cx="906371" cy="33742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8682457" y="2439766"/>
              <a:ext cx="2646878" cy="461665"/>
            </a:xfrm>
            <a:prstGeom prst="rect">
              <a:avLst/>
            </a:prstGeom>
            <a:solidFill>
              <a:srgbClr val="CCFFFF"/>
            </a:solidFill>
            <a:ln>
              <a:solidFill>
                <a:schemeClr val="tx1"/>
              </a:solidFill>
            </a:ln>
          </p:spPr>
          <p:txBody>
            <a:bodyPr wrap="none" rtlCol="0">
              <a:spAutoFit/>
            </a:bodyPr>
            <a:lstStyle/>
            <a:p>
              <a:r>
                <a:rPr kumimoji="1" lang="ja-JP" altLang="en-US" sz="2400" b="1" u="sng" dirty="0" smtClean="0"/>
                <a:t>東京都</a:t>
              </a:r>
              <a:r>
                <a:rPr kumimoji="1" lang="ja-JP" altLang="en-US" sz="2400" dirty="0" smtClean="0"/>
                <a:t>　へ問合せ</a:t>
              </a:r>
              <a:endParaRPr kumimoji="1" lang="en-US" altLang="ja-JP" sz="2400" dirty="0" smtClean="0"/>
            </a:p>
          </p:txBody>
        </p:sp>
        <p:sp>
          <p:nvSpPr>
            <p:cNvPr id="11" name="テキスト ボックス 10"/>
            <p:cNvSpPr txBox="1"/>
            <p:nvPr/>
          </p:nvSpPr>
          <p:spPr>
            <a:xfrm>
              <a:off x="7597023" y="2940773"/>
              <a:ext cx="4479111" cy="338554"/>
            </a:xfrm>
            <a:prstGeom prst="rect">
              <a:avLst/>
            </a:prstGeom>
            <a:solidFill>
              <a:schemeClr val="bg1"/>
            </a:solidFill>
            <a:ln>
              <a:noFill/>
            </a:ln>
          </p:spPr>
          <p:txBody>
            <a:bodyPr wrap="none" rtlCol="0">
              <a:spAutoFit/>
            </a:bodyPr>
            <a:lstStyle/>
            <a:p>
              <a:r>
                <a:rPr kumimoji="1" lang="ja-JP" altLang="en-US" sz="1600" dirty="0" smtClean="0"/>
                <a:t>（地域生活支援課　</a:t>
              </a:r>
              <a:r>
                <a:rPr kumimoji="1" lang="en-US" altLang="ja-JP" sz="1600" dirty="0" smtClean="0"/>
                <a:t>or</a:t>
              </a:r>
              <a:r>
                <a:rPr kumimoji="1" lang="ja-JP" altLang="en-US" sz="1600" dirty="0" smtClean="0"/>
                <a:t>　施設サービス支援課）</a:t>
              </a:r>
              <a:endParaRPr kumimoji="1" lang="ja-JP" altLang="en-US" dirty="0"/>
            </a:p>
          </p:txBody>
        </p:sp>
      </p:grpSp>
    </p:spTree>
    <p:extLst>
      <p:ext uri="{BB962C8B-B14F-4D97-AF65-F5344CB8AC3E}">
        <p14:creationId xmlns:p14="http://schemas.microsoft.com/office/powerpoint/2010/main" val="206278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9759" y="75538"/>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121153" y="640448"/>
            <a:ext cx="5599523"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ED01</a:t>
            </a:r>
            <a:r>
              <a:rPr kumimoji="1" lang="ja-JP" altLang="en-US" dirty="0" smtClean="0"/>
              <a:t>：</a:t>
            </a:r>
            <a:r>
              <a:rPr kumimoji="1" lang="ja-JP" altLang="en-US" dirty="0">
                <a:solidFill>
                  <a:schemeClr val="dk1"/>
                </a:solidFill>
              </a:rPr>
              <a:t>資格：該当の請求情報は既に支払確定済です</a:t>
            </a:r>
            <a:r>
              <a:rPr kumimoji="1" lang="ja-JP" altLang="en-US" dirty="0" smtClean="0">
                <a:solidFill>
                  <a:schemeClr val="dk1"/>
                </a:solidFill>
              </a:rPr>
              <a:t>。</a:t>
            </a:r>
            <a:endParaRPr kumimoji="1" lang="ja-JP" altLang="en-US" dirty="0">
              <a:solidFill>
                <a:schemeClr val="dk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317769810"/>
              </p:ext>
            </p:extLst>
          </p:nvPr>
        </p:nvGraphicFramePr>
        <p:xfrm>
          <a:off x="525417" y="1328677"/>
          <a:ext cx="11219292" cy="156972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ED01</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algn="l"/>
                      <a:r>
                        <a:rPr kumimoji="1" lang="ja-JP" altLang="en-US" sz="1600" dirty="0" smtClean="0"/>
                        <a:t>資格：該当の請求情報は既に支払確定済です。</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994787"/>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9" name="テキスト ボックス 8"/>
          <p:cNvSpPr txBox="1"/>
          <p:nvPr/>
        </p:nvSpPr>
        <p:spPr>
          <a:xfrm>
            <a:off x="1590229" y="3100244"/>
            <a:ext cx="4544834" cy="523220"/>
          </a:xfrm>
          <a:prstGeom prst="rect">
            <a:avLst/>
          </a:prstGeom>
          <a:noFill/>
        </p:spPr>
        <p:txBody>
          <a:bodyPr wrap="none" rtlCol="0">
            <a:spAutoFit/>
          </a:bodyPr>
          <a:lstStyle/>
          <a:p>
            <a:r>
              <a:rPr kumimoji="1" lang="ja-JP" altLang="en-US" dirty="0" smtClean="0"/>
              <a:t>再請求には</a:t>
            </a:r>
            <a:r>
              <a:rPr kumimoji="1" lang="ja-JP" altLang="en-US" sz="2800" b="1" u="sng" dirty="0" smtClean="0">
                <a:solidFill>
                  <a:srgbClr val="FF0000"/>
                </a:solidFill>
              </a:rPr>
              <a:t>過誤申立が必要</a:t>
            </a:r>
            <a:r>
              <a:rPr kumimoji="1" lang="ja-JP" altLang="en-US" dirty="0" smtClean="0"/>
              <a:t>です。</a:t>
            </a:r>
            <a:endParaRPr kumimoji="1" lang="ja-JP" altLang="en-US" dirty="0"/>
          </a:p>
        </p:txBody>
      </p:sp>
      <p:sp>
        <p:nvSpPr>
          <p:cNvPr id="10" name="右矢印 9"/>
          <p:cNvSpPr/>
          <p:nvPr/>
        </p:nvSpPr>
        <p:spPr>
          <a:xfrm>
            <a:off x="920926" y="3182745"/>
            <a:ext cx="593888"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21153" y="3817646"/>
            <a:ext cx="7260036"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EC08</a:t>
            </a:r>
            <a:r>
              <a:rPr kumimoji="1" lang="ja-JP" altLang="en-US" dirty="0" smtClean="0"/>
              <a:t>：</a:t>
            </a:r>
            <a:r>
              <a:rPr kumimoji="1" lang="ja-JP" altLang="en-US" dirty="0">
                <a:solidFill>
                  <a:schemeClr val="dk1"/>
                </a:solidFill>
              </a:rPr>
              <a:t>受付：該当の利用者負担上限額管理結果票は既に受付済です</a:t>
            </a:r>
            <a:r>
              <a:rPr kumimoji="1" lang="ja-JP" altLang="en-US" dirty="0" smtClean="0">
                <a:solidFill>
                  <a:schemeClr val="dk1"/>
                </a:solidFill>
              </a:rPr>
              <a:t>。</a:t>
            </a:r>
            <a:endParaRPr kumimoji="1" lang="ja-JP" altLang="en-US" dirty="0">
              <a:solidFill>
                <a:schemeClr val="dk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9838279"/>
              </p:ext>
            </p:extLst>
          </p:nvPr>
        </p:nvGraphicFramePr>
        <p:xfrm>
          <a:off x="525417" y="4369297"/>
          <a:ext cx="11219292" cy="156972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EC08</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利</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algn="l"/>
                      <a:r>
                        <a:rPr kumimoji="1" lang="ja-JP" altLang="en-US" sz="1600" dirty="0" smtClean="0"/>
                        <a:t>受付：該当の利用者負担上限額管理結果票は既に受付済です。</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13" name="テキスト ボックス 12"/>
          <p:cNvSpPr txBox="1"/>
          <p:nvPr/>
        </p:nvSpPr>
        <p:spPr>
          <a:xfrm>
            <a:off x="6458476" y="6036627"/>
            <a:ext cx="5262979" cy="738664"/>
          </a:xfrm>
          <a:prstGeom prst="rect">
            <a:avLst/>
          </a:prstGeom>
          <a:solidFill>
            <a:schemeClr val="bg1"/>
          </a:solidFill>
          <a:ln>
            <a:solidFill>
              <a:schemeClr val="tx1"/>
            </a:solidFill>
          </a:ln>
        </p:spPr>
        <p:txBody>
          <a:bodyPr wrap="none" rtlCol="0">
            <a:spAutoFit/>
          </a:bodyPr>
          <a:lstStyle/>
          <a:p>
            <a:r>
              <a:rPr kumimoji="1" lang="ja-JP" altLang="en-US" sz="2400" b="1" dirty="0" smtClean="0">
                <a:solidFill>
                  <a:srgbClr val="FF0000"/>
                </a:solidFill>
              </a:rPr>
              <a:t>「サ」</a:t>
            </a:r>
            <a:r>
              <a:rPr kumimoji="1" lang="ja-JP" altLang="en-US" dirty="0" smtClean="0"/>
              <a:t>と</a:t>
            </a:r>
            <a:r>
              <a:rPr kumimoji="1" lang="ja-JP" altLang="en-US" sz="2400" b="1" dirty="0" smtClean="0">
                <a:solidFill>
                  <a:srgbClr val="FF0000"/>
                </a:solidFill>
              </a:rPr>
              <a:t>「明」</a:t>
            </a:r>
            <a:r>
              <a:rPr kumimoji="1" lang="ja-JP" altLang="en-US" dirty="0" smtClean="0"/>
              <a:t>が</a:t>
            </a:r>
            <a:r>
              <a:rPr kumimoji="1" lang="ja-JP" altLang="en-US" dirty="0"/>
              <a:t>一覧</a:t>
            </a:r>
            <a:r>
              <a:rPr kumimoji="1" lang="ja-JP" altLang="en-US" dirty="0" smtClean="0"/>
              <a:t>に載っていなければ、</a:t>
            </a:r>
            <a:endParaRPr kumimoji="1" lang="en-US" altLang="ja-JP" dirty="0" smtClean="0"/>
          </a:p>
          <a:p>
            <a:r>
              <a:rPr kumimoji="1" lang="ja-JP" altLang="en-US" dirty="0" smtClean="0"/>
              <a:t>　支払額に影響ないため修正不要です。</a:t>
            </a:r>
            <a:endParaRPr kumimoji="1" lang="ja-JP" altLang="en-US" dirty="0"/>
          </a:p>
        </p:txBody>
      </p:sp>
      <p:sp>
        <p:nvSpPr>
          <p:cNvPr id="15" name="下矢印 14"/>
          <p:cNvSpPr/>
          <p:nvPr/>
        </p:nvSpPr>
        <p:spPr>
          <a:xfrm rot="8100000">
            <a:off x="8903226" y="5374496"/>
            <a:ext cx="318630" cy="74299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102916" y="6036627"/>
            <a:ext cx="5032147" cy="738664"/>
          </a:xfrm>
          <a:prstGeom prst="rect">
            <a:avLst/>
          </a:prstGeom>
          <a:noFill/>
        </p:spPr>
        <p:txBody>
          <a:bodyPr wrap="none" rtlCol="0">
            <a:spAutoFit/>
          </a:bodyPr>
          <a:lstStyle/>
          <a:p>
            <a:r>
              <a:rPr kumimoji="1" lang="ja-JP" altLang="en-US" dirty="0" smtClean="0"/>
              <a:t>情報作成区分を</a:t>
            </a:r>
            <a:r>
              <a:rPr kumimoji="1" lang="ja-JP" altLang="en-US" sz="2400" b="1" dirty="0" smtClean="0"/>
              <a:t>「</a:t>
            </a:r>
            <a:r>
              <a:rPr kumimoji="1" lang="en-US" altLang="ja-JP" sz="2400" b="1" dirty="0" smtClean="0"/>
              <a:t>2</a:t>
            </a:r>
            <a:r>
              <a:rPr kumimoji="1" lang="ja-JP" altLang="en-US" sz="2400" b="1" dirty="0" smtClean="0"/>
              <a:t>：修正」</a:t>
            </a:r>
            <a:r>
              <a:rPr kumimoji="1" lang="ja-JP" altLang="en-US" dirty="0" smtClean="0"/>
              <a:t>で</a:t>
            </a:r>
            <a:endParaRPr kumimoji="1" lang="en-US" altLang="ja-JP" dirty="0" smtClean="0"/>
          </a:p>
          <a:p>
            <a:r>
              <a:rPr kumimoji="1" lang="ja-JP" altLang="en-US" dirty="0" smtClean="0"/>
              <a:t>再送信してください。（</a:t>
            </a:r>
            <a:r>
              <a:rPr kumimoji="1" lang="ja-JP" altLang="en-US" b="1" u="sng" dirty="0" smtClean="0">
                <a:solidFill>
                  <a:srgbClr val="FF0000"/>
                </a:solidFill>
              </a:rPr>
              <a:t>上限管理結果票のみ</a:t>
            </a:r>
            <a:r>
              <a:rPr kumimoji="1" lang="ja-JP" altLang="en-US" dirty="0" smtClean="0"/>
              <a:t>）</a:t>
            </a:r>
            <a:endParaRPr kumimoji="1" lang="ja-JP" altLang="en-US" dirty="0"/>
          </a:p>
        </p:txBody>
      </p:sp>
      <p:sp>
        <p:nvSpPr>
          <p:cNvPr id="17" name="右矢印 16"/>
          <p:cNvSpPr/>
          <p:nvPr/>
        </p:nvSpPr>
        <p:spPr>
          <a:xfrm>
            <a:off x="509028" y="6233176"/>
            <a:ext cx="593888"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角丸四角形 17"/>
          <p:cNvSpPr/>
          <p:nvPr/>
        </p:nvSpPr>
        <p:spPr>
          <a:xfrm>
            <a:off x="6933235" y="5151120"/>
            <a:ext cx="2118168" cy="46736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99379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8735" y="107093"/>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72229" y="725086"/>
            <a:ext cx="11025268"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EG03</a:t>
            </a:r>
            <a:r>
              <a:rPr kumimoji="1" lang="ja-JP" altLang="en-US" dirty="0" smtClean="0"/>
              <a:t>：</a:t>
            </a:r>
            <a:r>
              <a:rPr kumimoji="1" lang="ja-JP" altLang="en-US" dirty="0">
                <a:solidFill>
                  <a:schemeClr val="dk1"/>
                </a:solidFill>
              </a:rPr>
              <a:t>資格：</a:t>
            </a:r>
            <a:r>
              <a:rPr kumimoji="1" lang="ja-JP" altLang="en-US" b="1" dirty="0">
                <a:solidFill>
                  <a:schemeClr val="dk1"/>
                </a:solidFill>
              </a:rPr>
              <a:t>受給者台帳</a:t>
            </a:r>
            <a:r>
              <a:rPr kumimoji="1" lang="ja-JP" altLang="en-US" dirty="0">
                <a:solidFill>
                  <a:schemeClr val="dk1"/>
                </a:solidFill>
              </a:rPr>
              <a:t>にサービス提供年月時点で有効な受給者の支給決定情報が登録されていません</a:t>
            </a:r>
            <a:r>
              <a:rPr kumimoji="1" lang="ja-JP" altLang="en-US" dirty="0" smtClean="0">
                <a:solidFill>
                  <a:schemeClr val="dk1"/>
                </a:solidFill>
              </a:rPr>
              <a:t>。</a:t>
            </a:r>
            <a:endParaRPr kumimoji="1" lang="ja-JP" altLang="en-US" dirty="0">
              <a:solidFill>
                <a:schemeClr val="dk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3097256282"/>
              </p:ext>
            </p:extLst>
          </p:nvPr>
        </p:nvGraphicFramePr>
        <p:xfrm>
          <a:off x="444393" y="1593495"/>
          <a:ext cx="11219292" cy="156972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EG03</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algn="l"/>
                      <a:r>
                        <a:rPr kumimoji="1" lang="ja-JP" altLang="en-US" sz="1600" dirty="0" smtClean="0"/>
                        <a:t>資格：受給者台帳にサービス提供年月時点で有効な受給者の支給決定情報が登録されていません。</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1198065"/>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9" name="テキスト ボックス 8"/>
          <p:cNvSpPr txBox="1"/>
          <p:nvPr/>
        </p:nvSpPr>
        <p:spPr>
          <a:xfrm>
            <a:off x="1606853" y="3256447"/>
            <a:ext cx="6494085" cy="461665"/>
          </a:xfrm>
          <a:prstGeom prst="rect">
            <a:avLst/>
          </a:prstGeom>
          <a:noFill/>
        </p:spPr>
        <p:txBody>
          <a:bodyPr wrap="none" rtlCol="0">
            <a:spAutoFit/>
          </a:bodyPr>
          <a:lstStyle/>
          <a:p>
            <a:r>
              <a:rPr kumimoji="1" lang="ja-JP" altLang="en-US" sz="2400" b="1" u="sng" dirty="0" smtClean="0"/>
              <a:t>支給決定されていない</a:t>
            </a:r>
            <a:r>
              <a:rPr kumimoji="1" lang="ja-JP" altLang="en-US" dirty="0" smtClean="0"/>
              <a:t>サービスを請求したため返戻。</a:t>
            </a:r>
            <a:endParaRPr kumimoji="1" lang="ja-JP" altLang="en-US" dirty="0"/>
          </a:p>
        </p:txBody>
      </p:sp>
      <p:sp>
        <p:nvSpPr>
          <p:cNvPr id="10" name="右矢印 9"/>
          <p:cNvSpPr/>
          <p:nvPr/>
        </p:nvSpPr>
        <p:spPr>
          <a:xfrm>
            <a:off x="891250" y="3256447"/>
            <a:ext cx="593888"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3067176567"/>
              </p:ext>
            </p:extLst>
          </p:nvPr>
        </p:nvGraphicFramePr>
        <p:xfrm>
          <a:off x="891250" y="4202414"/>
          <a:ext cx="9192530" cy="2560320"/>
        </p:xfrm>
        <a:graphic>
          <a:graphicData uri="http://schemas.openxmlformats.org/drawingml/2006/table">
            <a:tbl>
              <a:tblPr firstRow="1" bandRow="1">
                <a:tableStyleId>{5940675A-B579-460E-94D1-54222C63F5DA}</a:tableStyleId>
              </a:tblPr>
              <a:tblGrid>
                <a:gridCol w="4596265">
                  <a:extLst>
                    <a:ext uri="{9D8B030D-6E8A-4147-A177-3AD203B41FA5}">
                      <a16:colId xmlns:a16="http://schemas.microsoft.com/office/drawing/2014/main" val="1270175928"/>
                    </a:ext>
                  </a:extLst>
                </a:gridCol>
                <a:gridCol w="4596265">
                  <a:extLst>
                    <a:ext uri="{9D8B030D-6E8A-4147-A177-3AD203B41FA5}">
                      <a16:colId xmlns:a16="http://schemas.microsoft.com/office/drawing/2014/main" val="2348675534"/>
                    </a:ext>
                  </a:extLst>
                </a:gridCol>
              </a:tblGrid>
              <a:tr h="342610">
                <a:tc>
                  <a:txBody>
                    <a:bodyPr/>
                    <a:lstStyle/>
                    <a:p>
                      <a:pPr algn="ctr"/>
                      <a:r>
                        <a:rPr kumimoji="1" lang="ja-JP" altLang="en-US" b="1" dirty="0" smtClean="0"/>
                        <a:t>支給決定情報</a:t>
                      </a:r>
                      <a:endParaRPr kumimoji="1" lang="ja-JP" altLang="en-US" b="1" dirty="0"/>
                    </a:p>
                  </a:txBody>
                  <a:tcPr anchor="ctr">
                    <a:solidFill>
                      <a:srgbClr val="FFCCFF"/>
                    </a:solidFill>
                  </a:tcPr>
                </a:tc>
                <a:tc>
                  <a:txBody>
                    <a:bodyPr/>
                    <a:lstStyle/>
                    <a:p>
                      <a:pPr algn="ctr"/>
                      <a:r>
                        <a:rPr kumimoji="1" lang="ja-JP" altLang="en-US" b="1" dirty="0" smtClean="0"/>
                        <a:t>事業所による請求内容</a:t>
                      </a:r>
                      <a:endParaRPr kumimoji="1" lang="ja-JP" altLang="en-US" b="1" dirty="0"/>
                    </a:p>
                  </a:txBody>
                  <a:tcPr anchor="ctr">
                    <a:solidFill>
                      <a:srgbClr val="FFCCFF"/>
                    </a:solidFill>
                  </a:tcPr>
                </a:tc>
                <a:extLst>
                  <a:ext uri="{0D108BD9-81ED-4DB2-BD59-A6C34878D82A}">
                    <a16:rowId xmlns:a16="http://schemas.microsoft.com/office/drawing/2014/main" val="3965961624"/>
                  </a:ext>
                </a:extLst>
              </a:tr>
              <a:tr h="370840">
                <a:tc>
                  <a:txBody>
                    <a:bodyPr/>
                    <a:lstStyle/>
                    <a:p>
                      <a:pPr algn="l"/>
                      <a:r>
                        <a:rPr kumimoji="1" lang="ja-JP" altLang="en-US" dirty="0" smtClean="0"/>
                        <a:t>居宅介護　通院介助（身体介護伴う）</a:t>
                      </a:r>
                      <a:endParaRPr kumimoji="1" lang="en-US" altLang="ja-JP" dirty="0" smtClean="0"/>
                    </a:p>
                    <a:p>
                      <a:pPr algn="r"/>
                      <a:r>
                        <a:rPr kumimoji="1" lang="ja-JP" altLang="en-US" dirty="0" smtClean="0"/>
                        <a:t>（決定サービスコード：</a:t>
                      </a:r>
                      <a:r>
                        <a:rPr kumimoji="1" lang="en-US" altLang="ja-JP" b="1" dirty="0" smtClean="0">
                          <a:solidFill>
                            <a:srgbClr val="FF0000"/>
                          </a:solidFill>
                        </a:rPr>
                        <a:t>113000</a:t>
                      </a:r>
                      <a:r>
                        <a:rPr kumimoji="1" lang="ja-JP" altLang="en-US" dirty="0" smtClean="0"/>
                        <a:t>）</a:t>
                      </a:r>
                      <a:endParaRPr kumimoji="1" lang="ja-JP" altLang="en-US" dirty="0"/>
                    </a:p>
                  </a:txBody>
                  <a:tcPr anchor="ctr">
                    <a:solidFill>
                      <a:schemeClr val="bg1"/>
                    </a:solidFill>
                  </a:tcPr>
                </a:tc>
                <a:tc>
                  <a:txBody>
                    <a:bodyPr/>
                    <a:lstStyle/>
                    <a:p>
                      <a:pPr algn="l"/>
                      <a:r>
                        <a:rPr kumimoji="1" lang="ja-JP" altLang="en-US" dirty="0" smtClean="0"/>
                        <a:t>居宅介護　通院介助（身体介護伴わない）</a:t>
                      </a:r>
                      <a:endParaRPr kumimoji="1" lang="en-US" altLang="ja-JP" dirty="0" smtClean="0"/>
                    </a:p>
                    <a:p>
                      <a:pPr algn="r"/>
                      <a:r>
                        <a:rPr kumimoji="1" lang="ja-JP" altLang="en-US" dirty="0" smtClean="0"/>
                        <a:t>（決定サービスコード：</a:t>
                      </a:r>
                      <a:r>
                        <a:rPr kumimoji="1" lang="en-US" altLang="ja-JP" b="1" dirty="0" smtClean="0">
                          <a:solidFill>
                            <a:srgbClr val="FF0000"/>
                          </a:solidFill>
                        </a:rPr>
                        <a:t>114000</a:t>
                      </a:r>
                      <a:r>
                        <a:rPr kumimoji="1" lang="ja-JP" altLang="en-US" dirty="0" smtClean="0"/>
                        <a:t>）</a:t>
                      </a:r>
                    </a:p>
                  </a:txBody>
                  <a:tcPr anchor="ctr">
                    <a:solidFill>
                      <a:schemeClr val="bg1"/>
                    </a:solidFill>
                  </a:tcPr>
                </a:tc>
                <a:extLst>
                  <a:ext uri="{0D108BD9-81ED-4DB2-BD59-A6C34878D82A}">
                    <a16:rowId xmlns:a16="http://schemas.microsoft.com/office/drawing/2014/main" val="2798821642"/>
                  </a:ext>
                </a:extLst>
              </a:tr>
              <a:tr h="370840">
                <a:tc>
                  <a:txBody>
                    <a:bodyPr/>
                    <a:lstStyle/>
                    <a:p>
                      <a:pPr algn="l"/>
                      <a:r>
                        <a:rPr kumimoji="1" lang="ja-JP" altLang="en-US" dirty="0" smtClean="0"/>
                        <a:t>重度訪問介護　</a:t>
                      </a:r>
                      <a:endParaRPr kumimoji="1" lang="en-US" altLang="ja-JP" dirty="0" smtClean="0"/>
                    </a:p>
                    <a:p>
                      <a:pPr algn="l"/>
                      <a:r>
                        <a:rPr kumimoji="1" lang="ja-JP" altLang="en-US" sz="1800" b="0" i="0" u="none" strike="noStrike" kern="1200" baseline="0" dirty="0" smtClean="0">
                          <a:solidFill>
                            <a:schemeClr val="tx1"/>
                          </a:solidFill>
                          <a:latin typeface="+mn-lt"/>
                          <a:ea typeface="+mn-ea"/>
                          <a:cs typeface="+mn-cs"/>
                        </a:rPr>
                        <a:t>　　　　</a:t>
                      </a:r>
                      <a:r>
                        <a:rPr kumimoji="1" lang="zh-TW" altLang="en-US" sz="1800" b="0" i="0" u="none" strike="noStrike" kern="1200" baseline="0" dirty="0" smtClean="0">
                          <a:solidFill>
                            <a:schemeClr val="tx1"/>
                          </a:solidFill>
                          <a:latin typeface="+mn-lt"/>
                          <a:ea typeface="+mn-ea"/>
                          <a:cs typeface="+mn-cs"/>
                        </a:rPr>
                        <a:t>重度障害者等包括支援対象者</a:t>
                      </a:r>
                      <a:r>
                        <a:rPr kumimoji="1" lang="ja-JP" altLang="en-US" sz="1800" b="0" i="0" u="none" strike="noStrike" kern="1200" baseline="0" dirty="0" smtClean="0">
                          <a:solidFill>
                            <a:schemeClr val="tx1"/>
                          </a:solidFill>
                          <a:latin typeface="+mn-lt"/>
                          <a:ea typeface="+mn-ea"/>
                          <a:cs typeface="+mn-cs"/>
                        </a:rPr>
                        <a:t>決定</a:t>
                      </a:r>
                      <a:endParaRPr kumimoji="1" lang="en-US" altLang="ja-JP" sz="1800" b="0" i="0" u="none" strike="noStrike" kern="1200" baseline="0" dirty="0" smtClean="0">
                        <a:solidFill>
                          <a:schemeClr val="tx1"/>
                        </a:solidFill>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dirty="0" smtClean="0"/>
                        <a:t>（決定サービスコード：</a:t>
                      </a:r>
                      <a:r>
                        <a:rPr kumimoji="1" lang="en-US" altLang="ja-JP" b="1" dirty="0" smtClean="0">
                          <a:solidFill>
                            <a:srgbClr val="FF0000"/>
                          </a:solidFill>
                        </a:rPr>
                        <a:t>121000</a:t>
                      </a:r>
                      <a:r>
                        <a:rPr kumimoji="1" lang="ja-JP" altLang="en-US" dirty="0" smtClean="0"/>
                        <a:t>）</a:t>
                      </a:r>
                    </a:p>
                  </a:txBody>
                  <a:tcPr anchor="ctr">
                    <a:solidFill>
                      <a:schemeClr val="bg1"/>
                    </a:solidFill>
                  </a:tcPr>
                </a:tc>
                <a:tc>
                  <a:txBody>
                    <a:bodyPr/>
                    <a:lstStyle/>
                    <a:p>
                      <a:pPr algn="l"/>
                      <a:r>
                        <a:rPr kumimoji="1" lang="zh-TW" altLang="en-US" sz="1800" b="0" i="0" u="none" strike="noStrike" kern="1200" baseline="0" dirty="0" smtClean="0">
                          <a:solidFill>
                            <a:schemeClr val="tx1"/>
                          </a:solidFill>
                          <a:latin typeface="+mn-lt"/>
                          <a:ea typeface="+mn-ea"/>
                          <a:cs typeface="+mn-cs"/>
                        </a:rPr>
                        <a:t>重度訪問介護</a:t>
                      </a:r>
                      <a:r>
                        <a:rPr kumimoji="1" lang="ja-JP" altLang="en-US" sz="1800" b="0" i="0" u="none" strike="noStrike" kern="1200" baseline="0" dirty="0" smtClean="0">
                          <a:solidFill>
                            <a:schemeClr val="tx1"/>
                          </a:solidFill>
                          <a:latin typeface="+mn-lt"/>
                          <a:ea typeface="+mn-ea"/>
                          <a:cs typeface="+mn-cs"/>
                        </a:rPr>
                        <a:t>　</a:t>
                      </a:r>
                      <a:endParaRPr kumimoji="1" lang="en-US" altLang="ja-JP" sz="1800" b="0" i="0" u="none" strike="noStrike" kern="1200" baseline="0" dirty="0" smtClean="0">
                        <a:solidFill>
                          <a:schemeClr val="tx1"/>
                        </a:solidFill>
                        <a:latin typeface="+mn-lt"/>
                        <a:ea typeface="+mn-ea"/>
                        <a:cs typeface="+mn-cs"/>
                      </a:endParaRPr>
                    </a:p>
                    <a:p>
                      <a:pPr algn="l"/>
                      <a:r>
                        <a:rPr kumimoji="1" lang="ja-JP" altLang="en-US" sz="1800" b="0" i="0" u="none" strike="noStrike" kern="1200" baseline="0" dirty="0" smtClean="0">
                          <a:solidFill>
                            <a:schemeClr val="tx1"/>
                          </a:solidFill>
                          <a:latin typeface="+mn-lt"/>
                          <a:ea typeface="+mn-ea"/>
                          <a:cs typeface="+mn-cs"/>
                        </a:rPr>
                        <a:t>　　　　</a:t>
                      </a:r>
                      <a:r>
                        <a:rPr kumimoji="1" lang="zh-TW" altLang="en-US" sz="1800" b="0" i="0" u="none" strike="noStrike" kern="1200" baseline="0" dirty="0" smtClean="0">
                          <a:solidFill>
                            <a:schemeClr val="tx1"/>
                          </a:solidFill>
                          <a:latin typeface="+mn-lt"/>
                          <a:ea typeface="+mn-ea"/>
                          <a:cs typeface="+mn-cs"/>
                        </a:rPr>
                        <a:t>障害支援区分６該当者</a:t>
                      </a:r>
                      <a:r>
                        <a:rPr kumimoji="1" lang="ja-JP" altLang="en-US" sz="1800" b="0" i="0" u="none" strike="noStrike" kern="1200" baseline="0" dirty="0" smtClean="0">
                          <a:solidFill>
                            <a:schemeClr val="tx1"/>
                          </a:solidFill>
                          <a:latin typeface="+mn-lt"/>
                          <a:ea typeface="+mn-ea"/>
                          <a:cs typeface="+mn-cs"/>
                        </a:rPr>
                        <a:t>決定</a:t>
                      </a:r>
                      <a:endParaRPr kumimoji="1" lang="en-US" altLang="ja-JP" sz="1800" b="0" i="0" u="none" strike="noStrike" kern="1200" baseline="0" dirty="0" smtClean="0">
                        <a:solidFill>
                          <a:schemeClr val="tx1"/>
                        </a:solidFill>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dirty="0" smtClean="0"/>
                        <a:t>（決定サービスコード：</a:t>
                      </a:r>
                      <a:r>
                        <a:rPr kumimoji="1" lang="en-US" altLang="ja-JP" b="1" dirty="0" smtClean="0">
                          <a:solidFill>
                            <a:srgbClr val="FF0000"/>
                          </a:solidFill>
                        </a:rPr>
                        <a:t>122000</a:t>
                      </a:r>
                      <a:r>
                        <a:rPr kumimoji="1" lang="ja-JP" altLang="en-US" dirty="0" smtClean="0"/>
                        <a:t>）</a:t>
                      </a:r>
                    </a:p>
                  </a:txBody>
                  <a:tcPr anchor="ctr">
                    <a:solidFill>
                      <a:schemeClr val="bg1"/>
                    </a:solidFill>
                  </a:tcPr>
                </a:tc>
                <a:extLst>
                  <a:ext uri="{0D108BD9-81ED-4DB2-BD59-A6C34878D82A}">
                    <a16:rowId xmlns:a16="http://schemas.microsoft.com/office/drawing/2014/main" val="260763092"/>
                  </a:ext>
                </a:extLst>
              </a:tr>
              <a:tr h="370840">
                <a:tc>
                  <a:txBody>
                    <a:bodyPr/>
                    <a:lstStyle/>
                    <a:p>
                      <a:pPr algn="l"/>
                      <a:r>
                        <a:rPr kumimoji="1" lang="zh-TW" altLang="en-US" sz="1800" b="0" i="0" u="none" strike="noStrike" kern="1200" baseline="0" dirty="0" smtClean="0">
                          <a:solidFill>
                            <a:schemeClr val="tx1"/>
                          </a:solidFill>
                          <a:latin typeface="+mn-lt"/>
                          <a:ea typeface="+mn-ea"/>
                          <a:cs typeface="+mn-cs"/>
                        </a:rPr>
                        <a:t>児童発達支援基本</a:t>
                      </a:r>
                      <a:r>
                        <a:rPr kumimoji="1" lang="ja-JP" altLang="en-US" sz="1800" b="0" i="0" u="none" strike="noStrike" kern="1200" baseline="0" dirty="0" smtClean="0">
                          <a:solidFill>
                            <a:schemeClr val="tx1"/>
                          </a:solidFill>
                          <a:latin typeface="+mn-lt"/>
                          <a:ea typeface="+mn-ea"/>
                          <a:cs typeface="+mn-cs"/>
                        </a:rPr>
                        <a:t>決定</a:t>
                      </a:r>
                      <a:endParaRPr kumimoji="1" lang="en-US" altLang="ja-JP" sz="1800" b="0" i="0" u="none" strike="noStrike" kern="1200" baseline="0" dirty="0" smtClean="0">
                        <a:solidFill>
                          <a:schemeClr val="tx1"/>
                        </a:solidFill>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dirty="0" smtClean="0"/>
                        <a:t>（決定サービスコード：</a:t>
                      </a:r>
                      <a:r>
                        <a:rPr kumimoji="1" lang="en-US" altLang="ja-JP" b="1" dirty="0" smtClean="0">
                          <a:solidFill>
                            <a:srgbClr val="FF0000"/>
                          </a:solidFill>
                        </a:rPr>
                        <a:t>611000</a:t>
                      </a:r>
                      <a:r>
                        <a:rPr kumimoji="1" lang="ja-JP" altLang="en-US" dirty="0" smtClean="0"/>
                        <a:t>）</a:t>
                      </a:r>
                    </a:p>
                  </a:txBody>
                  <a:tcPr anchor="ctr">
                    <a:solidFill>
                      <a:schemeClr val="bg1"/>
                    </a:solidFill>
                  </a:tcPr>
                </a:tc>
                <a:tc>
                  <a:txBody>
                    <a:bodyPr/>
                    <a:lstStyle/>
                    <a:p>
                      <a:pPr algn="l"/>
                      <a:r>
                        <a:rPr kumimoji="1" lang="zh-TW" altLang="en-US" sz="1800" b="0" i="0" u="none" strike="noStrike" kern="1200" baseline="0" dirty="0" smtClean="0">
                          <a:solidFill>
                            <a:schemeClr val="tx1"/>
                          </a:solidFill>
                          <a:latin typeface="+mn-lt"/>
                          <a:ea typeface="+mn-ea"/>
                          <a:cs typeface="+mn-cs"/>
                        </a:rPr>
                        <a:t>児童発達支援基本</a:t>
                      </a:r>
                      <a:r>
                        <a:rPr kumimoji="1" lang="ja-JP" altLang="en-US" sz="1800" b="0" i="0" u="none" strike="noStrike" kern="1200" baseline="0" dirty="0" smtClean="0">
                          <a:solidFill>
                            <a:schemeClr val="tx1"/>
                          </a:solidFill>
                          <a:latin typeface="+mn-lt"/>
                          <a:ea typeface="+mn-ea"/>
                          <a:cs typeface="+mn-cs"/>
                        </a:rPr>
                        <a:t>決定（重症心身障害児）</a:t>
                      </a:r>
                      <a:endParaRPr kumimoji="1" lang="en-US" altLang="ja-JP" sz="1800" b="0" i="0" u="none" strike="noStrike" kern="1200" baseline="0" dirty="0" smtClean="0">
                        <a:solidFill>
                          <a:schemeClr val="tx1"/>
                        </a:solidFill>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dirty="0" smtClean="0"/>
                        <a:t>（決定サービスコード：</a:t>
                      </a:r>
                      <a:r>
                        <a:rPr kumimoji="1" lang="en-US" altLang="ja-JP" b="1" dirty="0" smtClean="0">
                          <a:solidFill>
                            <a:srgbClr val="FF0000"/>
                          </a:solidFill>
                        </a:rPr>
                        <a:t>613000</a:t>
                      </a:r>
                      <a:r>
                        <a:rPr kumimoji="1" lang="ja-JP" altLang="en-US" dirty="0" smtClean="0"/>
                        <a:t>）</a:t>
                      </a:r>
                    </a:p>
                  </a:txBody>
                  <a:tcPr anchor="ctr">
                    <a:solidFill>
                      <a:schemeClr val="bg1"/>
                    </a:solidFill>
                  </a:tcPr>
                </a:tc>
                <a:extLst>
                  <a:ext uri="{0D108BD9-81ED-4DB2-BD59-A6C34878D82A}">
                    <a16:rowId xmlns:a16="http://schemas.microsoft.com/office/drawing/2014/main" val="637584569"/>
                  </a:ext>
                </a:extLst>
              </a:tr>
            </a:tbl>
          </a:graphicData>
        </a:graphic>
      </p:graphicFrame>
      <p:sp>
        <p:nvSpPr>
          <p:cNvPr id="18" name="テキスト ボックス 17"/>
          <p:cNvSpPr txBox="1"/>
          <p:nvPr/>
        </p:nvSpPr>
        <p:spPr>
          <a:xfrm>
            <a:off x="72229" y="3778471"/>
            <a:ext cx="2031325" cy="369332"/>
          </a:xfrm>
          <a:prstGeom prst="rect">
            <a:avLst/>
          </a:prstGeom>
          <a:noFill/>
        </p:spPr>
        <p:txBody>
          <a:bodyPr wrap="none" rtlCol="0">
            <a:spAutoFit/>
          </a:bodyPr>
          <a:lstStyle/>
          <a:p>
            <a:r>
              <a:rPr kumimoji="1" lang="ja-JP" altLang="en-US" dirty="0" smtClean="0"/>
              <a:t>よくある誤りの例</a:t>
            </a:r>
            <a:endParaRPr kumimoji="1" lang="ja-JP" altLang="en-US" dirty="0"/>
          </a:p>
        </p:txBody>
      </p:sp>
      <p:grpSp>
        <p:nvGrpSpPr>
          <p:cNvPr id="5" name="グループ化 4"/>
          <p:cNvGrpSpPr/>
          <p:nvPr/>
        </p:nvGrpSpPr>
        <p:grpSpPr>
          <a:xfrm>
            <a:off x="5334424" y="4835351"/>
            <a:ext cx="306181" cy="330537"/>
            <a:chOff x="-654973" y="2214700"/>
            <a:chExt cx="497712" cy="462987"/>
          </a:xfrm>
        </p:grpSpPr>
        <p:sp>
          <p:nvSpPr>
            <p:cNvPr id="4" name="右矢印 3"/>
            <p:cNvSpPr/>
            <p:nvPr/>
          </p:nvSpPr>
          <p:spPr>
            <a:xfrm>
              <a:off x="-423478" y="2214700"/>
              <a:ext cx="266217" cy="4629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 name="右矢印 18"/>
            <p:cNvSpPr/>
            <p:nvPr/>
          </p:nvSpPr>
          <p:spPr>
            <a:xfrm rot="10800000">
              <a:off x="-654973" y="2214700"/>
              <a:ext cx="231494" cy="4629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20" name="グループ化 19"/>
          <p:cNvGrpSpPr/>
          <p:nvPr/>
        </p:nvGrpSpPr>
        <p:grpSpPr>
          <a:xfrm>
            <a:off x="5347138" y="5650190"/>
            <a:ext cx="306181" cy="330537"/>
            <a:chOff x="-654973" y="2214700"/>
            <a:chExt cx="497712" cy="462987"/>
          </a:xfrm>
        </p:grpSpPr>
        <p:sp>
          <p:nvSpPr>
            <p:cNvPr id="21" name="右矢印 20"/>
            <p:cNvSpPr/>
            <p:nvPr/>
          </p:nvSpPr>
          <p:spPr>
            <a:xfrm>
              <a:off x="-423478" y="2214700"/>
              <a:ext cx="266217" cy="4629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 name="右矢印 21"/>
            <p:cNvSpPr/>
            <p:nvPr/>
          </p:nvSpPr>
          <p:spPr>
            <a:xfrm rot="10800000">
              <a:off x="-654973" y="2214700"/>
              <a:ext cx="231494" cy="4629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23" name="グループ化 22"/>
          <p:cNvGrpSpPr/>
          <p:nvPr/>
        </p:nvGrpSpPr>
        <p:grpSpPr>
          <a:xfrm>
            <a:off x="5334948" y="6299759"/>
            <a:ext cx="306181" cy="330537"/>
            <a:chOff x="-654973" y="2214700"/>
            <a:chExt cx="497712" cy="462987"/>
          </a:xfrm>
        </p:grpSpPr>
        <p:sp>
          <p:nvSpPr>
            <p:cNvPr id="24" name="右矢印 23"/>
            <p:cNvSpPr/>
            <p:nvPr/>
          </p:nvSpPr>
          <p:spPr>
            <a:xfrm>
              <a:off x="-423478" y="2214700"/>
              <a:ext cx="266217" cy="4629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 name="右矢印 24"/>
            <p:cNvSpPr/>
            <p:nvPr/>
          </p:nvSpPr>
          <p:spPr>
            <a:xfrm rot="10800000">
              <a:off x="-654973" y="2214700"/>
              <a:ext cx="231494" cy="4629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27" name="グループ化 26"/>
          <p:cNvGrpSpPr/>
          <p:nvPr/>
        </p:nvGrpSpPr>
        <p:grpSpPr>
          <a:xfrm>
            <a:off x="8803088" y="3324709"/>
            <a:ext cx="3220654" cy="1271108"/>
            <a:chOff x="8100938" y="3564243"/>
            <a:chExt cx="3220654" cy="1271108"/>
          </a:xfrm>
        </p:grpSpPr>
        <p:sp>
          <p:nvSpPr>
            <p:cNvPr id="26" name="雲 25"/>
            <p:cNvSpPr/>
            <p:nvPr/>
          </p:nvSpPr>
          <p:spPr>
            <a:xfrm>
              <a:off x="8100938" y="3564243"/>
              <a:ext cx="3220654" cy="1271108"/>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405790" y="3824637"/>
              <a:ext cx="2569934" cy="738664"/>
            </a:xfrm>
            <a:prstGeom prst="rect">
              <a:avLst/>
            </a:prstGeom>
            <a:noFill/>
          </p:spPr>
          <p:txBody>
            <a:bodyPr wrap="none" rtlCol="0">
              <a:spAutoFit/>
            </a:bodyPr>
            <a:lstStyle/>
            <a:p>
              <a:r>
                <a:rPr kumimoji="1" lang="ja-JP" altLang="en-US" sz="2400" b="1" u="sng" dirty="0" smtClean="0">
                  <a:solidFill>
                    <a:srgbClr val="FF0000"/>
                  </a:solidFill>
                </a:rPr>
                <a:t>受給者証の更新</a:t>
              </a:r>
              <a:r>
                <a:rPr kumimoji="1" lang="ja-JP" altLang="en-US" dirty="0" smtClean="0"/>
                <a:t>が</a:t>
              </a:r>
              <a:endParaRPr kumimoji="1" lang="en-US" altLang="ja-JP" dirty="0" smtClean="0"/>
            </a:p>
            <a:p>
              <a:r>
                <a:rPr kumimoji="1" lang="ja-JP" altLang="en-US" dirty="0" smtClean="0"/>
                <a:t>あった月は特に注意！</a:t>
              </a:r>
              <a:endParaRPr kumimoji="1" lang="ja-JP" altLang="en-US" dirty="0"/>
            </a:p>
          </p:txBody>
        </p:sp>
      </p:grpSp>
      <p:sp>
        <p:nvSpPr>
          <p:cNvPr id="28" name="テキスト ボックス 27"/>
          <p:cNvSpPr txBox="1"/>
          <p:nvPr/>
        </p:nvSpPr>
        <p:spPr>
          <a:xfrm>
            <a:off x="2960884" y="3694940"/>
            <a:ext cx="6186309" cy="369332"/>
          </a:xfrm>
          <a:prstGeom prst="rect">
            <a:avLst/>
          </a:prstGeom>
          <a:noFill/>
        </p:spPr>
        <p:txBody>
          <a:bodyPr wrap="none" rtlCol="0">
            <a:spAutoFit/>
          </a:bodyPr>
          <a:lstStyle/>
          <a:p>
            <a:r>
              <a:rPr kumimoji="1" lang="ja-JP" altLang="en-US" dirty="0" smtClean="0"/>
              <a:t>→ 受給者証と見比べて、誤りがないかご確認ください。</a:t>
            </a:r>
            <a:endParaRPr kumimoji="1" lang="ja-JP" altLang="en-US" dirty="0"/>
          </a:p>
        </p:txBody>
      </p:sp>
      <p:sp>
        <p:nvSpPr>
          <p:cNvPr id="11" name="テキスト ボックス 10"/>
          <p:cNvSpPr txBox="1"/>
          <p:nvPr/>
        </p:nvSpPr>
        <p:spPr>
          <a:xfrm>
            <a:off x="10304647" y="5284096"/>
            <a:ext cx="1723549" cy="1015663"/>
          </a:xfrm>
          <a:prstGeom prst="rect">
            <a:avLst/>
          </a:prstGeom>
          <a:solidFill>
            <a:schemeClr val="bg1"/>
          </a:solidFill>
          <a:ln>
            <a:solidFill>
              <a:schemeClr val="tx1"/>
            </a:solidFill>
          </a:ln>
        </p:spPr>
        <p:txBody>
          <a:bodyPr wrap="none" rtlCol="0">
            <a:spAutoFit/>
          </a:bodyPr>
          <a:lstStyle/>
          <a:p>
            <a:r>
              <a:rPr kumimoji="1" lang="ja-JP" altLang="en-US" dirty="0" smtClean="0"/>
              <a:t>不明な場合は</a:t>
            </a:r>
            <a:endParaRPr kumimoji="1" lang="en-US" altLang="ja-JP" dirty="0" smtClean="0"/>
          </a:p>
          <a:p>
            <a:r>
              <a:rPr kumimoji="1" lang="ja-JP" altLang="en-US" sz="2400" b="1" u="sng" dirty="0" smtClean="0">
                <a:solidFill>
                  <a:srgbClr val="FF0000"/>
                </a:solidFill>
              </a:rPr>
              <a:t>区に</a:t>
            </a:r>
            <a:r>
              <a:rPr kumimoji="1" lang="ja-JP" altLang="en-US" dirty="0" smtClean="0"/>
              <a:t>お問合せ</a:t>
            </a:r>
            <a:endParaRPr kumimoji="1" lang="en-US" altLang="ja-JP" dirty="0" smtClean="0"/>
          </a:p>
          <a:p>
            <a:r>
              <a:rPr kumimoji="1" lang="ja-JP" altLang="en-US" dirty="0" smtClean="0"/>
              <a:t>ください</a:t>
            </a:r>
            <a:r>
              <a:rPr kumimoji="1" lang="ja-JP" altLang="en-US" dirty="0"/>
              <a:t>。</a:t>
            </a:r>
          </a:p>
        </p:txBody>
      </p:sp>
    </p:spTree>
    <p:extLst>
      <p:ext uri="{BB962C8B-B14F-4D97-AF65-F5344CB8AC3E}">
        <p14:creationId xmlns:p14="http://schemas.microsoft.com/office/powerpoint/2010/main" val="4201764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8735" y="107093"/>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72229" y="725086"/>
            <a:ext cx="11025268" cy="646331"/>
          </a:xfrm>
          <a:prstGeom prst="rect">
            <a:avLst/>
          </a:prstGeom>
          <a:solidFill>
            <a:schemeClr val="accent3">
              <a:lumMod val="40000"/>
              <a:lumOff val="60000"/>
            </a:schemeClr>
          </a:solidFill>
          <a:ln>
            <a:solidFill>
              <a:schemeClr val="tx1"/>
            </a:solidFill>
          </a:ln>
        </p:spPr>
        <p:txBody>
          <a:bodyPr wrap="square" rtlCol="0">
            <a:spAutoFit/>
          </a:bodyPr>
          <a:lstStyle/>
          <a:p>
            <a:pPr lvl="0">
              <a:defRPr/>
            </a:pPr>
            <a:r>
              <a:rPr kumimoji="1" lang="en-US" altLang="ja-JP" dirty="0" smtClean="0"/>
              <a:t>EG05</a:t>
            </a:r>
            <a:r>
              <a:rPr kumimoji="1" lang="ja-JP" altLang="en-US" dirty="0" smtClean="0"/>
              <a:t>：</a:t>
            </a:r>
            <a:r>
              <a:rPr kumimoji="1" lang="ja-JP" altLang="en-US" dirty="0">
                <a:solidFill>
                  <a:schemeClr val="dk1"/>
                </a:solidFill>
              </a:rPr>
              <a:t>資格：請求情報の上限額管理事業所番号が受給者台帳の「利用者負担上限額情報・上限額管理事業所番号」と一致していません。</a:t>
            </a:r>
          </a:p>
        </p:txBody>
      </p:sp>
      <p:graphicFrame>
        <p:nvGraphicFramePr>
          <p:cNvPr id="7" name="表 6"/>
          <p:cNvGraphicFramePr>
            <a:graphicFrameLocks noGrp="1"/>
          </p:cNvGraphicFramePr>
          <p:nvPr>
            <p:extLst>
              <p:ext uri="{D42A27DB-BD31-4B8C-83A1-F6EECF244321}">
                <p14:modId xmlns:p14="http://schemas.microsoft.com/office/powerpoint/2010/main" val="3406789743"/>
              </p:ext>
            </p:extLst>
          </p:nvPr>
        </p:nvGraphicFramePr>
        <p:xfrm>
          <a:off x="331504" y="1952037"/>
          <a:ext cx="11219292" cy="177800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EG05</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lvl="0">
                        <a:defRPr/>
                      </a:pPr>
                      <a:r>
                        <a:rPr kumimoji="1" lang="ja-JP" altLang="en-US" sz="1600" dirty="0" smtClean="0">
                          <a:solidFill>
                            <a:schemeClr val="dk1"/>
                          </a:solidFill>
                        </a:rPr>
                        <a:t>資格：請求情報の上限額管理事業所番号が受給者台帳の「利用者負担上限額情報・上限額管理事業所番号」と一致していません。</a:t>
                      </a:r>
                      <a:endParaRPr kumimoji="1" lang="ja-JP" altLang="en-US" sz="1600" dirty="0">
                        <a:solidFill>
                          <a:schemeClr val="dk1"/>
                        </a:solidFill>
                      </a:endParaRP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1477061"/>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9" name="テキスト ボックス 8"/>
          <p:cNvSpPr txBox="1"/>
          <p:nvPr/>
        </p:nvSpPr>
        <p:spPr>
          <a:xfrm>
            <a:off x="6937542" y="3848992"/>
            <a:ext cx="3185487" cy="646331"/>
          </a:xfrm>
          <a:prstGeom prst="rect">
            <a:avLst/>
          </a:prstGeom>
          <a:noFill/>
        </p:spPr>
        <p:txBody>
          <a:bodyPr wrap="none" rtlCol="0">
            <a:spAutoFit/>
          </a:bodyPr>
          <a:lstStyle/>
          <a:p>
            <a:r>
              <a:rPr kumimoji="1" lang="ja-JP" altLang="en-US" dirty="0" smtClean="0"/>
              <a:t>上限管理事業所情報が</a:t>
            </a:r>
            <a:endParaRPr kumimoji="1" lang="en-US" altLang="ja-JP" dirty="0" smtClean="0"/>
          </a:p>
          <a:p>
            <a:r>
              <a:rPr kumimoji="1" lang="ja-JP" altLang="en-US" dirty="0" smtClean="0"/>
              <a:t>台帳情報と異なるため返戻。</a:t>
            </a:r>
            <a:endParaRPr kumimoji="1" lang="ja-JP" altLang="en-US" dirty="0"/>
          </a:p>
        </p:txBody>
      </p:sp>
      <p:sp>
        <p:nvSpPr>
          <p:cNvPr id="10" name="右矢印 9"/>
          <p:cNvSpPr/>
          <p:nvPr/>
        </p:nvSpPr>
        <p:spPr>
          <a:xfrm>
            <a:off x="6279154" y="3900715"/>
            <a:ext cx="593888"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742702" y="4864516"/>
            <a:ext cx="3647152" cy="646331"/>
          </a:xfrm>
          <a:prstGeom prst="rect">
            <a:avLst/>
          </a:prstGeom>
          <a:noFill/>
        </p:spPr>
        <p:txBody>
          <a:bodyPr wrap="none" rtlCol="0">
            <a:spAutoFit/>
          </a:bodyPr>
          <a:lstStyle/>
          <a:p>
            <a:r>
              <a:rPr kumimoji="1" lang="ja-JP" altLang="en-US" dirty="0" smtClean="0"/>
              <a:t>→ 受給者証と見比べて、</a:t>
            </a:r>
            <a:endParaRPr kumimoji="1" lang="en-US" altLang="ja-JP" dirty="0" smtClean="0"/>
          </a:p>
          <a:p>
            <a:r>
              <a:rPr kumimoji="1" lang="ja-JP" altLang="en-US" dirty="0"/>
              <a:t>　</a:t>
            </a:r>
            <a:r>
              <a:rPr kumimoji="1" lang="ja-JP" altLang="en-US" dirty="0" smtClean="0"/>
              <a:t>誤りがないかご確認ください。</a:t>
            </a:r>
            <a:endParaRPr kumimoji="1" lang="ja-JP" altLang="en-US" dirty="0"/>
          </a:p>
        </p:txBody>
      </p:sp>
      <p:pic>
        <p:nvPicPr>
          <p:cNvPr id="12" name="図 11"/>
          <p:cNvPicPr>
            <a:picLocks noChangeAspect="1"/>
          </p:cNvPicPr>
          <p:nvPr/>
        </p:nvPicPr>
        <p:blipFill rotWithShape="1">
          <a:blip r:embed="rId3"/>
          <a:srcRect l="9406" t="20941" r="32589" b="29969"/>
          <a:stretch/>
        </p:blipFill>
        <p:spPr>
          <a:xfrm>
            <a:off x="331504" y="3835681"/>
            <a:ext cx="5707620" cy="2875267"/>
          </a:xfrm>
          <a:prstGeom prst="rect">
            <a:avLst/>
          </a:prstGeom>
        </p:spPr>
      </p:pic>
      <p:sp>
        <p:nvSpPr>
          <p:cNvPr id="13" name="角丸四角形 12"/>
          <p:cNvSpPr/>
          <p:nvPr/>
        </p:nvSpPr>
        <p:spPr>
          <a:xfrm>
            <a:off x="495300" y="6220168"/>
            <a:ext cx="5349240" cy="49078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cxnSp>
        <p:nvCxnSpPr>
          <p:cNvPr id="16" name="直線矢印コネクタ 15"/>
          <p:cNvCxnSpPr/>
          <p:nvPr/>
        </p:nvCxnSpPr>
        <p:spPr>
          <a:xfrm flipH="1">
            <a:off x="5584864" y="4429611"/>
            <a:ext cx="1288178" cy="213120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テキスト ボックス 28"/>
          <p:cNvSpPr txBox="1"/>
          <p:nvPr/>
        </p:nvSpPr>
        <p:spPr>
          <a:xfrm>
            <a:off x="9679343" y="5629663"/>
            <a:ext cx="1723549" cy="1015663"/>
          </a:xfrm>
          <a:prstGeom prst="rect">
            <a:avLst/>
          </a:prstGeom>
          <a:solidFill>
            <a:schemeClr val="bg1"/>
          </a:solidFill>
          <a:ln>
            <a:solidFill>
              <a:schemeClr val="tx1"/>
            </a:solidFill>
          </a:ln>
        </p:spPr>
        <p:txBody>
          <a:bodyPr wrap="none" rtlCol="0">
            <a:spAutoFit/>
          </a:bodyPr>
          <a:lstStyle/>
          <a:p>
            <a:r>
              <a:rPr kumimoji="1" lang="ja-JP" altLang="en-US" dirty="0" smtClean="0"/>
              <a:t>不明な場合は</a:t>
            </a:r>
            <a:endParaRPr kumimoji="1" lang="en-US" altLang="ja-JP" dirty="0" smtClean="0"/>
          </a:p>
          <a:p>
            <a:r>
              <a:rPr kumimoji="1" lang="ja-JP" altLang="en-US" sz="2400" b="1" u="sng" dirty="0" smtClean="0">
                <a:solidFill>
                  <a:srgbClr val="FF0000"/>
                </a:solidFill>
              </a:rPr>
              <a:t>区に</a:t>
            </a:r>
            <a:r>
              <a:rPr kumimoji="1" lang="ja-JP" altLang="en-US" dirty="0" smtClean="0"/>
              <a:t>お問合せ</a:t>
            </a:r>
            <a:endParaRPr kumimoji="1" lang="en-US" altLang="ja-JP" dirty="0" smtClean="0"/>
          </a:p>
          <a:p>
            <a:r>
              <a:rPr kumimoji="1" lang="ja-JP" altLang="en-US" dirty="0" smtClean="0"/>
              <a:t>ください</a:t>
            </a:r>
            <a:r>
              <a:rPr kumimoji="1" lang="ja-JP" altLang="en-US" dirty="0"/>
              <a:t>。</a:t>
            </a:r>
          </a:p>
        </p:txBody>
      </p:sp>
    </p:spTree>
    <p:extLst>
      <p:ext uri="{BB962C8B-B14F-4D97-AF65-F5344CB8AC3E}">
        <p14:creationId xmlns:p14="http://schemas.microsoft.com/office/powerpoint/2010/main" val="893206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8735" y="107093"/>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72229" y="725086"/>
            <a:ext cx="11997852"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EG12</a:t>
            </a:r>
            <a:r>
              <a:rPr kumimoji="1" lang="ja-JP" altLang="en-US" dirty="0" smtClean="0"/>
              <a:t>：</a:t>
            </a:r>
            <a:r>
              <a:rPr kumimoji="1" lang="ja-JP" altLang="en-US" dirty="0">
                <a:solidFill>
                  <a:schemeClr val="dk1"/>
                </a:solidFill>
              </a:rPr>
              <a:t>資格：</a:t>
            </a:r>
            <a:r>
              <a:rPr kumimoji="1" lang="ja-JP" altLang="en-US" b="1" dirty="0">
                <a:solidFill>
                  <a:schemeClr val="dk1"/>
                </a:solidFill>
              </a:rPr>
              <a:t>受給者台帳</a:t>
            </a:r>
            <a:r>
              <a:rPr kumimoji="1" lang="ja-JP" altLang="en-US" dirty="0">
                <a:solidFill>
                  <a:schemeClr val="dk1"/>
                </a:solidFill>
              </a:rPr>
              <a:t>にサービス提供年月時点で有効な受給者の利用者負担上限月額情報が登録されていません</a:t>
            </a:r>
            <a:r>
              <a:rPr kumimoji="1" lang="ja-JP" altLang="en-US" dirty="0" smtClean="0">
                <a:solidFill>
                  <a:schemeClr val="dk1"/>
                </a:solidFill>
              </a:rPr>
              <a:t>。</a:t>
            </a:r>
            <a:endParaRPr kumimoji="1" lang="ja-JP" altLang="en-US" dirty="0">
              <a:solidFill>
                <a:schemeClr val="dk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3292153935"/>
              </p:ext>
            </p:extLst>
          </p:nvPr>
        </p:nvGraphicFramePr>
        <p:xfrm>
          <a:off x="444393" y="1593495"/>
          <a:ext cx="11219292" cy="156972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EG12</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baseline="0" dirty="0" smtClean="0">
                          <a:solidFill>
                            <a:schemeClr val="dk1"/>
                          </a:solidFill>
                          <a:latin typeface="+mn-lt"/>
                          <a:ea typeface="+mn-ea"/>
                          <a:cs typeface="+mn-cs"/>
                        </a:rPr>
                        <a:t>資格：受給者台帳にサービス提供年月時点で有効な受給者の利用者負担上限月額情報が登録されていません。</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1198065"/>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9" name="テキスト ボックス 8"/>
          <p:cNvSpPr txBox="1"/>
          <p:nvPr/>
        </p:nvSpPr>
        <p:spPr>
          <a:xfrm>
            <a:off x="1606853" y="3256447"/>
            <a:ext cx="6186309" cy="461665"/>
          </a:xfrm>
          <a:prstGeom prst="rect">
            <a:avLst/>
          </a:prstGeom>
          <a:noFill/>
        </p:spPr>
        <p:txBody>
          <a:bodyPr wrap="none" rtlCol="0">
            <a:spAutoFit/>
          </a:bodyPr>
          <a:lstStyle/>
          <a:p>
            <a:r>
              <a:rPr kumimoji="1" lang="ja-JP" altLang="en-US" sz="2400" b="1" u="sng" dirty="0" smtClean="0"/>
              <a:t>支給決定が終了した</a:t>
            </a:r>
            <a:r>
              <a:rPr kumimoji="1" lang="ja-JP" altLang="en-US" dirty="0" smtClean="0"/>
              <a:t>サービスを請求したため返戻。</a:t>
            </a:r>
            <a:endParaRPr kumimoji="1" lang="ja-JP" altLang="en-US" dirty="0"/>
          </a:p>
        </p:txBody>
      </p:sp>
      <p:sp>
        <p:nvSpPr>
          <p:cNvPr id="10" name="右矢印 9"/>
          <p:cNvSpPr/>
          <p:nvPr/>
        </p:nvSpPr>
        <p:spPr>
          <a:xfrm>
            <a:off x="891250" y="3256447"/>
            <a:ext cx="593888"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8757933" y="3256447"/>
            <a:ext cx="3220654" cy="1271108"/>
            <a:chOff x="8100938" y="3564243"/>
            <a:chExt cx="3220654" cy="1271108"/>
          </a:xfrm>
        </p:grpSpPr>
        <p:sp>
          <p:nvSpPr>
            <p:cNvPr id="26" name="雲 25"/>
            <p:cNvSpPr/>
            <p:nvPr/>
          </p:nvSpPr>
          <p:spPr>
            <a:xfrm>
              <a:off x="8100938" y="3564243"/>
              <a:ext cx="3220654" cy="1271108"/>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405790" y="3824637"/>
              <a:ext cx="2569934" cy="738664"/>
            </a:xfrm>
            <a:prstGeom prst="rect">
              <a:avLst/>
            </a:prstGeom>
            <a:noFill/>
          </p:spPr>
          <p:txBody>
            <a:bodyPr wrap="none" rtlCol="0">
              <a:spAutoFit/>
            </a:bodyPr>
            <a:lstStyle/>
            <a:p>
              <a:r>
                <a:rPr kumimoji="1" lang="ja-JP" altLang="en-US" sz="2400" b="1" u="sng" dirty="0" smtClean="0">
                  <a:solidFill>
                    <a:srgbClr val="FF0000"/>
                  </a:solidFill>
                </a:rPr>
                <a:t>受給者証の更新</a:t>
              </a:r>
              <a:r>
                <a:rPr kumimoji="1" lang="ja-JP" altLang="en-US" dirty="0" smtClean="0"/>
                <a:t>が</a:t>
              </a:r>
              <a:endParaRPr kumimoji="1" lang="en-US" altLang="ja-JP" dirty="0" smtClean="0"/>
            </a:p>
            <a:p>
              <a:r>
                <a:rPr kumimoji="1" lang="ja-JP" altLang="en-US" dirty="0" smtClean="0"/>
                <a:t>あった月は特に注意！</a:t>
              </a:r>
              <a:endParaRPr kumimoji="1" lang="ja-JP" altLang="en-US" dirty="0"/>
            </a:p>
          </p:txBody>
        </p:sp>
      </p:grpSp>
      <p:sp>
        <p:nvSpPr>
          <p:cNvPr id="28" name="テキスト ボックス 27"/>
          <p:cNvSpPr txBox="1"/>
          <p:nvPr/>
        </p:nvSpPr>
        <p:spPr>
          <a:xfrm>
            <a:off x="891250" y="4255505"/>
            <a:ext cx="8384026" cy="461665"/>
          </a:xfrm>
          <a:prstGeom prst="rect">
            <a:avLst/>
          </a:prstGeom>
          <a:noFill/>
        </p:spPr>
        <p:txBody>
          <a:bodyPr wrap="none" rtlCol="0">
            <a:spAutoFit/>
          </a:bodyPr>
          <a:lstStyle/>
          <a:p>
            <a:r>
              <a:rPr kumimoji="1" lang="ja-JP" altLang="en-US" sz="2400" u="sng" dirty="0" smtClean="0">
                <a:solidFill>
                  <a:srgbClr val="FF0000"/>
                </a:solidFill>
              </a:rPr>
              <a:t>受給者証の更新処理が遅れていた</a:t>
            </a:r>
            <a:r>
              <a:rPr kumimoji="1" lang="ja-JP" altLang="en-US" dirty="0" smtClean="0"/>
              <a:t>可能性（＠ご利用者 </a:t>
            </a:r>
            <a:r>
              <a:rPr kumimoji="1" lang="en-US" altLang="ja-JP" dirty="0" smtClean="0"/>
              <a:t>or </a:t>
            </a:r>
            <a:r>
              <a:rPr kumimoji="1" lang="ja-JP" altLang="en-US" dirty="0" smtClean="0"/>
              <a:t>＠新宿区）</a:t>
            </a:r>
            <a:endParaRPr kumimoji="1" lang="ja-JP" altLang="en-US" dirty="0"/>
          </a:p>
        </p:txBody>
      </p:sp>
      <p:sp>
        <p:nvSpPr>
          <p:cNvPr id="29" name="テキスト ボックス 28"/>
          <p:cNvSpPr txBox="1"/>
          <p:nvPr/>
        </p:nvSpPr>
        <p:spPr>
          <a:xfrm>
            <a:off x="444393" y="5454384"/>
            <a:ext cx="9725739" cy="461665"/>
          </a:xfrm>
          <a:prstGeom prst="rect">
            <a:avLst/>
          </a:prstGeom>
          <a:solidFill>
            <a:schemeClr val="bg1"/>
          </a:solidFill>
        </p:spPr>
        <p:txBody>
          <a:bodyPr wrap="none" rtlCol="0">
            <a:spAutoFit/>
          </a:bodyPr>
          <a:lstStyle/>
          <a:p>
            <a:r>
              <a:rPr kumimoji="1" lang="ja-JP" altLang="en-US" dirty="0" smtClean="0"/>
              <a:t>新宿区　あるいは　ご利用者に、</a:t>
            </a:r>
            <a:r>
              <a:rPr kumimoji="1" lang="ja-JP" altLang="en-US" sz="2400" b="1" u="sng" dirty="0" smtClean="0">
                <a:solidFill>
                  <a:srgbClr val="FF0000"/>
                </a:solidFill>
              </a:rPr>
              <a:t>受給者証の更新状況についてご確認</a:t>
            </a:r>
            <a:r>
              <a:rPr kumimoji="1" lang="ja-JP" altLang="en-US" dirty="0" smtClean="0"/>
              <a:t>ください。</a:t>
            </a:r>
            <a:endParaRPr kumimoji="1" lang="ja-JP" altLang="en-US" dirty="0"/>
          </a:p>
        </p:txBody>
      </p:sp>
      <p:sp>
        <p:nvSpPr>
          <p:cNvPr id="11" name="下矢印 10"/>
          <p:cNvSpPr/>
          <p:nvPr/>
        </p:nvSpPr>
        <p:spPr>
          <a:xfrm>
            <a:off x="4271274" y="3868924"/>
            <a:ext cx="1162313" cy="26281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下矢印 29"/>
          <p:cNvSpPr/>
          <p:nvPr/>
        </p:nvSpPr>
        <p:spPr>
          <a:xfrm>
            <a:off x="4271274" y="4954369"/>
            <a:ext cx="1162313" cy="26281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05129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8735" y="107093"/>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72229" y="725086"/>
            <a:ext cx="10951371"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EG13</a:t>
            </a:r>
            <a:r>
              <a:rPr kumimoji="1" lang="ja-JP" altLang="en-US" dirty="0" smtClean="0"/>
              <a:t>：</a:t>
            </a:r>
            <a:r>
              <a:rPr kumimoji="1" lang="ja-JP" altLang="en-US" dirty="0">
                <a:solidFill>
                  <a:schemeClr val="dk1"/>
                </a:solidFill>
              </a:rPr>
              <a:t>資格：</a:t>
            </a:r>
            <a:r>
              <a:rPr kumimoji="1" lang="ja-JP" altLang="en-US" b="1" dirty="0">
                <a:solidFill>
                  <a:schemeClr val="dk1"/>
                </a:solidFill>
              </a:rPr>
              <a:t>受給者台帳</a:t>
            </a:r>
            <a:r>
              <a:rPr kumimoji="1" lang="ja-JP" altLang="en-US" dirty="0">
                <a:solidFill>
                  <a:schemeClr val="dk1"/>
                </a:solidFill>
              </a:rPr>
              <a:t>にサービス提供年月時点で有効な受給者の支給決定情報が登録されていません</a:t>
            </a:r>
            <a:r>
              <a:rPr kumimoji="1" lang="ja-JP" altLang="en-US" dirty="0" smtClean="0">
                <a:solidFill>
                  <a:schemeClr val="dk1"/>
                </a:solidFill>
              </a:rPr>
              <a:t>。</a:t>
            </a:r>
            <a:endParaRPr kumimoji="1" lang="ja-JP" altLang="en-US" dirty="0">
              <a:solidFill>
                <a:schemeClr val="dk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514232229"/>
              </p:ext>
            </p:extLst>
          </p:nvPr>
        </p:nvGraphicFramePr>
        <p:xfrm>
          <a:off x="444393" y="1593495"/>
          <a:ext cx="11219292" cy="156972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EG13</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baseline="0" dirty="0" smtClean="0">
                          <a:solidFill>
                            <a:schemeClr val="dk1"/>
                          </a:solidFill>
                          <a:latin typeface="+mn-lt"/>
                          <a:ea typeface="+mn-ea"/>
                          <a:cs typeface="+mn-cs"/>
                        </a:rPr>
                        <a:t>資格：受給者台帳にサービス提供年月時点で有効な受給者の支給決定情報が登録されていません。</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1198065"/>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9" name="テキスト ボックス 8"/>
          <p:cNvSpPr txBox="1"/>
          <p:nvPr/>
        </p:nvSpPr>
        <p:spPr>
          <a:xfrm>
            <a:off x="1606853" y="3256447"/>
            <a:ext cx="9417963" cy="461665"/>
          </a:xfrm>
          <a:prstGeom prst="rect">
            <a:avLst/>
          </a:prstGeom>
          <a:solidFill>
            <a:schemeClr val="bg1"/>
          </a:solidFill>
        </p:spPr>
        <p:txBody>
          <a:bodyPr wrap="none" rtlCol="0">
            <a:spAutoFit/>
          </a:bodyPr>
          <a:lstStyle/>
          <a:p>
            <a:r>
              <a:rPr kumimoji="1" lang="ja-JP" altLang="en-US" dirty="0" smtClean="0"/>
              <a:t>国保連宛てに</a:t>
            </a:r>
            <a:r>
              <a:rPr kumimoji="1" lang="ja-JP" altLang="en-US" dirty="0"/>
              <a:t>請求と一緒に</a:t>
            </a:r>
            <a:r>
              <a:rPr kumimoji="1" lang="ja-JP" altLang="en-US" dirty="0" smtClean="0"/>
              <a:t>伝送した</a:t>
            </a:r>
            <a:r>
              <a:rPr kumimoji="1" lang="ja-JP" altLang="en-US" sz="2400" b="1" u="sng" dirty="0" smtClean="0">
                <a:solidFill>
                  <a:srgbClr val="FF0000"/>
                </a:solidFill>
              </a:rPr>
              <a:t>「契約内容報告書」</a:t>
            </a:r>
            <a:r>
              <a:rPr kumimoji="1" lang="ja-JP" altLang="en-US" dirty="0" smtClean="0"/>
              <a:t>にエラーがあるため返戻。</a:t>
            </a:r>
            <a:endParaRPr kumimoji="1" lang="ja-JP" altLang="en-US" dirty="0"/>
          </a:p>
        </p:txBody>
      </p:sp>
      <p:sp>
        <p:nvSpPr>
          <p:cNvPr id="10" name="右矢印 9"/>
          <p:cNvSpPr/>
          <p:nvPr/>
        </p:nvSpPr>
        <p:spPr>
          <a:xfrm>
            <a:off x="891250" y="3256447"/>
            <a:ext cx="593888"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891250" y="4291003"/>
            <a:ext cx="9700731" cy="461665"/>
          </a:xfrm>
          <a:prstGeom prst="rect">
            <a:avLst/>
          </a:prstGeom>
          <a:noFill/>
        </p:spPr>
        <p:txBody>
          <a:bodyPr wrap="square" rtlCol="0">
            <a:spAutoFit/>
          </a:bodyPr>
          <a:lstStyle/>
          <a:p>
            <a:r>
              <a:rPr kumimoji="1" lang="ja-JP" altLang="en-US" sz="2400" b="1" dirty="0" smtClean="0">
                <a:solidFill>
                  <a:srgbClr val="FF0000"/>
                </a:solidFill>
              </a:rPr>
              <a:t>「契約内容報告書」</a:t>
            </a:r>
            <a:r>
              <a:rPr kumimoji="1" lang="ja-JP" altLang="en-US" dirty="0" smtClean="0"/>
              <a:t>に、</a:t>
            </a:r>
            <a:r>
              <a:rPr kumimoji="1" lang="ja-JP" altLang="en-US" u="sng" dirty="0" smtClean="0"/>
              <a:t>古い契約情報が残っている</a:t>
            </a:r>
            <a:r>
              <a:rPr kumimoji="1" lang="ja-JP" altLang="en-US" dirty="0" smtClean="0"/>
              <a:t>と発生する。（よくある事例）</a:t>
            </a:r>
            <a:endParaRPr kumimoji="1" lang="en-US" altLang="ja-JP" dirty="0" smtClean="0"/>
          </a:p>
        </p:txBody>
      </p:sp>
      <p:sp>
        <p:nvSpPr>
          <p:cNvPr id="29" name="テキスト ボックス 28"/>
          <p:cNvSpPr txBox="1"/>
          <p:nvPr/>
        </p:nvSpPr>
        <p:spPr>
          <a:xfrm>
            <a:off x="3238719" y="5501028"/>
            <a:ext cx="3877985" cy="461665"/>
          </a:xfrm>
          <a:prstGeom prst="rect">
            <a:avLst/>
          </a:prstGeom>
          <a:noFill/>
        </p:spPr>
        <p:txBody>
          <a:bodyPr wrap="none" rtlCol="0">
            <a:spAutoFit/>
          </a:bodyPr>
          <a:lstStyle/>
          <a:p>
            <a:r>
              <a:rPr kumimoji="1" lang="ja-JP" altLang="en-US" dirty="0" smtClean="0"/>
              <a:t>詳細は</a:t>
            </a:r>
            <a:r>
              <a:rPr kumimoji="1" lang="ja-JP" altLang="en-US" sz="2400" b="1" u="sng" dirty="0" smtClean="0">
                <a:solidFill>
                  <a:srgbClr val="FF0000"/>
                </a:solidFill>
              </a:rPr>
              <a:t>国保連</a:t>
            </a:r>
            <a:r>
              <a:rPr kumimoji="1" lang="ja-JP" altLang="en-US" b="1" u="sng" dirty="0" smtClean="0">
                <a:solidFill>
                  <a:srgbClr val="FF0000"/>
                </a:solidFill>
              </a:rPr>
              <a:t>にご確認</a:t>
            </a:r>
            <a:r>
              <a:rPr kumimoji="1" lang="ja-JP" altLang="en-US" dirty="0" smtClean="0"/>
              <a:t>ください。</a:t>
            </a:r>
            <a:endParaRPr kumimoji="1" lang="ja-JP" altLang="en-US" dirty="0"/>
          </a:p>
        </p:txBody>
      </p:sp>
      <p:sp>
        <p:nvSpPr>
          <p:cNvPr id="11" name="下矢印 10"/>
          <p:cNvSpPr/>
          <p:nvPr/>
        </p:nvSpPr>
        <p:spPr>
          <a:xfrm>
            <a:off x="4271274" y="3868924"/>
            <a:ext cx="1162313" cy="26281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下矢印 29"/>
          <p:cNvSpPr/>
          <p:nvPr/>
        </p:nvSpPr>
        <p:spPr>
          <a:xfrm>
            <a:off x="4271274" y="5141375"/>
            <a:ext cx="1162313" cy="26281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943492" y="5988040"/>
            <a:ext cx="6468437" cy="307777"/>
          </a:xfrm>
          <a:prstGeom prst="rect">
            <a:avLst/>
          </a:prstGeom>
          <a:noFill/>
        </p:spPr>
        <p:txBody>
          <a:bodyPr wrap="none" rtlCol="0">
            <a:spAutoFit/>
          </a:bodyPr>
          <a:lstStyle/>
          <a:p>
            <a:r>
              <a:rPr kumimoji="1" lang="ja-JP" altLang="en-US" sz="1400" dirty="0" smtClean="0"/>
              <a:t>（受給者台帳関連のエラーですが新宿区ではわからないエラーの１つです。）</a:t>
            </a:r>
            <a:endParaRPr kumimoji="1" lang="ja-JP" altLang="en-US" dirty="0"/>
          </a:p>
        </p:txBody>
      </p:sp>
    </p:spTree>
    <p:extLst>
      <p:ext uri="{BB962C8B-B14F-4D97-AF65-F5344CB8AC3E}">
        <p14:creationId xmlns:p14="http://schemas.microsoft.com/office/powerpoint/2010/main" val="4160871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8735" y="107093"/>
            <a:ext cx="7250608" cy="514346"/>
          </a:xfrm>
          <a:solidFill>
            <a:schemeClr val="bg1"/>
          </a:solidFill>
          <a:ln w="19050">
            <a:solidFill>
              <a:schemeClr val="tx1"/>
            </a:solidFill>
          </a:ln>
        </p:spPr>
        <p:txBody>
          <a:bodyPr>
            <a:normAutofit fontScale="90000"/>
          </a:bodyPr>
          <a:lstStyle/>
          <a:p>
            <a:pPr algn="ctr"/>
            <a:r>
              <a:rPr kumimoji="1" lang="ja-JP" altLang="en-US" dirty="0" smtClean="0">
                <a:solidFill>
                  <a:schemeClr val="tx1"/>
                </a:solidFill>
              </a:rPr>
              <a:t>各エラーの理由と解決策</a:t>
            </a:r>
            <a:endParaRPr kumimoji="1" lang="ja-JP" altLang="en-US" dirty="0">
              <a:solidFill>
                <a:schemeClr val="tx1"/>
              </a:solidFill>
            </a:endParaRPr>
          </a:p>
        </p:txBody>
      </p:sp>
      <p:sp>
        <p:nvSpPr>
          <p:cNvPr id="6" name="テキスト ボックス 5"/>
          <p:cNvSpPr txBox="1"/>
          <p:nvPr/>
        </p:nvSpPr>
        <p:spPr>
          <a:xfrm>
            <a:off x="72229" y="725086"/>
            <a:ext cx="1685451" cy="369332"/>
          </a:xfrm>
          <a:prstGeom prst="rect">
            <a:avLst/>
          </a:prstGeom>
          <a:solidFill>
            <a:schemeClr val="accent3">
              <a:lumMod val="40000"/>
              <a:lumOff val="60000"/>
            </a:schemeClr>
          </a:solidFill>
          <a:ln>
            <a:solidFill>
              <a:schemeClr val="tx1"/>
            </a:solidFill>
          </a:ln>
        </p:spPr>
        <p:txBody>
          <a:bodyPr wrap="square" rtlCol="0">
            <a:spAutoFit/>
          </a:bodyPr>
          <a:lstStyle/>
          <a:p>
            <a:r>
              <a:rPr kumimoji="1" lang="en-US" altLang="ja-JP" dirty="0" smtClean="0"/>
              <a:t>SZ00</a:t>
            </a:r>
            <a:r>
              <a:rPr kumimoji="1" lang="ja-JP" altLang="en-US" dirty="0" smtClean="0"/>
              <a:t>：その他</a:t>
            </a:r>
            <a:endParaRPr kumimoji="1" lang="ja-JP" altLang="en-US" dirty="0">
              <a:solidFill>
                <a:schemeClr val="dk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901012361"/>
              </p:ext>
            </p:extLst>
          </p:nvPr>
        </p:nvGraphicFramePr>
        <p:xfrm>
          <a:off x="444393" y="1593495"/>
          <a:ext cx="11219292" cy="1569720"/>
        </p:xfrm>
        <a:graphic>
          <a:graphicData uri="http://schemas.openxmlformats.org/drawingml/2006/table">
            <a:tbl>
              <a:tblPr firstRow="1" bandRow="1">
                <a:tableStyleId>{5940675A-B579-460E-94D1-54222C63F5DA}</a:tableStyleId>
              </a:tblPr>
              <a:tblGrid>
                <a:gridCol w="1246588">
                  <a:extLst>
                    <a:ext uri="{9D8B030D-6E8A-4147-A177-3AD203B41FA5}">
                      <a16:colId xmlns:a16="http://schemas.microsoft.com/office/drawing/2014/main" val="3101040490"/>
                    </a:ext>
                  </a:extLst>
                </a:gridCol>
                <a:gridCol w="1036094">
                  <a:extLst>
                    <a:ext uri="{9D8B030D-6E8A-4147-A177-3AD203B41FA5}">
                      <a16:colId xmlns:a16="http://schemas.microsoft.com/office/drawing/2014/main" val="2964932586"/>
                    </a:ext>
                  </a:extLst>
                </a:gridCol>
                <a:gridCol w="1457082">
                  <a:extLst>
                    <a:ext uri="{9D8B030D-6E8A-4147-A177-3AD203B41FA5}">
                      <a16:colId xmlns:a16="http://schemas.microsoft.com/office/drawing/2014/main" val="3353908082"/>
                    </a:ext>
                  </a:extLst>
                </a:gridCol>
                <a:gridCol w="1246588">
                  <a:extLst>
                    <a:ext uri="{9D8B030D-6E8A-4147-A177-3AD203B41FA5}">
                      <a16:colId xmlns:a16="http://schemas.microsoft.com/office/drawing/2014/main" val="59528282"/>
                    </a:ext>
                  </a:extLst>
                </a:gridCol>
                <a:gridCol w="1246588">
                  <a:extLst>
                    <a:ext uri="{9D8B030D-6E8A-4147-A177-3AD203B41FA5}">
                      <a16:colId xmlns:a16="http://schemas.microsoft.com/office/drawing/2014/main" val="2911676755"/>
                    </a:ext>
                  </a:extLst>
                </a:gridCol>
                <a:gridCol w="1246588">
                  <a:extLst>
                    <a:ext uri="{9D8B030D-6E8A-4147-A177-3AD203B41FA5}">
                      <a16:colId xmlns:a16="http://schemas.microsoft.com/office/drawing/2014/main" val="526066481"/>
                    </a:ext>
                  </a:extLst>
                </a:gridCol>
                <a:gridCol w="1246588">
                  <a:extLst>
                    <a:ext uri="{9D8B030D-6E8A-4147-A177-3AD203B41FA5}">
                      <a16:colId xmlns:a16="http://schemas.microsoft.com/office/drawing/2014/main" val="2126694696"/>
                    </a:ext>
                  </a:extLst>
                </a:gridCol>
                <a:gridCol w="1246588">
                  <a:extLst>
                    <a:ext uri="{9D8B030D-6E8A-4147-A177-3AD203B41FA5}">
                      <a16:colId xmlns:a16="http://schemas.microsoft.com/office/drawing/2014/main" val="145240341"/>
                    </a:ext>
                  </a:extLst>
                </a:gridCol>
                <a:gridCol w="1246588">
                  <a:extLst>
                    <a:ext uri="{9D8B030D-6E8A-4147-A177-3AD203B41FA5}">
                      <a16:colId xmlns:a16="http://schemas.microsoft.com/office/drawing/2014/main" val="1915043930"/>
                    </a:ext>
                  </a:extLst>
                </a:gridCol>
              </a:tblGrid>
              <a:tr h="370840">
                <a:tc rowSpan="2">
                  <a:txBody>
                    <a:bodyPr/>
                    <a:lstStyle/>
                    <a:p>
                      <a:pPr algn="ctr"/>
                      <a:r>
                        <a:rPr kumimoji="1" lang="ja-JP" altLang="en-US" sz="1400" dirty="0" smtClean="0"/>
                        <a:t>エラー</a:t>
                      </a:r>
                      <a:endParaRPr kumimoji="1" lang="en-US" altLang="ja-JP" sz="1400" dirty="0" smtClean="0"/>
                    </a:p>
                    <a:p>
                      <a:pPr algn="ctr"/>
                      <a:r>
                        <a:rPr kumimoji="1" lang="ja-JP" altLang="en-US" sz="1400" dirty="0" smtClean="0"/>
                        <a:t>コード</a:t>
                      </a:r>
                      <a:endParaRPr kumimoji="1" lang="ja-JP" altLang="en-US" sz="1400" dirty="0"/>
                    </a:p>
                  </a:txBody>
                  <a:tcPr anchor="ctr">
                    <a:solidFill>
                      <a:schemeClr val="bg1"/>
                    </a:solidFill>
                  </a:tcPr>
                </a:tc>
                <a:tc>
                  <a:txBody>
                    <a:bodyPr/>
                    <a:lstStyle/>
                    <a:p>
                      <a:pPr algn="ctr"/>
                      <a:r>
                        <a:rPr kumimoji="1" lang="ja-JP" altLang="en-US" sz="1200" dirty="0" smtClean="0"/>
                        <a:t>受給者証</a:t>
                      </a:r>
                      <a:endParaRPr kumimoji="1" lang="en-US" altLang="ja-JP" sz="1200" dirty="0" smtClean="0"/>
                    </a:p>
                    <a:p>
                      <a:pPr algn="ctr"/>
                      <a:r>
                        <a:rPr kumimoji="1" lang="ja-JP" altLang="en-US" sz="1200" dirty="0" smtClean="0"/>
                        <a:t>番号</a:t>
                      </a:r>
                      <a:endParaRPr kumimoji="1" lang="ja-JP" altLang="en-US" sz="1200" dirty="0"/>
                    </a:p>
                  </a:txBody>
                  <a:tcPr anchor="ctr">
                    <a:solidFill>
                      <a:schemeClr val="bg1"/>
                    </a:solidFill>
                  </a:tcPr>
                </a:tc>
                <a:tc>
                  <a:txBody>
                    <a:bodyPr/>
                    <a:lstStyle/>
                    <a:p>
                      <a:pPr algn="ctr"/>
                      <a:r>
                        <a:rPr kumimoji="1" lang="ja-JP" altLang="en-US" sz="1200" dirty="0" smtClean="0"/>
                        <a:t>受給者</a:t>
                      </a:r>
                      <a:endParaRPr kumimoji="1" lang="en-US" altLang="ja-JP" sz="1200" dirty="0" smtClean="0"/>
                    </a:p>
                    <a:p>
                      <a:pPr algn="ctr"/>
                      <a:r>
                        <a:rPr kumimoji="1" lang="ja-JP" altLang="en-US" sz="1200" dirty="0" smtClean="0"/>
                        <a:t>氏名</a:t>
                      </a:r>
                      <a:endParaRPr kumimoji="1" lang="ja-JP" altLang="en-US" sz="1200" dirty="0"/>
                    </a:p>
                  </a:txBody>
                  <a:tcPr anchor="ctr">
                    <a:solidFill>
                      <a:schemeClr val="bg1"/>
                    </a:solidFill>
                  </a:tcPr>
                </a:tc>
                <a:tc>
                  <a:txBody>
                    <a:bodyPr/>
                    <a:lstStyle/>
                    <a:p>
                      <a:pPr algn="ctr"/>
                      <a:r>
                        <a:rPr kumimoji="1" lang="ja-JP" altLang="en-US" sz="1200" dirty="0" smtClean="0"/>
                        <a:t>事業所番号</a:t>
                      </a:r>
                      <a:endParaRPr kumimoji="1" lang="ja-JP" altLang="en-US" sz="1200" dirty="0"/>
                    </a:p>
                  </a:txBody>
                  <a:tcPr anchor="ctr">
                    <a:solidFill>
                      <a:schemeClr val="bg1"/>
                    </a:solidFill>
                  </a:tcPr>
                </a:tc>
                <a:tc>
                  <a:txBody>
                    <a:bodyPr/>
                    <a:lstStyle/>
                    <a:p>
                      <a:pPr algn="ctr"/>
                      <a:r>
                        <a:rPr kumimoji="1" lang="ja-JP" altLang="en-US" sz="1200" dirty="0" smtClean="0"/>
                        <a:t>事業所名</a:t>
                      </a:r>
                      <a:endParaRPr kumimoji="1" lang="ja-JP" altLang="en-US" sz="1200" dirty="0"/>
                    </a:p>
                  </a:txBody>
                  <a:tcPr anchor="ctr">
                    <a:solidFill>
                      <a:schemeClr val="bg1"/>
                    </a:solidFill>
                  </a:tcPr>
                </a:tc>
                <a:tc>
                  <a:txBody>
                    <a:bodyPr/>
                    <a:lstStyle/>
                    <a:p>
                      <a:pPr algn="ctr"/>
                      <a:r>
                        <a:rPr kumimoji="1" lang="ja-JP" altLang="en-US" sz="1200" dirty="0" smtClean="0"/>
                        <a:t>サービス</a:t>
                      </a:r>
                      <a:endParaRPr kumimoji="1" lang="en-US" altLang="ja-JP" sz="1200" dirty="0" smtClean="0"/>
                    </a:p>
                    <a:p>
                      <a:pPr algn="ctr"/>
                      <a:r>
                        <a:rPr kumimoji="1" lang="ja-JP" altLang="en-US" sz="1200" dirty="0" smtClean="0"/>
                        <a:t>提供年月</a:t>
                      </a:r>
                      <a:endParaRPr kumimoji="1" lang="ja-JP" altLang="en-US" sz="1200" dirty="0"/>
                    </a:p>
                  </a:txBody>
                  <a:tcPr anchor="ctr">
                    <a:solidFill>
                      <a:schemeClr val="bg1"/>
                    </a:solidFill>
                  </a:tcPr>
                </a:tc>
                <a:tc>
                  <a:txBody>
                    <a:bodyPr/>
                    <a:lstStyle/>
                    <a:p>
                      <a:pPr algn="ctr"/>
                      <a:r>
                        <a:rPr kumimoji="1" lang="ja-JP" altLang="en-US" sz="1200" dirty="0" smtClean="0"/>
                        <a:t>種別</a:t>
                      </a:r>
                      <a:endParaRPr kumimoji="1" lang="en-US" altLang="ja-JP" sz="1200" dirty="0" smtClean="0"/>
                    </a:p>
                    <a:p>
                      <a:pPr algn="ctr"/>
                      <a:r>
                        <a:rPr kumimoji="1" lang="en-US" altLang="ja-JP" sz="1200" dirty="0" smtClean="0"/>
                        <a:t>※</a:t>
                      </a:r>
                      <a:r>
                        <a:rPr kumimoji="1" lang="ja-JP" altLang="en-US" sz="1200" dirty="0" smtClean="0"/>
                        <a:t>１</a:t>
                      </a:r>
                      <a:endParaRPr kumimoji="1" lang="ja-JP" altLang="en-US" sz="1200" dirty="0"/>
                    </a:p>
                  </a:txBody>
                  <a:tcPr anchor="ctr">
                    <a:solidFill>
                      <a:schemeClr val="bg1"/>
                    </a:solidFill>
                  </a:tcPr>
                </a:tc>
                <a:tc>
                  <a:txBody>
                    <a:bodyPr/>
                    <a:lstStyle/>
                    <a:p>
                      <a:pPr algn="ctr"/>
                      <a:r>
                        <a:rPr kumimoji="1" lang="ja-JP" altLang="en-US" sz="1200" dirty="0" smtClean="0"/>
                        <a:t>サービス種類</a:t>
                      </a:r>
                      <a:endParaRPr kumimoji="1" lang="en-US" altLang="ja-JP" sz="1200" dirty="0" smtClean="0"/>
                    </a:p>
                    <a:p>
                      <a:pPr algn="ctr"/>
                      <a:r>
                        <a:rPr kumimoji="1" lang="en-US" altLang="ja-JP" sz="1200" dirty="0" smtClean="0"/>
                        <a:t>※</a:t>
                      </a:r>
                      <a:r>
                        <a:rPr kumimoji="1" lang="ja-JP" altLang="en-US" sz="1200" dirty="0" smtClean="0"/>
                        <a:t>２</a:t>
                      </a:r>
                      <a:endParaRPr kumimoji="1" lang="ja-JP" altLang="en-US" sz="1200" dirty="0"/>
                    </a:p>
                  </a:txBody>
                  <a:tcPr anchor="ctr">
                    <a:solidFill>
                      <a:schemeClr val="bg1"/>
                    </a:solidFill>
                  </a:tcPr>
                </a:tc>
                <a:tc>
                  <a:txBody>
                    <a:bodyPr/>
                    <a:lstStyle/>
                    <a:p>
                      <a:pPr algn="ctr"/>
                      <a:r>
                        <a:rPr kumimoji="1" lang="ja-JP" altLang="en-US" sz="1200" dirty="0" smtClean="0"/>
                        <a:t>単位数</a:t>
                      </a:r>
                      <a:endParaRPr kumimoji="1" lang="ja-JP" altLang="en-US" sz="1200" dirty="0"/>
                    </a:p>
                  </a:txBody>
                  <a:tcPr anchor="ctr">
                    <a:solidFill>
                      <a:schemeClr val="bg1"/>
                    </a:solidFill>
                  </a:tcPr>
                </a:tc>
                <a:extLst>
                  <a:ext uri="{0D108BD9-81ED-4DB2-BD59-A6C34878D82A}">
                    <a16:rowId xmlns:a16="http://schemas.microsoft.com/office/drawing/2014/main" val="3536533920"/>
                  </a:ext>
                </a:extLst>
              </a:tr>
              <a:tr h="370840">
                <a:tc vMerge="1">
                  <a:txBody>
                    <a:bodyPr/>
                    <a:lstStyle/>
                    <a:p>
                      <a:endParaRPr kumimoji="1" lang="ja-JP" altLang="en-US" dirty="0"/>
                    </a:p>
                  </a:txBody>
                  <a:tcPr/>
                </a:tc>
                <a:tc gridSpan="8">
                  <a:txBody>
                    <a:bodyPr/>
                    <a:lstStyle/>
                    <a:p>
                      <a:pPr algn="ctr"/>
                      <a:endParaRPr kumimoji="1" lang="ja-JP" altLang="en-US" sz="1000" dirty="0"/>
                    </a:p>
                  </a:txBody>
                  <a:tcPr anchor="ctr">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71473628"/>
                  </a:ext>
                </a:extLst>
              </a:tr>
              <a:tr h="370840">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t>SZ00</a:t>
                      </a:r>
                      <a:endParaRPr kumimoji="1" lang="ja-JP" altLang="en-US" dirty="0" smtClean="0"/>
                    </a:p>
                  </a:txBody>
                  <a:tcPr anchor="ctr">
                    <a:solidFill>
                      <a:schemeClr val="accent3">
                        <a:lumMod val="40000"/>
                        <a:lumOff val="60000"/>
                      </a:schemeClr>
                    </a:solidFill>
                  </a:tcPr>
                </a:tc>
                <a:tc>
                  <a:txBody>
                    <a:bodyPr/>
                    <a:lstStyle/>
                    <a:p>
                      <a:pPr algn="ctr"/>
                      <a:r>
                        <a:rPr kumimoji="1" lang="en-US" altLang="ja-JP" sz="1200" dirty="0" smtClean="0"/>
                        <a:t>9999999999</a:t>
                      </a:r>
                      <a:endParaRPr kumimoji="1" lang="ja-JP" altLang="en-US" sz="1200" dirty="0"/>
                    </a:p>
                  </a:txBody>
                  <a:tcPr anchor="ctr">
                    <a:solidFill>
                      <a:schemeClr val="bg1"/>
                    </a:solidFill>
                  </a:tcPr>
                </a:tc>
                <a:tc>
                  <a:txBody>
                    <a:bodyPr/>
                    <a:lstStyle/>
                    <a:p>
                      <a:pPr algn="ctr"/>
                      <a:r>
                        <a:rPr kumimoji="1" lang="ja-JP" altLang="en-US" sz="1000" dirty="0" smtClean="0"/>
                        <a:t>シンジュク　タロウ</a:t>
                      </a:r>
                      <a:endParaRPr kumimoji="1" lang="ja-JP" altLang="en-US" sz="1000" dirty="0"/>
                    </a:p>
                  </a:txBody>
                  <a:tcPr anchor="ctr">
                    <a:solidFill>
                      <a:schemeClr val="bg1"/>
                    </a:solidFill>
                  </a:tcPr>
                </a:tc>
                <a:tc>
                  <a:txBody>
                    <a:bodyPr/>
                    <a:lstStyle/>
                    <a:p>
                      <a:pPr algn="ctr"/>
                      <a:r>
                        <a:rPr kumimoji="1" lang="en-US" altLang="ja-JP" sz="1200" dirty="0" smtClean="0"/>
                        <a:t>1310000000</a:t>
                      </a:r>
                      <a:endParaRPr kumimoji="1" lang="ja-JP" altLang="en-US" sz="1200" dirty="0"/>
                    </a:p>
                  </a:txBody>
                  <a:tcPr anchor="ctr">
                    <a:solidFill>
                      <a:schemeClr val="bg1"/>
                    </a:solidFill>
                  </a:tcPr>
                </a:tc>
                <a:tc>
                  <a:txBody>
                    <a:bodyPr/>
                    <a:lstStyle/>
                    <a:p>
                      <a:pPr algn="ctr"/>
                      <a:endParaRPr kumimoji="1" lang="ja-JP" altLang="en-US" sz="1000" dirty="0"/>
                    </a:p>
                  </a:txBody>
                  <a:tcPr anchor="ctr">
                    <a:solidFill>
                      <a:schemeClr val="bg1"/>
                    </a:solidFill>
                  </a:tcPr>
                </a:tc>
                <a:tc>
                  <a:txBody>
                    <a:bodyPr/>
                    <a:lstStyle/>
                    <a:p>
                      <a:pPr algn="ctr"/>
                      <a:r>
                        <a:rPr kumimoji="1" lang="ja-JP" altLang="en-US" sz="1200" dirty="0" smtClean="0"/>
                        <a:t>令和</a:t>
                      </a:r>
                      <a:r>
                        <a:rPr kumimoji="1" lang="en-US" altLang="ja-JP" sz="1200" dirty="0" smtClean="0"/>
                        <a:t>4</a:t>
                      </a:r>
                      <a:r>
                        <a:rPr kumimoji="1" lang="ja-JP" altLang="en-US" sz="1200" dirty="0" smtClean="0"/>
                        <a:t>年</a:t>
                      </a:r>
                      <a:r>
                        <a:rPr kumimoji="1" lang="en-US" altLang="ja-JP" sz="1200" dirty="0" smtClean="0"/>
                        <a:t>7</a:t>
                      </a:r>
                      <a:r>
                        <a:rPr kumimoji="1" lang="ja-JP" altLang="en-US" sz="1200" dirty="0" smtClean="0"/>
                        <a:t>月</a:t>
                      </a:r>
                      <a:endParaRPr kumimoji="1" lang="ja-JP" altLang="en-US" sz="1200" dirty="0"/>
                    </a:p>
                  </a:txBody>
                  <a:tcPr anchor="ctr">
                    <a:solidFill>
                      <a:schemeClr val="bg1"/>
                    </a:solidFill>
                  </a:tcPr>
                </a:tc>
                <a:tc>
                  <a:txBody>
                    <a:bodyPr/>
                    <a:lstStyle/>
                    <a:p>
                      <a:pPr algn="ctr"/>
                      <a:r>
                        <a:rPr kumimoji="1" lang="ja-JP" altLang="en-US" sz="1200" dirty="0" smtClean="0"/>
                        <a:t>明</a:t>
                      </a: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tc>
                  <a:txBody>
                    <a:bodyPr/>
                    <a:lstStyle/>
                    <a:p>
                      <a:pPr algn="ctr"/>
                      <a:endParaRPr kumimoji="1" lang="ja-JP" altLang="en-US" sz="1200" dirty="0"/>
                    </a:p>
                  </a:txBody>
                  <a:tcPr anchor="ctr">
                    <a:solidFill>
                      <a:schemeClr val="bg1"/>
                    </a:solidFill>
                  </a:tcPr>
                </a:tc>
                <a:extLst>
                  <a:ext uri="{0D108BD9-81ED-4DB2-BD59-A6C34878D82A}">
                    <a16:rowId xmlns:a16="http://schemas.microsoft.com/office/drawing/2014/main" val="295583909"/>
                  </a:ext>
                </a:extLst>
              </a:tr>
              <a:tr h="370840">
                <a:tc vMerge="1">
                  <a:txBody>
                    <a:bodyPr/>
                    <a:lstStyle/>
                    <a:p>
                      <a:endParaRPr kumimoji="1" lang="ja-JP" altLang="en-US" dirty="0"/>
                    </a:p>
                  </a:txBody>
                  <a:tcPr/>
                </a:tc>
                <a:tc grid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baseline="0" dirty="0" smtClean="0">
                          <a:solidFill>
                            <a:schemeClr val="dk1"/>
                          </a:solidFill>
                          <a:latin typeface="+mn-lt"/>
                          <a:ea typeface="+mn-ea"/>
                          <a:cs typeface="+mn-cs"/>
                        </a:rPr>
                        <a:t>その他</a:t>
                      </a:r>
                    </a:p>
                  </a:txBody>
                  <a:tcPr anchor="ct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277312"/>
                  </a:ext>
                </a:extLst>
              </a:tr>
            </a:tbl>
          </a:graphicData>
        </a:graphic>
      </p:graphicFrame>
      <p:sp>
        <p:nvSpPr>
          <p:cNvPr id="8" name="テキスト ボックス 7"/>
          <p:cNvSpPr txBox="1"/>
          <p:nvPr/>
        </p:nvSpPr>
        <p:spPr>
          <a:xfrm>
            <a:off x="4565403" y="1198065"/>
            <a:ext cx="1569660" cy="369332"/>
          </a:xfrm>
          <a:prstGeom prst="rect">
            <a:avLst/>
          </a:prstGeom>
          <a:noFill/>
        </p:spPr>
        <p:txBody>
          <a:bodyPr wrap="none" rtlCol="0">
            <a:spAutoFit/>
          </a:bodyPr>
          <a:lstStyle/>
          <a:p>
            <a:r>
              <a:rPr kumimoji="1" lang="ja-JP" altLang="en-US" dirty="0" smtClean="0"/>
              <a:t>返戻等一覧表</a:t>
            </a:r>
            <a:endParaRPr kumimoji="1" lang="ja-JP" altLang="en-US" dirty="0"/>
          </a:p>
        </p:txBody>
      </p:sp>
      <p:sp>
        <p:nvSpPr>
          <p:cNvPr id="9" name="テキスト ボックス 8"/>
          <p:cNvSpPr txBox="1"/>
          <p:nvPr/>
        </p:nvSpPr>
        <p:spPr>
          <a:xfrm>
            <a:off x="2869983" y="3269199"/>
            <a:ext cx="5109091" cy="461665"/>
          </a:xfrm>
          <a:prstGeom prst="rect">
            <a:avLst/>
          </a:prstGeom>
          <a:noFill/>
        </p:spPr>
        <p:txBody>
          <a:bodyPr wrap="none" rtlCol="0">
            <a:spAutoFit/>
          </a:bodyPr>
          <a:lstStyle/>
          <a:p>
            <a:r>
              <a:rPr kumimoji="1" lang="ja-JP" altLang="en-US" dirty="0" smtClean="0"/>
              <a:t>新宿区による</a:t>
            </a:r>
            <a:r>
              <a:rPr kumimoji="1" lang="ja-JP" altLang="en-US" sz="2400" b="1" u="sng" dirty="0" smtClean="0">
                <a:solidFill>
                  <a:srgbClr val="FF0000"/>
                </a:solidFill>
              </a:rPr>
              <a:t>二次審査</a:t>
            </a:r>
            <a:r>
              <a:rPr kumimoji="1" lang="ja-JP" altLang="en-US" dirty="0" smtClean="0"/>
              <a:t>の結果、返戻とした。</a:t>
            </a:r>
            <a:endParaRPr kumimoji="1" lang="ja-JP" altLang="en-US" dirty="0"/>
          </a:p>
        </p:txBody>
      </p:sp>
      <p:sp>
        <p:nvSpPr>
          <p:cNvPr id="10" name="右矢印 9"/>
          <p:cNvSpPr/>
          <p:nvPr/>
        </p:nvSpPr>
        <p:spPr>
          <a:xfrm>
            <a:off x="2245359" y="3324851"/>
            <a:ext cx="624623" cy="358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1643858" y="4200538"/>
            <a:ext cx="8125784" cy="369332"/>
          </a:xfrm>
          <a:prstGeom prst="rect">
            <a:avLst/>
          </a:prstGeom>
          <a:noFill/>
        </p:spPr>
        <p:txBody>
          <a:bodyPr wrap="square" rtlCol="0">
            <a:spAutoFit/>
          </a:bodyPr>
          <a:lstStyle/>
          <a:p>
            <a:r>
              <a:rPr kumimoji="1" lang="ja-JP" altLang="en-US" dirty="0" smtClean="0"/>
              <a:t>・利用者負担上限月額の情報が間違っていた。（よくある事例）</a:t>
            </a:r>
            <a:endParaRPr kumimoji="1" lang="ja-JP" altLang="en-US" dirty="0"/>
          </a:p>
        </p:txBody>
      </p:sp>
      <p:sp>
        <p:nvSpPr>
          <p:cNvPr id="29" name="テキスト ボックス 28"/>
          <p:cNvSpPr txBox="1"/>
          <p:nvPr/>
        </p:nvSpPr>
        <p:spPr>
          <a:xfrm>
            <a:off x="3177759" y="6009028"/>
            <a:ext cx="3877985" cy="461665"/>
          </a:xfrm>
          <a:prstGeom prst="rect">
            <a:avLst/>
          </a:prstGeom>
          <a:noFill/>
        </p:spPr>
        <p:txBody>
          <a:bodyPr wrap="none" rtlCol="0">
            <a:spAutoFit/>
          </a:bodyPr>
          <a:lstStyle/>
          <a:p>
            <a:r>
              <a:rPr kumimoji="1" lang="ja-JP" altLang="en-US" dirty="0" smtClean="0"/>
              <a:t>詳細は</a:t>
            </a:r>
            <a:r>
              <a:rPr kumimoji="1" lang="ja-JP" altLang="en-US" sz="2400" b="1" u="sng" dirty="0" smtClean="0">
                <a:solidFill>
                  <a:srgbClr val="FF0000"/>
                </a:solidFill>
              </a:rPr>
              <a:t>新宿区</a:t>
            </a:r>
            <a:r>
              <a:rPr kumimoji="1" lang="ja-JP" altLang="en-US" b="1" u="sng" dirty="0" smtClean="0">
                <a:solidFill>
                  <a:srgbClr val="FF0000"/>
                </a:solidFill>
              </a:rPr>
              <a:t>にご確認</a:t>
            </a:r>
            <a:r>
              <a:rPr kumimoji="1" lang="ja-JP" altLang="en-US" dirty="0" smtClean="0"/>
              <a:t>ください。</a:t>
            </a:r>
            <a:endParaRPr kumimoji="1" lang="ja-JP" altLang="en-US" dirty="0"/>
          </a:p>
        </p:txBody>
      </p:sp>
      <p:sp>
        <p:nvSpPr>
          <p:cNvPr id="11" name="下矢印 10"/>
          <p:cNvSpPr/>
          <p:nvPr/>
        </p:nvSpPr>
        <p:spPr>
          <a:xfrm>
            <a:off x="4271273" y="3834526"/>
            <a:ext cx="1162313" cy="26281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下矢印 29"/>
          <p:cNvSpPr/>
          <p:nvPr/>
        </p:nvSpPr>
        <p:spPr>
          <a:xfrm>
            <a:off x="4271273" y="5704058"/>
            <a:ext cx="1162313" cy="26281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643858" y="4584626"/>
            <a:ext cx="5032147" cy="369332"/>
          </a:xfrm>
          <a:prstGeom prst="rect">
            <a:avLst/>
          </a:prstGeom>
          <a:noFill/>
        </p:spPr>
        <p:txBody>
          <a:bodyPr wrap="none" rtlCol="0">
            <a:spAutoFit/>
          </a:bodyPr>
          <a:lstStyle/>
          <a:p>
            <a:r>
              <a:rPr kumimoji="1" lang="ja-JP" altLang="en-US" dirty="0" smtClean="0"/>
              <a:t>・ひと月あたりの支給量をオーバーしていた。</a:t>
            </a:r>
            <a:endParaRPr kumimoji="1" lang="ja-JP" altLang="en-US" dirty="0"/>
          </a:p>
        </p:txBody>
      </p:sp>
      <p:sp>
        <p:nvSpPr>
          <p:cNvPr id="14" name="テキスト ボックス 13"/>
          <p:cNvSpPr txBox="1"/>
          <p:nvPr/>
        </p:nvSpPr>
        <p:spPr>
          <a:xfrm>
            <a:off x="6378713" y="5099227"/>
            <a:ext cx="2723823" cy="369332"/>
          </a:xfrm>
          <a:prstGeom prst="rect">
            <a:avLst/>
          </a:prstGeom>
          <a:noFill/>
        </p:spPr>
        <p:txBody>
          <a:bodyPr wrap="none" rtlCol="0">
            <a:spAutoFit/>
          </a:bodyPr>
          <a:lstStyle/>
          <a:p>
            <a:r>
              <a:rPr kumimoji="1" lang="ja-JP" altLang="en-US" dirty="0" smtClean="0"/>
              <a:t>等々、</a:t>
            </a:r>
            <a:r>
              <a:rPr kumimoji="1" lang="ja-JP" altLang="en-US" u="sng" dirty="0" smtClean="0">
                <a:solidFill>
                  <a:srgbClr val="FF0000"/>
                </a:solidFill>
              </a:rPr>
              <a:t>理由は様々</a:t>
            </a:r>
            <a:r>
              <a:rPr kumimoji="1" lang="ja-JP" altLang="en-US" dirty="0" smtClean="0"/>
              <a:t>です。</a:t>
            </a:r>
            <a:endParaRPr kumimoji="1" lang="ja-JP" altLang="en-US" dirty="0"/>
          </a:p>
        </p:txBody>
      </p:sp>
      <p:sp>
        <p:nvSpPr>
          <p:cNvPr id="3" name="左中かっこ 2"/>
          <p:cNvSpPr/>
          <p:nvPr/>
        </p:nvSpPr>
        <p:spPr>
          <a:xfrm>
            <a:off x="1513840" y="4189427"/>
            <a:ext cx="243840" cy="764531"/>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700425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1616</TotalTime>
  <Words>2790</Words>
  <Application>Microsoft Office PowerPoint</Application>
  <PresentationFormat>ワイド画面</PresentationFormat>
  <Paragraphs>454</Paragraphs>
  <Slides>11</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     介護給付費請求時の留意点について  　　　　　　（障害福祉サービス事業所）</vt:lpstr>
      <vt:lpstr>頻出エラーの例</vt:lpstr>
      <vt:lpstr>事業所による問合せフロー</vt:lpstr>
      <vt:lpstr>各エラーの理由と解決策</vt:lpstr>
      <vt:lpstr>各エラーの理由と解決策</vt:lpstr>
      <vt:lpstr>各エラーの理由と解決策</vt:lpstr>
      <vt:lpstr>各エラーの理由と解決策</vt:lpstr>
      <vt:lpstr>各エラーの理由と解決策</vt:lpstr>
      <vt:lpstr>各エラーの理由と解決策</vt:lpstr>
      <vt:lpstr>各エラーの理由と解決策</vt:lpstr>
      <vt:lpstr>各エラーの理由と解決策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新宿区集団指導　配布資料    自治体審査における頻出エラーについて  （障害福祉サービス・障害児童通所・相談支援事業所）</dc:title>
  <dc:creator>H.Takahashi</dc:creator>
  <cp:lastModifiedBy>橋本　宜明</cp:lastModifiedBy>
  <cp:revision>48</cp:revision>
  <cp:lastPrinted>2023-07-12T06:09:56Z</cp:lastPrinted>
  <dcterms:created xsi:type="dcterms:W3CDTF">2022-06-20T01:49:57Z</dcterms:created>
  <dcterms:modified xsi:type="dcterms:W3CDTF">2024-01-30T01:05:46Z</dcterms:modified>
</cp:coreProperties>
</file>