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66FFFF"/>
    <a:srgbClr val="00FFFF"/>
    <a:srgbClr val="0572C1"/>
    <a:srgbClr val="B4F3F8"/>
    <a:srgbClr val="BAEEF2"/>
    <a:srgbClr val="9AE2EA"/>
    <a:srgbClr val="FABE00"/>
    <a:srgbClr val="EBF0F9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3" autoAdjust="0"/>
    <p:restoredTop sz="94660"/>
  </p:normalViewPr>
  <p:slideViewPr>
    <p:cSldViewPr snapToGrid="0">
      <p:cViewPr varScale="1">
        <p:scale>
          <a:sx n="61" d="100"/>
          <a:sy n="61" d="100"/>
        </p:scale>
        <p:origin x="244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F8589-DCCB-478B-84F0-3585B30FFE4D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7FE32-B3B4-43C3-BC28-8800F6A299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1003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F8589-DCCB-478B-84F0-3585B30FFE4D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7FE32-B3B4-43C3-BC28-8800F6A299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72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F8589-DCCB-478B-84F0-3585B30FFE4D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7FE32-B3B4-43C3-BC28-8800F6A299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841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F8589-DCCB-478B-84F0-3585B30FFE4D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7FE32-B3B4-43C3-BC28-8800F6A299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366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F8589-DCCB-478B-84F0-3585B30FFE4D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7FE32-B3B4-43C3-BC28-8800F6A299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439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F8589-DCCB-478B-84F0-3585B30FFE4D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7FE32-B3B4-43C3-BC28-8800F6A299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9709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F8589-DCCB-478B-84F0-3585B30FFE4D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7FE32-B3B4-43C3-BC28-8800F6A299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709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F8589-DCCB-478B-84F0-3585B30FFE4D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7FE32-B3B4-43C3-BC28-8800F6A299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8421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F8589-DCCB-478B-84F0-3585B30FFE4D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7FE32-B3B4-43C3-BC28-8800F6A299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618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F8589-DCCB-478B-84F0-3585B30FFE4D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7FE32-B3B4-43C3-BC28-8800F6A299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646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F8589-DCCB-478B-84F0-3585B30FFE4D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7FE32-B3B4-43C3-BC28-8800F6A299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239086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F8589-DCCB-478B-84F0-3585B30FFE4D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7FE32-B3B4-43C3-BC28-8800F6A299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72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image2.jpe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正方形/長方形 44"/>
          <p:cNvSpPr/>
          <p:nvPr/>
        </p:nvSpPr>
        <p:spPr>
          <a:xfrm rot="10800000">
            <a:off x="-18810" y="-2000"/>
            <a:ext cx="6876809" cy="4264984"/>
          </a:xfrm>
          <a:prstGeom prst="rect">
            <a:avLst/>
          </a:prstGeom>
          <a:gradFill>
            <a:gsLst>
              <a:gs pos="0">
                <a:schemeClr val="bg1"/>
              </a:gs>
              <a:gs pos="19000">
                <a:schemeClr val="bg1"/>
              </a:gs>
              <a:gs pos="77000">
                <a:srgbClr val="66FFFF"/>
              </a:gs>
              <a:gs pos="40000">
                <a:srgbClr val="CCFFFF"/>
              </a:gs>
              <a:gs pos="100000">
                <a:srgbClr val="00FFFF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A5758E04-B3AA-4CAE-AEC9-65F8FBC06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983" y="586268"/>
            <a:ext cx="5829300" cy="1106998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kumimoji="1" lang="ja-JP" altLang="en-US" sz="6000" b="1" dirty="0" smtClean="0">
                <a:ln>
                  <a:solidFill>
                    <a:schemeClr val="bg1"/>
                  </a:solidFill>
                </a:ln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すい</a:t>
            </a:r>
            <a:r>
              <a:rPr kumimoji="1" lang="ja-JP" altLang="en-US" sz="6000" b="1" dirty="0" err="1" smtClean="0">
                <a:ln>
                  <a:solidFill>
                    <a:schemeClr val="bg1"/>
                  </a:solidFill>
                </a:ln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とんの会</a:t>
            </a:r>
            <a:endParaRPr kumimoji="1" lang="ja-JP" altLang="en-US" sz="6000" b="1" dirty="0">
              <a:ln>
                <a:solidFill>
                  <a:schemeClr val="bg1"/>
                </a:solidFill>
              </a:ln>
              <a:latin typeface="HGS創英ﾌﾟﾚｾﾞﾝｽEB" panose="02020800000000000000" pitchFamily="18" charset="-128"/>
              <a:ea typeface="HGS創英ﾌﾟﾚｾﾞﾝｽEB" panose="02020800000000000000" pitchFamily="18" charset="-128"/>
            </a:endParaRPr>
          </a:p>
        </p:txBody>
      </p:sp>
      <p:sp>
        <p:nvSpPr>
          <p:cNvPr id="12" name="字幕 2">
            <a:extLst>
              <a:ext uri="{FF2B5EF4-FFF2-40B4-BE49-F238E27FC236}">
                <a16:creationId xmlns:a16="http://schemas.microsoft.com/office/drawing/2014/main" id="{5C7D2717-62FE-4BD2-9C36-5A05BAA8AE14}"/>
              </a:ext>
            </a:extLst>
          </p:cNvPr>
          <p:cNvSpPr txBox="1">
            <a:spLocks/>
          </p:cNvSpPr>
          <p:nvPr/>
        </p:nvSpPr>
        <p:spPr>
          <a:xfrm>
            <a:off x="1396361" y="2259759"/>
            <a:ext cx="5235996" cy="109191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400" b="1" dirty="0" smtClean="0">
                <a:ln w="9525">
                  <a:solidFill>
                    <a:schemeClr val="bg1"/>
                  </a:solidFill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令和６年</a:t>
            </a:r>
            <a:r>
              <a:rPr lang="en-US" altLang="ja-JP" sz="3600" b="1" dirty="0" smtClean="0">
                <a:ln w="9525">
                  <a:solidFill>
                    <a:schemeClr val="bg1"/>
                  </a:solidFill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12</a:t>
            </a:r>
            <a:r>
              <a:rPr lang="ja-JP" altLang="en-US" sz="2400" b="1" dirty="0" smtClean="0">
                <a:ln w="9525">
                  <a:solidFill>
                    <a:schemeClr val="bg1"/>
                  </a:solidFill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ja-JP" altLang="en-US" sz="3600" b="1" dirty="0" smtClean="0">
                <a:ln w="9525">
                  <a:solidFill>
                    <a:schemeClr val="bg1"/>
                  </a:solidFill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８</a:t>
            </a:r>
            <a:r>
              <a:rPr lang="ja-JP" altLang="en-US" sz="2400" b="1" dirty="0" smtClean="0">
                <a:ln w="9525">
                  <a:solidFill>
                    <a:schemeClr val="bg1"/>
                  </a:solidFill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</a:t>
            </a:r>
            <a:r>
              <a:rPr lang="ja-JP" altLang="en-US" sz="2400" b="1" dirty="0">
                <a:ln w="9525">
                  <a:solidFill>
                    <a:schemeClr val="bg1"/>
                  </a:solidFill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</a:t>
            </a:r>
            <a:r>
              <a:rPr lang="ja-JP" altLang="en-US" sz="3600" b="1" dirty="0">
                <a:ln w="9525">
                  <a:solidFill>
                    <a:schemeClr val="bg1"/>
                  </a:solidFill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</a:t>
            </a:r>
            <a:r>
              <a:rPr lang="ja-JP" altLang="en-US" sz="2400" b="1" dirty="0">
                <a:ln w="9525">
                  <a:solidFill>
                    <a:schemeClr val="bg1"/>
                  </a:solidFill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endParaRPr lang="en-US" altLang="ja-JP" sz="2400" b="1" dirty="0">
              <a:ln w="9525">
                <a:solidFill>
                  <a:schemeClr val="bg1"/>
                </a:solidFill>
              </a:ln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3" name="字幕 2">
            <a:extLst>
              <a:ext uri="{FF2B5EF4-FFF2-40B4-BE49-F238E27FC236}">
                <a16:creationId xmlns:a16="http://schemas.microsoft.com/office/drawing/2014/main" id="{5C7D2717-62FE-4BD2-9C36-5A05BAA8AE14}"/>
              </a:ext>
            </a:extLst>
          </p:cNvPr>
          <p:cNvSpPr txBox="1">
            <a:spLocks/>
          </p:cNvSpPr>
          <p:nvPr/>
        </p:nvSpPr>
        <p:spPr>
          <a:xfrm>
            <a:off x="1433501" y="3400398"/>
            <a:ext cx="5938520" cy="682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800" dirty="0">
                <a:ln w="9525">
                  <a:solidFill>
                    <a:schemeClr val="bg1"/>
                  </a:solidFill>
                </a:ln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牛込簞笥地域</a:t>
            </a:r>
            <a:r>
              <a:rPr lang="ja-JP" altLang="en-US" sz="2800" dirty="0" smtClean="0">
                <a:ln w="9525">
                  <a:solidFill>
                    <a:schemeClr val="bg1"/>
                  </a:solidFill>
                </a:ln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センター　４階 </a:t>
            </a:r>
            <a:endParaRPr lang="en-US" altLang="ja-JP" sz="3600" dirty="0">
              <a:ln w="9525">
                <a:solidFill>
                  <a:schemeClr val="bg1"/>
                </a:solidFill>
              </a:ln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4" name="字幕 2">
            <a:extLst>
              <a:ext uri="{FF2B5EF4-FFF2-40B4-BE49-F238E27FC236}">
                <a16:creationId xmlns:a16="http://schemas.microsoft.com/office/drawing/2014/main" id="{5C7D2717-62FE-4BD2-9C36-5A05BAA8AE14}"/>
              </a:ext>
            </a:extLst>
          </p:cNvPr>
          <p:cNvSpPr txBox="1">
            <a:spLocks/>
          </p:cNvSpPr>
          <p:nvPr/>
        </p:nvSpPr>
        <p:spPr>
          <a:xfrm>
            <a:off x="352068" y="379658"/>
            <a:ext cx="5426989" cy="11440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ln w="3175">
                  <a:solidFill>
                    <a:schemeClr val="bg1"/>
                  </a:solidFill>
                </a:ln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</a:t>
            </a:r>
            <a:r>
              <a:rPr lang="ja-JP" altLang="en-US" sz="2000" dirty="0">
                <a:ln w="9525">
                  <a:solidFill>
                    <a:schemeClr val="bg1"/>
                  </a:solidFill>
                </a:ln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語り継ぐ平和への</a:t>
            </a:r>
            <a:r>
              <a:rPr lang="ja-JP" altLang="en-US" sz="2000" dirty="0" smtClean="0">
                <a:ln w="9525">
                  <a:solidFill>
                    <a:schemeClr val="bg1"/>
                  </a:solidFill>
                </a:ln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思い</a:t>
            </a:r>
          </a:p>
        </p:txBody>
      </p:sp>
      <p:sp>
        <p:nvSpPr>
          <p:cNvPr id="22" name="角丸四角形 21"/>
          <p:cNvSpPr/>
          <p:nvPr/>
        </p:nvSpPr>
        <p:spPr>
          <a:xfrm>
            <a:off x="5655008" y="255719"/>
            <a:ext cx="670120" cy="64784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5400" kern="100" dirty="0">
                <a:effectLst/>
                <a:latin typeface="Segoe UI Symbol" panose="020B0502040204020203" pitchFamily="34" charset="0"/>
                <a:ea typeface="游明朝" panose="02020400000000000000" pitchFamily="18" charset="-128"/>
                <a:cs typeface="Times New Roman" panose="02020603050405020304" pitchFamily="18" charset="0"/>
              </a:rPr>
              <a:t>🕊</a:t>
            </a:r>
            <a:endParaRPr lang="ja-JP" sz="1100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-28969" y="9335756"/>
            <a:ext cx="6927609" cy="579965"/>
          </a:xfrm>
          <a:prstGeom prst="rect">
            <a:avLst/>
          </a:prstGeom>
          <a:gradFill>
            <a:gsLst>
              <a:gs pos="100000">
                <a:srgbClr val="0572C1"/>
              </a:gs>
              <a:gs pos="100000">
                <a:srgbClr val="0572C1"/>
              </a:gs>
              <a:gs pos="100000">
                <a:schemeClr val="accent5">
                  <a:lumMod val="99000"/>
                  <a:satMod val="120000"/>
                  <a:shade val="78000"/>
                </a:schemeClr>
              </a:gs>
            </a:gsLst>
          </a:gradFill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2"/>
          <p:cNvSpPr txBox="1">
            <a:spLocks noChangeArrowheads="1"/>
          </p:cNvSpPr>
          <p:nvPr/>
        </p:nvSpPr>
        <p:spPr bwMode="auto">
          <a:xfrm>
            <a:off x="466509" y="9438278"/>
            <a:ext cx="6074603" cy="553998"/>
          </a:xfrm>
          <a:prstGeom prst="rect">
            <a:avLst/>
          </a:prstGeom>
          <a:noFill/>
          <a:ln w="28575">
            <a:noFill/>
            <a:prstDash val="sysDot"/>
          </a:ln>
        </p:spPr>
        <p:txBody>
          <a:bodyPr rot="0" vert="horz" wrap="square" lIns="0" tIns="0" rIns="0" bIns="0" anchor="t" anchorCtr="0" upright="1">
            <a:spAutoFit/>
          </a:bodyPr>
          <a:lstStyle/>
          <a:p>
            <a:r>
              <a:rPr lang="en-US" altLang="ja-JP" sz="12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2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12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主</a:t>
            </a:r>
            <a:r>
              <a:rPr lang="en-US" altLang="ja-JP" sz="12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 </a:t>
            </a:r>
            <a:r>
              <a:rPr lang="ja-JP" altLang="ja-JP" sz="12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催</a:t>
            </a:r>
            <a:r>
              <a:rPr lang="ja-JP" altLang="en-US" sz="12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12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】新宿区平和派遣の会・新宿区</a:t>
            </a:r>
            <a:r>
              <a:rPr lang="en-US" altLang="ja-JP" sz="12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</a:p>
          <a:p>
            <a:r>
              <a:rPr lang="ja-JP" altLang="ja-JP" sz="12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【問合せ</a:t>
            </a:r>
            <a:r>
              <a:rPr lang="ja-JP" altLang="en-US" sz="12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12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】</a:t>
            </a:r>
            <a:r>
              <a:rPr lang="ja-JP" altLang="ja-JP" sz="1200" b="1" kern="100" dirty="0">
                <a:solidFill>
                  <a:schemeClr val="bg1"/>
                </a:solidFill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新宿区総務部総務課</a:t>
            </a:r>
            <a:r>
              <a:rPr lang="ja-JP" altLang="en-US" sz="1200" b="1" kern="100" dirty="0">
                <a:solidFill>
                  <a:schemeClr val="bg1"/>
                </a:solidFill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2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TEL 03-5273-3505</a:t>
            </a:r>
            <a:r>
              <a:rPr lang="ja-JP" altLang="en-US" sz="1200" b="1" dirty="0">
                <a:solidFill>
                  <a:schemeClr val="bg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sz="1200" b="1" dirty="0">
                <a:solidFill>
                  <a:schemeClr val="bg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FAX 03-3209-9947</a:t>
            </a:r>
            <a:endParaRPr lang="ja-JP" sz="1200" b="1" dirty="0">
              <a:solidFill>
                <a:schemeClr val="bg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 panose="020F0600000000000000" pitchFamily="50" charset="-128"/>
            </a:endParaRPr>
          </a:p>
          <a:p>
            <a:pPr algn="just">
              <a:spcAft>
                <a:spcPts val="0"/>
              </a:spcAft>
            </a:pPr>
            <a:r>
              <a:rPr lang="ja-JP" sz="1200" b="1" kern="100" dirty="0">
                <a:solidFill>
                  <a:schemeClr val="bg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 </a:t>
            </a:r>
            <a:endParaRPr lang="ja-JP" sz="1050" b="1" kern="100" dirty="0">
              <a:solidFill>
                <a:schemeClr val="bg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6043949" y="504605"/>
            <a:ext cx="670120" cy="64784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3600" kern="100" dirty="0">
                <a:solidFill>
                  <a:schemeClr val="tx1"/>
                </a:solidFill>
                <a:effectLst/>
                <a:latin typeface="Segoe UI Symbol" panose="020B0502040204020203" pitchFamily="34" charset="0"/>
                <a:ea typeface="游明朝" panose="02020400000000000000" pitchFamily="18" charset="-128"/>
                <a:cs typeface="Times New Roman" panose="02020603050405020304" pitchFamily="18" charset="0"/>
              </a:rPr>
              <a:t>🕊</a:t>
            </a:r>
            <a:endParaRPr lang="ja-JP" sz="800" kern="100" dirty="0">
              <a:solidFill>
                <a:schemeClr val="tx1"/>
              </a:solidFill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63775" y="3391496"/>
            <a:ext cx="8740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chemeClr val="bg1"/>
                </a:solidFill>
              </a:rPr>
              <a:t>日  時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grpSp>
        <p:nvGrpSpPr>
          <p:cNvPr id="34" name="グループ化 33"/>
          <p:cNvGrpSpPr/>
          <p:nvPr/>
        </p:nvGrpSpPr>
        <p:grpSpPr>
          <a:xfrm>
            <a:off x="343739" y="2374685"/>
            <a:ext cx="929474" cy="719965"/>
            <a:chOff x="596136" y="1698562"/>
            <a:chExt cx="973291" cy="711953"/>
          </a:xfrm>
        </p:grpSpPr>
        <p:sp>
          <p:nvSpPr>
            <p:cNvPr id="35" name="フローチャート: せん孔テープ 34"/>
            <p:cNvSpPr/>
            <p:nvPr/>
          </p:nvSpPr>
          <p:spPr>
            <a:xfrm>
              <a:off x="596136" y="1698562"/>
              <a:ext cx="973291" cy="711953"/>
            </a:xfrm>
            <a:prstGeom prst="flowChartPunchedTape">
              <a:avLst/>
            </a:prstGeom>
            <a:solidFill>
              <a:srgbClr val="FFC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668691" y="1885823"/>
              <a:ext cx="874059" cy="521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solidFill>
                    <a:schemeClr val="bg1"/>
                  </a:solidFill>
                </a:rPr>
                <a:t>日  時</a:t>
              </a:r>
              <a:endParaRPr kumimoji="1" lang="ja-JP" altLang="en-US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7" name="字幕 2">
            <a:extLst>
              <a:ext uri="{FF2B5EF4-FFF2-40B4-BE49-F238E27FC236}">
                <a16:creationId xmlns:a16="http://schemas.microsoft.com/office/drawing/2014/main" id="{5C7D2717-62FE-4BD2-9C36-5A05BAA8AE14}"/>
              </a:ext>
            </a:extLst>
          </p:cNvPr>
          <p:cNvSpPr txBox="1">
            <a:spLocks/>
          </p:cNvSpPr>
          <p:nvPr/>
        </p:nvSpPr>
        <p:spPr>
          <a:xfrm>
            <a:off x="1410903" y="2763219"/>
            <a:ext cx="4038375" cy="3736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000" b="1" dirty="0">
                <a:ln w="9525">
                  <a:solidFill>
                    <a:schemeClr val="bg1"/>
                  </a:solidFill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  <a:r>
              <a:rPr lang="ja-JP" altLang="en-US" sz="2000" b="1" dirty="0" smtClean="0">
                <a:ln w="9525">
                  <a:solidFill>
                    <a:schemeClr val="bg1"/>
                  </a:solidFill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３：３０ ～１６：００ </a:t>
            </a:r>
            <a:r>
              <a:rPr lang="en-US" altLang="ja-JP" sz="1200" b="1" dirty="0" smtClean="0">
                <a:ln w="9525">
                  <a:solidFill>
                    <a:schemeClr val="bg1"/>
                  </a:solidFill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1200" b="1" dirty="0" smtClean="0">
                <a:ln w="9525">
                  <a:solidFill>
                    <a:schemeClr val="bg1"/>
                  </a:solidFill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１３：００開場・先着順</a:t>
            </a:r>
            <a:r>
              <a:rPr lang="en-US" altLang="ja-JP" sz="1200" b="1" dirty="0" smtClean="0">
                <a:ln w="9525">
                  <a:solidFill>
                    <a:schemeClr val="bg1"/>
                  </a:solidFill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endParaRPr lang="en-US" altLang="ja-JP" sz="2800" b="1" dirty="0">
              <a:ln w="9525">
                <a:solidFill>
                  <a:schemeClr val="bg1"/>
                </a:solidFill>
              </a:ln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6" name="楕円 15"/>
          <p:cNvSpPr/>
          <p:nvPr/>
        </p:nvSpPr>
        <p:spPr>
          <a:xfrm>
            <a:off x="5389547" y="2301319"/>
            <a:ext cx="1145437" cy="866051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389736" y="2412174"/>
            <a:ext cx="1330574" cy="36669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chemeClr val="bg1"/>
                </a:solidFill>
              </a:rPr>
              <a:t>申込不要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389548" y="2675507"/>
            <a:ext cx="120915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</a:rPr>
              <a:t>定員</a:t>
            </a:r>
            <a:r>
              <a:rPr kumimoji="1" lang="en-US" altLang="ja-JP" b="1" dirty="0">
                <a:solidFill>
                  <a:schemeClr val="bg1"/>
                </a:solidFill>
              </a:rPr>
              <a:t>6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0</a:t>
            </a:r>
            <a:r>
              <a:rPr kumimoji="1" lang="ja-JP" altLang="en-US" b="1" dirty="0">
                <a:solidFill>
                  <a:schemeClr val="bg1"/>
                </a:solidFill>
              </a:rPr>
              <a:t>名</a:t>
            </a:r>
          </a:p>
        </p:txBody>
      </p:sp>
      <p:sp>
        <p:nvSpPr>
          <p:cNvPr id="40" name="正方形/長方形 39"/>
          <p:cNvSpPr/>
          <p:nvPr/>
        </p:nvSpPr>
        <p:spPr>
          <a:xfrm>
            <a:off x="1462085" y="5055501"/>
            <a:ext cx="4982589" cy="769441"/>
          </a:xfrm>
          <a:prstGeom prst="rect">
            <a:avLst/>
          </a:prstGeom>
          <a:ln w="6350">
            <a:noFill/>
          </a:ln>
        </p:spPr>
        <p:txBody>
          <a:bodyPr wrap="square">
            <a:spAutoFit/>
          </a:bodyPr>
          <a:lstStyle/>
          <a:p>
            <a:r>
              <a:rPr lang="ja-JP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昭和</a:t>
            </a:r>
            <a:r>
              <a:rPr lang="ja-JP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６年生まれ（現在９３歳）</a:t>
            </a:r>
          </a:p>
          <a:p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昭和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</a:t>
            </a:r>
            <a:r>
              <a:rPr lang="ja-JP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歳の時</a:t>
            </a:r>
            <a:r>
              <a:rPr lang="ja-JP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現在</a:t>
            </a:r>
            <a:r>
              <a:rPr lang="ja-JP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江東区（当時深川白河町</a:t>
            </a:r>
            <a:r>
              <a:rPr lang="ja-JP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）で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「東京大</a:t>
            </a:r>
            <a:r>
              <a:rPr lang="ja-JP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空襲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</a:t>
            </a:r>
            <a:r>
              <a:rPr lang="ja-JP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遭い、</a:t>
            </a:r>
            <a:r>
              <a:rPr lang="ja-JP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家族</a:t>
            </a:r>
            <a:r>
              <a:rPr lang="ja-JP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６人を失った。更に土浦海軍航空隊に</a:t>
            </a:r>
            <a:r>
              <a:rPr lang="ja-JP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いた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兄も</a:t>
            </a:r>
            <a:r>
              <a:rPr lang="ja-JP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空襲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により</a:t>
            </a:r>
            <a:r>
              <a:rPr lang="ja-JP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亡くなり</a:t>
            </a:r>
            <a:r>
              <a:rPr lang="ja-JP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、９人家族のうち生き残ったのは父親と２人だけ</a:t>
            </a:r>
            <a:r>
              <a:rPr lang="ja-JP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だった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・・・</a:t>
            </a:r>
            <a:endParaRPr lang="ja-JP" altLang="en-US" sz="1100" dirty="0">
              <a:ln w="0">
                <a:noFill/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anose="020B0600070205080204" pitchFamily="50" charset="-128"/>
            </a:endParaRPr>
          </a:p>
        </p:txBody>
      </p:sp>
      <p:pic>
        <p:nvPicPr>
          <p:cNvPr id="7" name="図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1133" y="7383943"/>
            <a:ext cx="4246867" cy="194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" name="正方形/長方形 52"/>
          <p:cNvSpPr/>
          <p:nvPr/>
        </p:nvSpPr>
        <p:spPr>
          <a:xfrm>
            <a:off x="1432994" y="4525218"/>
            <a:ext cx="3025661" cy="52322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panose="020B0600070205080204" pitchFamily="50" charset="-128"/>
              </a:rPr>
              <a:t>亀谷 敏子 </a:t>
            </a:r>
            <a:r>
              <a:rPr lang="ja-JP" altLang="en-US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panose="020B0600070205080204" pitchFamily="50" charset="-128"/>
              </a:rPr>
              <a:t>氏</a:t>
            </a:r>
            <a:endParaRPr lang="ja-JP" altLang="ja-JP" sz="24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1433277" y="3866994"/>
            <a:ext cx="4944446" cy="2616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en-US" sz="1100" dirty="0">
                <a:ln w="6350">
                  <a:noFill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 </a:t>
            </a:r>
            <a:r>
              <a:rPr lang="ja-JP" altLang="en-US" sz="1100" dirty="0" smtClean="0">
                <a:ln w="6350">
                  <a:noFill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新宿区簞笥</a:t>
            </a:r>
            <a:r>
              <a:rPr lang="ja-JP" altLang="en-US" sz="1100" dirty="0">
                <a:ln w="6350">
                  <a:noFill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町</a:t>
            </a:r>
            <a:r>
              <a:rPr lang="en-US" altLang="ja-JP" sz="1100" dirty="0">
                <a:ln w="6350">
                  <a:noFill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15</a:t>
            </a:r>
            <a:r>
              <a:rPr lang="ja-JP" altLang="en-US" sz="1100" dirty="0" smtClean="0">
                <a:ln w="6350">
                  <a:noFill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番地</a:t>
            </a:r>
            <a:r>
              <a:rPr lang="en-US" altLang="ja-JP" sz="1100" dirty="0" smtClean="0">
                <a:ln w="6350">
                  <a:noFill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(</a:t>
            </a:r>
            <a:r>
              <a:rPr lang="ja-JP" altLang="en-US" sz="1100" dirty="0">
                <a:ln w="6350">
                  <a:noFill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都営地下鉄大江戸線　牛込神楽坂駅　Ａ１出口　徒歩</a:t>
            </a:r>
            <a:r>
              <a:rPr lang="ja-JP" altLang="en-US" sz="1100" dirty="0" smtClean="0">
                <a:ln w="6350">
                  <a:noFill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０分</a:t>
            </a:r>
            <a:r>
              <a:rPr lang="en-US" altLang="ja-JP" sz="1100" dirty="0" smtClean="0">
                <a:ln w="6350">
                  <a:noFill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)</a:t>
            </a:r>
            <a:endParaRPr lang="ja-JP" altLang="ja-JP" sz="2400" dirty="0">
              <a:ln w="6350">
                <a:noFill/>
              </a:ln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1442309" y="6394345"/>
            <a:ext cx="4995068" cy="938719"/>
          </a:xfrm>
          <a:prstGeom prst="rect">
            <a:avLst/>
          </a:prstGeom>
          <a:ln w="6350">
            <a:noFill/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100" dirty="0" smtClean="0">
                <a:ln w="0">
                  <a:noFill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「すいとん」は、小麦粉を練った生地を汁で煮た料理です。十分な食料が無かった戦時中には、米の代用食として「すいとん」が食されていました。</a:t>
            </a:r>
            <a:endParaRPr lang="en-US" altLang="ja-JP" sz="1100" dirty="0" smtClean="0">
              <a:ln w="0">
                <a:noFill/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anose="020B060007020508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100" dirty="0" smtClean="0">
                <a:ln w="0">
                  <a:noFill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戦時中の粗末な「すいとん」と、美味しく調理された現代の「すいとん」を食べ比べます。</a:t>
            </a:r>
            <a:endParaRPr lang="en-US" altLang="ja-JP" sz="1100" dirty="0" smtClean="0">
              <a:ln w="0">
                <a:noFill/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anose="020B0600070205080204" pitchFamily="50" charset="-128"/>
            </a:endParaRPr>
          </a:p>
          <a:p>
            <a:pPr algn="r">
              <a:spcAft>
                <a:spcPts val="0"/>
              </a:spcAft>
            </a:pPr>
            <a:r>
              <a:rPr lang="en-US" altLang="ja-JP" sz="1100" dirty="0" smtClean="0">
                <a:ln w="0">
                  <a:noFill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※</a:t>
            </a:r>
            <a:r>
              <a:rPr lang="ja-JP" altLang="en-US" sz="1100" dirty="0" smtClean="0">
                <a:ln w="0">
                  <a:noFill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試食する「すいとん」はアレルギー対応していません。</a:t>
            </a:r>
            <a:endParaRPr lang="en-US" altLang="ja-JP" sz="1100" dirty="0" smtClean="0">
              <a:ln w="0">
                <a:noFill/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anose="020B0600070205080204" pitchFamily="50" charset="-128"/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0" t="23919" r="31342" b="5952"/>
          <a:stretch/>
        </p:blipFill>
        <p:spPr>
          <a:xfrm>
            <a:off x="275757" y="7381198"/>
            <a:ext cx="2132163" cy="1691019"/>
          </a:xfrm>
          <a:prstGeom prst="ellipse">
            <a:avLst/>
          </a:prstGeom>
        </p:spPr>
      </p:pic>
      <p:sp>
        <p:nvSpPr>
          <p:cNvPr id="21" name="正方形/長方形 20"/>
          <p:cNvSpPr/>
          <p:nvPr/>
        </p:nvSpPr>
        <p:spPr>
          <a:xfrm>
            <a:off x="280361" y="1655801"/>
            <a:ext cx="634546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8435" algn="just">
              <a:spcAft>
                <a:spcPts val="0"/>
              </a:spcAft>
            </a:pPr>
            <a:r>
              <a:rPr lang="ja-JP" altLang="ja-JP" sz="1500" b="1" kern="0" dirty="0">
                <a:ln>
                  <a:solidFill>
                    <a:schemeClr val="bg1"/>
                  </a:solidFill>
                </a:ln>
                <a:latin typeface="HGS創英ﾌﾟﾚｾﾞﾝｽEB" panose="02020800000000000000" pitchFamily="18" charset="-128"/>
                <a:ea typeface="HGS創英ﾌﾟﾚｾﾞﾝｽEB" panose="02020800000000000000" pitchFamily="18" charset="-128"/>
                <a:cs typeface="Times New Roman" panose="02020603050405020304" pitchFamily="18" charset="0"/>
              </a:rPr>
              <a:t>戦争を体験された方のお話をお聴きし、戦時中の代用食</a:t>
            </a:r>
            <a:r>
              <a:rPr lang="ja-JP" altLang="ja-JP" sz="1500" b="1" kern="100" dirty="0">
                <a:ln>
                  <a:solidFill>
                    <a:schemeClr val="bg1"/>
                  </a:solidFill>
                </a:ln>
                <a:latin typeface="HGS創英ﾌﾟﾚｾﾞﾝｽEB" panose="02020800000000000000" pitchFamily="18" charset="-128"/>
                <a:ea typeface="HGS創英ﾌﾟﾚｾﾞﾝｽEB" panose="02020800000000000000" pitchFamily="18" charset="-128"/>
                <a:cs typeface="Times New Roman" panose="02020603050405020304" pitchFamily="18" charset="0"/>
              </a:rPr>
              <a:t>「すいとん」</a:t>
            </a:r>
            <a:r>
              <a:rPr lang="ja-JP" altLang="ja-JP" sz="1500" b="1" kern="100" dirty="0" smtClean="0">
                <a:ln>
                  <a:solidFill>
                    <a:schemeClr val="bg1"/>
                  </a:solidFill>
                </a:ln>
                <a:latin typeface="HGS創英ﾌﾟﾚｾﾞﾝｽEB" panose="02020800000000000000" pitchFamily="18" charset="-128"/>
                <a:ea typeface="HGS創英ﾌﾟﾚｾﾞﾝｽEB" panose="02020800000000000000" pitchFamily="18" charset="-128"/>
                <a:cs typeface="Times New Roman" panose="02020603050405020304" pitchFamily="18" charset="0"/>
              </a:rPr>
              <a:t>を食べ、</a:t>
            </a:r>
            <a:r>
              <a:rPr lang="ja-JP" altLang="ja-JP" sz="1500" b="1" kern="100" dirty="0">
                <a:ln>
                  <a:solidFill>
                    <a:schemeClr val="bg1"/>
                  </a:solidFill>
                </a:ln>
                <a:latin typeface="HGS創英ﾌﾟﾚｾﾞﾝｽEB" panose="02020800000000000000" pitchFamily="18" charset="-128"/>
                <a:ea typeface="HGS創英ﾌﾟﾚｾﾞﾝｽEB" panose="02020800000000000000" pitchFamily="18" charset="-128"/>
                <a:cs typeface="Times New Roman" panose="02020603050405020304" pitchFamily="18" charset="0"/>
              </a:rPr>
              <a:t>いのちや平和の大切さについて語り合います。</a:t>
            </a:r>
            <a:endParaRPr lang="ja-JP" altLang="ja-JP" sz="1500" kern="100" dirty="0">
              <a:ln>
                <a:solidFill>
                  <a:schemeClr val="bg1"/>
                </a:solidFill>
              </a:ln>
              <a:effectLst/>
              <a:latin typeface="HGS創英ﾌﾟﾚｾﾞﾝｽEB" panose="02020800000000000000" pitchFamily="18" charset="-128"/>
              <a:ea typeface="HGS創英ﾌﾟﾚｾﾞﾝｽEB" panose="02020800000000000000" pitchFamily="18" charset="-128"/>
              <a:cs typeface="Times New Roman" panose="02020603050405020304" pitchFamily="18" charset="0"/>
            </a:endParaRPr>
          </a:p>
        </p:txBody>
      </p:sp>
      <p:grpSp>
        <p:nvGrpSpPr>
          <p:cNvPr id="59" name="グループ化 58"/>
          <p:cNvGrpSpPr/>
          <p:nvPr/>
        </p:nvGrpSpPr>
        <p:grpSpPr>
          <a:xfrm>
            <a:off x="355964" y="3387920"/>
            <a:ext cx="929474" cy="719965"/>
            <a:chOff x="596136" y="1698562"/>
            <a:chExt cx="973291" cy="711953"/>
          </a:xfrm>
        </p:grpSpPr>
        <p:sp>
          <p:nvSpPr>
            <p:cNvPr id="60" name="フローチャート: せん孔テープ 59"/>
            <p:cNvSpPr/>
            <p:nvPr/>
          </p:nvSpPr>
          <p:spPr>
            <a:xfrm>
              <a:off x="596136" y="1698562"/>
              <a:ext cx="973291" cy="711953"/>
            </a:xfrm>
            <a:prstGeom prst="flowChartPunchedTape">
              <a:avLst/>
            </a:prstGeom>
            <a:solidFill>
              <a:srgbClr val="FFC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テキスト ボックス 60"/>
            <p:cNvSpPr txBox="1"/>
            <p:nvPr/>
          </p:nvSpPr>
          <p:spPr>
            <a:xfrm>
              <a:off x="668691" y="1885823"/>
              <a:ext cx="874059" cy="3652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 smtClean="0">
                  <a:solidFill>
                    <a:schemeClr val="bg1"/>
                  </a:solidFill>
                </a:rPr>
                <a:t>会   場</a:t>
              </a:r>
              <a:endParaRPr kumimoji="1" lang="ja-JP" altLang="en-US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5" name="グループ化 64"/>
          <p:cNvGrpSpPr/>
          <p:nvPr/>
        </p:nvGrpSpPr>
        <p:grpSpPr>
          <a:xfrm>
            <a:off x="355964" y="6088827"/>
            <a:ext cx="919793" cy="719965"/>
            <a:chOff x="596136" y="1698562"/>
            <a:chExt cx="973291" cy="711953"/>
          </a:xfrm>
        </p:grpSpPr>
        <p:sp>
          <p:nvSpPr>
            <p:cNvPr id="66" name="フローチャート: せん孔テープ 65"/>
            <p:cNvSpPr/>
            <p:nvPr/>
          </p:nvSpPr>
          <p:spPr>
            <a:xfrm>
              <a:off x="596136" y="1698562"/>
              <a:ext cx="973291" cy="711953"/>
            </a:xfrm>
            <a:prstGeom prst="flowChartPunchedTape">
              <a:avLst/>
            </a:prstGeom>
            <a:solidFill>
              <a:srgbClr val="FFC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テキスト ボックス 66"/>
            <p:cNvSpPr txBox="1"/>
            <p:nvPr/>
          </p:nvSpPr>
          <p:spPr>
            <a:xfrm>
              <a:off x="668411" y="1865099"/>
              <a:ext cx="874059" cy="456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 smtClean="0">
                  <a:solidFill>
                    <a:schemeClr val="bg1"/>
                  </a:solidFill>
                </a:rPr>
                <a:t>すい</a:t>
              </a:r>
              <a:r>
                <a:rPr kumimoji="1" lang="ja-JP" altLang="en-US" sz="1200" b="1" dirty="0" err="1" smtClean="0">
                  <a:solidFill>
                    <a:schemeClr val="bg1"/>
                  </a:solidFill>
                </a:rPr>
                <a:t>とんの試食</a:t>
              </a:r>
              <a:endParaRPr kumimoji="1" lang="ja-JP" altLang="en-US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8" name="グループ化 67"/>
          <p:cNvGrpSpPr/>
          <p:nvPr/>
        </p:nvGrpSpPr>
        <p:grpSpPr>
          <a:xfrm>
            <a:off x="355964" y="4389825"/>
            <a:ext cx="929474" cy="719965"/>
            <a:chOff x="596136" y="1698562"/>
            <a:chExt cx="973291" cy="711953"/>
          </a:xfrm>
        </p:grpSpPr>
        <p:sp>
          <p:nvSpPr>
            <p:cNvPr id="69" name="フローチャート: せん孔テープ 68"/>
            <p:cNvSpPr/>
            <p:nvPr/>
          </p:nvSpPr>
          <p:spPr>
            <a:xfrm>
              <a:off x="596136" y="1698562"/>
              <a:ext cx="973291" cy="711953"/>
            </a:xfrm>
            <a:prstGeom prst="flowChartPunchedTape">
              <a:avLst/>
            </a:prstGeom>
            <a:solidFill>
              <a:srgbClr val="FFC00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テキスト ボックス 69"/>
            <p:cNvSpPr txBox="1"/>
            <p:nvPr/>
          </p:nvSpPr>
          <p:spPr>
            <a:xfrm>
              <a:off x="668691" y="1885823"/>
              <a:ext cx="874059" cy="456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 smtClean="0">
                  <a:solidFill>
                    <a:schemeClr val="bg1"/>
                  </a:solidFill>
                </a:rPr>
                <a:t>戦争体験</a:t>
              </a:r>
              <a:r>
                <a:rPr kumimoji="1" lang="ja-JP" altLang="en-US" sz="1200" b="1" dirty="0">
                  <a:solidFill>
                    <a:schemeClr val="bg1"/>
                  </a:solidFill>
                </a:rPr>
                <a:t>講話</a:t>
              </a:r>
            </a:p>
          </p:txBody>
        </p:sp>
      </p:grpSp>
      <p:cxnSp>
        <p:nvCxnSpPr>
          <p:cNvPr id="75" name="直線コネクタ 74"/>
          <p:cNvCxnSpPr/>
          <p:nvPr/>
        </p:nvCxnSpPr>
        <p:spPr>
          <a:xfrm flipV="1">
            <a:off x="1992630" y="4413733"/>
            <a:ext cx="4452044" cy="26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正方形/長方形 81"/>
          <p:cNvSpPr/>
          <p:nvPr/>
        </p:nvSpPr>
        <p:spPr>
          <a:xfrm>
            <a:off x="1462085" y="4229006"/>
            <a:ext cx="3025661" cy="33855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panose="020B0600070205080204" pitchFamily="50" charset="-128"/>
              </a:rPr>
              <a:t>講師</a:t>
            </a:r>
            <a:endParaRPr lang="ja-JP" altLang="ja-JP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ＭＳ Ｐゴシック" panose="020B0600070205080204" pitchFamily="50" charset="-128"/>
            </a:endParaRPr>
          </a:p>
        </p:txBody>
      </p:sp>
      <p:cxnSp>
        <p:nvCxnSpPr>
          <p:cNvPr id="84" name="直線コネクタ 83"/>
          <p:cNvCxnSpPr/>
          <p:nvPr/>
        </p:nvCxnSpPr>
        <p:spPr>
          <a:xfrm>
            <a:off x="3834384" y="6298140"/>
            <a:ext cx="260299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正方形/長方形 84"/>
          <p:cNvSpPr/>
          <p:nvPr/>
        </p:nvSpPr>
        <p:spPr>
          <a:xfrm>
            <a:off x="1462085" y="6020131"/>
            <a:ext cx="3025661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panose="020B0600070205080204" pitchFamily="50" charset="-128"/>
              </a:rPr>
              <a:t>「すいとん」</a:t>
            </a: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panose="020B0600070205080204" pitchFamily="50" charset="-128"/>
              </a:rPr>
              <a:t>ってなに？</a:t>
            </a:r>
            <a:endParaRPr lang="ja-JP" altLang="ja-JP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87" name="正方形/長方形 86"/>
          <p:cNvSpPr/>
          <p:nvPr/>
        </p:nvSpPr>
        <p:spPr>
          <a:xfrm>
            <a:off x="669524" y="9074672"/>
            <a:ext cx="3025661" cy="27699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en-US" sz="1200" dirty="0" smtClean="0">
                <a:ln>
                  <a:solidFill>
                    <a:schemeClr val="bg1"/>
                  </a:solidFill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panose="020B0600070205080204" pitchFamily="50" charset="-128"/>
              </a:rPr>
              <a:t>現代の「すいとん」</a:t>
            </a:r>
            <a:endParaRPr lang="ja-JP" altLang="ja-JP" sz="1600" dirty="0">
              <a:ln>
                <a:solidFill>
                  <a:schemeClr val="bg1"/>
                </a:solidFill>
              </a:ln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1547622" y="4464520"/>
            <a:ext cx="20378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/>
              <a:t>かめや　　　としこ</a:t>
            </a:r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206740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accent1">
                <a:lumMod val="5000"/>
                <a:lumOff val="95000"/>
              </a:schemeClr>
            </a:gs>
            <a:gs pos="19000">
              <a:schemeClr val="bg1"/>
            </a:gs>
            <a:gs pos="42000">
              <a:schemeClr val="accent1">
                <a:lumMod val="45000"/>
                <a:lumOff val="5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100000">
              <a:srgbClr val="0070C0"/>
            </a:gs>
          </a:gsLst>
          <a:lin ang="5400000" scaled="1"/>
        </a:gradFill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297</Words>
  <PresentationFormat>A4 210 x 297 mm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8" baseType="lpstr">
      <vt:lpstr>HGP創英角ｺﾞｼｯｸUB</vt:lpstr>
      <vt:lpstr>HGS創英ﾌﾟﾚｾﾞﾝｽEB</vt:lpstr>
      <vt:lpstr>HGS創英角ｺﾞｼｯｸUB</vt:lpstr>
      <vt:lpstr>HGS創英角ﾎﾟｯﾌﾟ体</vt:lpstr>
      <vt:lpstr>HG丸ｺﾞｼｯｸM-PRO</vt:lpstr>
      <vt:lpstr>ＭＳ Ｐゴシック</vt:lpstr>
      <vt:lpstr>ＭＳ 明朝</vt:lpstr>
      <vt:lpstr>游ゴシック</vt:lpstr>
      <vt:lpstr>游ゴシック Light</vt:lpstr>
      <vt:lpstr>游明朝</vt:lpstr>
      <vt:lpstr>Arial</vt:lpstr>
      <vt:lpstr>Calibri</vt:lpstr>
      <vt:lpstr>Calibri Light</vt:lpstr>
      <vt:lpstr>Century</vt:lpstr>
      <vt:lpstr>Segoe UI Symbol</vt:lpstr>
      <vt:lpstr>Times New Roman</vt:lpstr>
      <vt:lpstr>Office テーマ</vt:lpstr>
      <vt:lpstr>すいとんの会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