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801600" cy="9601200" type="A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五藤　圭" initials="五藤　圭" lastIdx="1" clrIdx="0">
    <p:extLst>
      <p:ext uri="{19B8F6BF-5375-455C-9EA6-DF929625EA0E}">
        <p15:presenceInfo xmlns:p15="http://schemas.microsoft.com/office/powerpoint/2012/main" userId="五藤　圭"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5FB"/>
    <a:srgbClr val="EB6E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5" d="100"/>
          <a:sy n="95" d="100"/>
        </p:scale>
        <p:origin x="-48" y="-21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04D6035-35DE-4EF5-B006-E12E6D2E0EA0}" type="datetimeFigureOut">
              <a:rPr kumimoji="1" lang="ja-JP" altLang="en-US" smtClean="0"/>
              <a:t>2021/8/30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D9A099-9C42-45EE-8A7B-9C76A4E50CF1}" type="slidenum">
              <a:rPr kumimoji="1" lang="ja-JP" altLang="en-US" smtClean="0"/>
              <a:t>‹#›</a:t>
            </a:fld>
            <a:endParaRPr kumimoji="1" lang="ja-JP" altLang="en-US"/>
          </a:p>
        </p:txBody>
      </p:sp>
    </p:spTree>
    <p:extLst>
      <p:ext uri="{BB962C8B-B14F-4D97-AF65-F5344CB8AC3E}">
        <p14:creationId xmlns:p14="http://schemas.microsoft.com/office/powerpoint/2010/main" val="2769271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4D6035-35DE-4EF5-B006-E12E6D2E0EA0}" type="datetimeFigureOut">
              <a:rPr kumimoji="1" lang="ja-JP" altLang="en-US" smtClean="0"/>
              <a:t>2021/8/30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D9A099-9C42-45EE-8A7B-9C76A4E50CF1}" type="slidenum">
              <a:rPr kumimoji="1" lang="ja-JP" altLang="en-US" smtClean="0"/>
              <a:t>‹#›</a:t>
            </a:fld>
            <a:endParaRPr kumimoji="1" lang="ja-JP" altLang="en-US"/>
          </a:p>
        </p:txBody>
      </p:sp>
    </p:spTree>
    <p:extLst>
      <p:ext uri="{BB962C8B-B14F-4D97-AF65-F5344CB8AC3E}">
        <p14:creationId xmlns:p14="http://schemas.microsoft.com/office/powerpoint/2010/main" val="52784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4D6035-35DE-4EF5-B006-E12E6D2E0EA0}" type="datetimeFigureOut">
              <a:rPr kumimoji="1" lang="ja-JP" altLang="en-US" smtClean="0"/>
              <a:t>2021/8/30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D9A099-9C42-45EE-8A7B-9C76A4E50CF1}" type="slidenum">
              <a:rPr kumimoji="1" lang="ja-JP" altLang="en-US" smtClean="0"/>
              <a:t>‹#›</a:t>
            </a:fld>
            <a:endParaRPr kumimoji="1" lang="ja-JP" altLang="en-US"/>
          </a:p>
        </p:txBody>
      </p:sp>
    </p:spTree>
    <p:extLst>
      <p:ext uri="{BB962C8B-B14F-4D97-AF65-F5344CB8AC3E}">
        <p14:creationId xmlns:p14="http://schemas.microsoft.com/office/powerpoint/2010/main" val="289799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4D6035-35DE-4EF5-B006-E12E6D2E0EA0}" type="datetimeFigureOut">
              <a:rPr kumimoji="1" lang="ja-JP" altLang="en-US" smtClean="0"/>
              <a:t>2021/8/30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D9A099-9C42-45EE-8A7B-9C76A4E50CF1}" type="slidenum">
              <a:rPr kumimoji="1" lang="ja-JP" altLang="en-US" smtClean="0"/>
              <a:t>‹#›</a:t>
            </a:fld>
            <a:endParaRPr kumimoji="1" lang="ja-JP" altLang="en-US"/>
          </a:p>
        </p:txBody>
      </p:sp>
    </p:spTree>
    <p:extLst>
      <p:ext uri="{BB962C8B-B14F-4D97-AF65-F5344CB8AC3E}">
        <p14:creationId xmlns:p14="http://schemas.microsoft.com/office/powerpoint/2010/main" val="224927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04D6035-35DE-4EF5-B006-E12E6D2E0EA0}" type="datetimeFigureOut">
              <a:rPr kumimoji="1" lang="ja-JP" altLang="en-US" smtClean="0"/>
              <a:t>2021/8/30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D9A099-9C42-45EE-8A7B-9C76A4E50CF1}" type="slidenum">
              <a:rPr kumimoji="1" lang="ja-JP" altLang="en-US" smtClean="0"/>
              <a:t>‹#›</a:t>
            </a:fld>
            <a:endParaRPr kumimoji="1" lang="ja-JP" altLang="en-US"/>
          </a:p>
        </p:txBody>
      </p:sp>
    </p:spTree>
    <p:extLst>
      <p:ext uri="{BB962C8B-B14F-4D97-AF65-F5344CB8AC3E}">
        <p14:creationId xmlns:p14="http://schemas.microsoft.com/office/powerpoint/2010/main" val="90558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04D6035-35DE-4EF5-B006-E12E6D2E0EA0}" type="datetimeFigureOut">
              <a:rPr kumimoji="1" lang="ja-JP" altLang="en-US" smtClean="0"/>
              <a:t>2021/8/30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D9A099-9C42-45EE-8A7B-9C76A4E50CF1}" type="slidenum">
              <a:rPr kumimoji="1" lang="ja-JP" altLang="en-US" smtClean="0"/>
              <a:t>‹#›</a:t>
            </a:fld>
            <a:endParaRPr kumimoji="1" lang="ja-JP" altLang="en-US"/>
          </a:p>
        </p:txBody>
      </p:sp>
    </p:spTree>
    <p:extLst>
      <p:ext uri="{BB962C8B-B14F-4D97-AF65-F5344CB8AC3E}">
        <p14:creationId xmlns:p14="http://schemas.microsoft.com/office/powerpoint/2010/main" val="346440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04D6035-35DE-4EF5-B006-E12E6D2E0EA0}" type="datetimeFigureOut">
              <a:rPr kumimoji="1" lang="ja-JP" altLang="en-US" smtClean="0"/>
              <a:t>2021/8/30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D9A099-9C42-45EE-8A7B-9C76A4E50CF1}" type="slidenum">
              <a:rPr kumimoji="1" lang="ja-JP" altLang="en-US" smtClean="0"/>
              <a:t>‹#›</a:t>
            </a:fld>
            <a:endParaRPr kumimoji="1" lang="ja-JP" altLang="en-US"/>
          </a:p>
        </p:txBody>
      </p:sp>
    </p:spTree>
    <p:extLst>
      <p:ext uri="{BB962C8B-B14F-4D97-AF65-F5344CB8AC3E}">
        <p14:creationId xmlns:p14="http://schemas.microsoft.com/office/powerpoint/2010/main" val="324071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04D6035-35DE-4EF5-B006-E12E6D2E0EA0}" type="datetimeFigureOut">
              <a:rPr kumimoji="1" lang="ja-JP" altLang="en-US" smtClean="0"/>
              <a:t>2021/8/30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D9A099-9C42-45EE-8A7B-9C76A4E50CF1}" type="slidenum">
              <a:rPr kumimoji="1" lang="ja-JP" altLang="en-US" smtClean="0"/>
              <a:t>‹#›</a:t>
            </a:fld>
            <a:endParaRPr kumimoji="1" lang="ja-JP" altLang="en-US"/>
          </a:p>
        </p:txBody>
      </p:sp>
    </p:spTree>
    <p:extLst>
      <p:ext uri="{BB962C8B-B14F-4D97-AF65-F5344CB8AC3E}">
        <p14:creationId xmlns:p14="http://schemas.microsoft.com/office/powerpoint/2010/main" val="259202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D6035-35DE-4EF5-B006-E12E6D2E0EA0}" type="datetimeFigureOut">
              <a:rPr kumimoji="1" lang="ja-JP" altLang="en-US" smtClean="0"/>
              <a:t>2021/8/30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D9A099-9C42-45EE-8A7B-9C76A4E50CF1}" type="slidenum">
              <a:rPr kumimoji="1" lang="ja-JP" altLang="en-US" smtClean="0"/>
              <a:t>‹#›</a:t>
            </a:fld>
            <a:endParaRPr kumimoji="1" lang="ja-JP" altLang="en-US"/>
          </a:p>
        </p:txBody>
      </p:sp>
    </p:spTree>
    <p:extLst>
      <p:ext uri="{BB962C8B-B14F-4D97-AF65-F5344CB8AC3E}">
        <p14:creationId xmlns:p14="http://schemas.microsoft.com/office/powerpoint/2010/main" val="202965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04D6035-35DE-4EF5-B006-E12E6D2E0EA0}" type="datetimeFigureOut">
              <a:rPr kumimoji="1" lang="ja-JP" altLang="en-US" smtClean="0"/>
              <a:t>2021/8/30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D9A099-9C42-45EE-8A7B-9C76A4E50CF1}" type="slidenum">
              <a:rPr kumimoji="1" lang="ja-JP" altLang="en-US" smtClean="0"/>
              <a:t>‹#›</a:t>
            </a:fld>
            <a:endParaRPr kumimoji="1" lang="ja-JP" altLang="en-US"/>
          </a:p>
        </p:txBody>
      </p:sp>
    </p:spTree>
    <p:extLst>
      <p:ext uri="{BB962C8B-B14F-4D97-AF65-F5344CB8AC3E}">
        <p14:creationId xmlns:p14="http://schemas.microsoft.com/office/powerpoint/2010/main" val="232950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04D6035-35DE-4EF5-B006-E12E6D2E0EA0}" type="datetimeFigureOut">
              <a:rPr kumimoji="1" lang="ja-JP" altLang="en-US" smtClean="0"/>
              <a:t>2021/8/30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D9A099-9C42-45EE-8A7B-9C76A4E50CF1}" type="slidenum">
              <a:rPr kumimoji="1" lang="ja-JP" altLang="en-US" smtClean="0"/>
              <a:t>‹#›</a:t>
            </a:fld>
            <a:endParaRPr kumimoji="1" lang="ja-JP" altLang="en-US"/>
          </a:p>
        </p:txBody>
      </p:sp>
    </p:spTree>
    <p:extLst>
      <p:ext uri="{BB962C8B-B14F-4D97-AF65-F5344CB8AC3E}">
        <p14:creationId xmlns:p14="http://schemas.microsoft.com/office/powerpoint/2010/main" val="167564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E04D6035-35DE-4EF5-B006-E12E6D2E0EA0}" type="datetimeFigureOut">
              <a:rPr kumimoji="1" lang="ja-JP" altLang="en-US" smtClean="0"/>
              <a:t>2021/8/30</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57D9A099-9C42-45EE-8A7B-9C76A4E50CF1}" type="slidenum">
              <a:rPr kumimoji="1" lang="ja-JP" altLang="en-US" smtClean="0"/>
              <a:t>‹#›</a:t>
            </a:fld>
            <a:endParaRPr kumimoji="1" lang="ja-JP" altLang="en-US"/>
          </a:p>
        </p:txBody>
      </p:sp>
    </p:spTree>
    <p:extLst>
      <p:ext uri="{BB962C8B-B14F-4D97-AF65-F5344CB8AC3E}">
        <p14:creationId xmlns:p14="http://schemas.microsoft.com/office/powerpoint/2010/main" val="291174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9763" y="1296285"/>
            <a:ext cx="2779923" cy="2188704"/>
          </a:xfrm>
          <a:prstGeom prst="rect">
            <a:avLst/>
          </a:prstGeom>
          <a:ln>
            <a:solidFill>
              <a:schemeClr val="tx1"/>
            </a:solidFill>
          </a:ln>
        </p:spPr>
      </p:pic>
      <p:pic>
        <p:nvPicPr>
          <p:cNvPr id="11" name="Picture 3" descr="\\128.0.0.210\共有2\新宿区\新宿・津久戸\2.協議会\2.協議会\20180220第4回協議会\2.幹線道路沿道分科会\素材\沿道用途（凡例）180118.jpg">
            <a:extLst>
              <a:ext uri="{FF2B5EF4-FFF2-40B4-BE49-F238E27FC236}">
                <a16:creationId xmlns:a16="http://schemas.microsoft.com/office/drawing/2014/main" id="{0C71EB4C-7908-47AF-9EE0-50FDF87C8AE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27" t="8949" r="52541" b="16650"/>
          <a:stretch/>
        </p:blipFill>
        <p:spPr bwMode="auto">
          <a:xfrm>
            <a:off x="6057065" y="3787233"/>
            <a:ext cx="439255" cy="427044"/>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1F99D41B-16A4-4961-B584-35BA75EAD6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23422" y="3695754"/>
            <a:ext cx="1110122" cy="375923"/>
          </a:xfrm>
          <a:prstGeom prst="rect">
            <a:avLst/>
          </a:prstGeom>
        </p:spPr>
      </p:pic>
      <p:pic>
        <p:nvPicPr>
          <p:cNvPr id="15" name="図 14">
            <a:extLst>
              <a:ext uri="{FF2B5EF4-FFF2-40B4-BE49-F238E27FC236}">
                <a16:creationId xmlns:a16="http://schemas.microsoft.com/office/drawing/2014/main" id="{1F99D41B-16A4-4961-B584-35BA75EAD6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63650" y="3982863"/>
            <a:ext cx="1182848" cy="327170"/>
          </a:xfrm>
          <a:prstGeom prst="rect">
            <a:avLst/>
          </a:prstGeom>
        </p:spPr>
      </p:pic>
      <p:pic>
        <p:nvPicPr>
          <p:cNvPr id="16" name="図 15">
            <a:extLst>
              <a:ext uri="{FF2B5EF4-FFF2-40B4-BE49-F238E27FC236}">
                <a16:creationId xmlns:a16="http://schemas.microsoft.com/office/drawing/2014/main" id="{1F99D41B-16A4-4961-B584-35BA75EAD6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33125" y="3751787"/>
            <a:ext cx="1199627" cy="251669"/>
          </a:xfrm>
          <a:prstGeom prst="rect">
            <a:avLst/>
          </a:prstGeom>
        </p:spPr>
      </p:pic>
      <p:pic>
        <p:nvPicPr>
          <p:cNvPr id="17" name="図 16">
            <a:extLst>
              <a:ext uri="{FF2B5EF4-FFF2-40B4-BE49-F238E27FC236}">
                <a16:creationId xmlns:a16="http://schemas.microsoft.com/office/drawing/2014/main" id="{1F99D41B-16A4-4961-B584-35BA75EAD6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022541" y="3979416"/>
            <a:ext cx="1157682" cy="285226"/>
          </a:xfrm>
          <a:prstGeom prst="rect">
            <a:avLst/>
          </a:prstGeom>
        </p:spPr>
      </p:pic>
      <p:pic>
        <p:nvPicPr>
          <p:cNvPr id="18" name="図 17">
            <a:extLst>
              <a:ext uri="{FF2B5EF4-FFF2-40B4-BE49-F238E27FC236}">
                <a16:creationId xmlns:a16="http://schemas.microsoft.com/office/drawing/2014/main" id="{1F99D41B-16A4-4961-B584-35BA75EAD6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006213" y="3725072"/>
            <a:ext cx="880844" cy="243281"/>
          </a:xfrm>
          <a:prstGeom prst="rect">
            <a:avLst/>
          </a:prstGeom>
        </p:spPr>
      </p:pic>
      <p:pic>
        <p:nvPicPr>
          <p:cNvPr id="19" name="図 18">
            <a:extLst>
              <a:ext uri="{FF2B5EF4-FFF2-40B4-BE49-F238E27FC236}">
                <a16:creationId xmlns:a16="http://schemas.microsoft.com/office/drawing/2014/main" id="{1F99D41B-16A4-4961-B584-35BA75EAD6C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22254" y="4012023"/>
            <a:ext cx="1149292" cy="218034"/>
          </a:xfrm>
          <a:prstGeom prst="rect">
            <a:avLst/>
          </a:prstGeom>
        </p:spPr>
      </p:pic>
      <p:pic>
        <p:nvPicPr>
          <p:cNvPr id="20" name="図 19">
            <a:extLst>
              <a:ext uri="{FF2B5EF4-FFF2-40B4-BE49-F238E27FC236}">
                <a16:creationId xmlns:a16="http://schemas.microsoft.com/office/drawing/2014/main" id="{1F99D41B-16A4-4961-B584-35BA75EAD6C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72846" y="3729431"/>
            <a:ext cx="1120863" cy="310392"/>
          </a:xfrm>
          <a:prstGeom prst="rect">
            <a:avLst/>
          </a:prstGeom>
        </p:spPr>
      </p:pic>
      <p:sp>
        <p:nvSpPr>
          <p:cNvPr id="21" name="矢印: 右 85">
            <a:extLst>
              <a:ext uri="{FF2B5EF4-FFF2-40B4-BE49-F238E27FC236}">
                <a16:creationId xmlns:a16="http://schemas.microsoft.com/office/drawing/2014/main" id="{4AACDDE4-103E-47F5-B6EC-E3D9071A8445}"/>
              </a:ext>
            </a:extLst>
          </p:cNvPr>
          <p:cNvSpPr/>
          <p:nvPr/>
        </p:nvSpPr>
        <p:spPr>
          <a:xfrm>
            <a:off x="3446544" y="2098694"/>
            <a:ext cx="290431" cy="650772"/>
          </a:xfrm>
          <a:prstGeom prst="rightArrow">
            <a:avLst>
              <a:gd name="adj1" fmla="val 51759"/>
              <a:gd name="adj2" fmla="val 1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73495" y="3646569"/>
            <a:ext cx="6182259" cy="640247"/>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2" descr="\\128.0.0.210\共有2\新宿区\新宿・津久戸\2.協議会\2.協議会\20180220第4回協議会\2.幹線道路沿道分科会\素材\沿道用途（凡例）180213.jpg">
            <a:extLst>
              <a:ext uri="{FF2B5EF4-FFF2-40B4-BE49-F238E27FC236}">
                <a16:creationId xmlns:a16="http://schemas.microsoft.com/office/drawing/2014/main" id="{8F88DC86-E991-4308-97B5-A49C1940ABB3}"/>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7660" t="40560" r="5456" b="20264"/>
          <a:stretch/>
        </p:blipFill>
        <p:spPr bwMode="auto">
          <a:xfrm>
            <a:off x="5405513" y="3977898"/>
            <a:ext cx="561664" cy="25408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572846" y="3523657"/>
            <a:ext cx="577956" cy="226591"/>
          </a:xfrm>
          <a:prstGeom prst="rect">
            <a:avLst/>
          </a:prstGeom>
          <a:solidFill>
            <a:schemeClr val="bg1"/>
          </a:solidFill>
          <a:ln>
            <a:noFill/>
          </a:ln>
        </p:spPr>
        <p:txBody>
          <a:bodyPr wrap="square" lIns="36000" tIns="36000" rIns="36000" bIns="36000" rtlCol="0" anchor="ctr">
            <a:spAutoFit/>
          </a:bodyPr>
          <a:lstStyle/>
          <a:p>
            <a:pPr algn="ctr"/>
            <a:r>
              <a:rPr kumimoji="1" lang="ja-JP" altLang="en-US" sz="1000" b="1" dirty="0" smtClean="0">
                <a:solidFill>
                  <a:schemeClr val="tx1">
                    <a:lumMod val="75000"/>
                    <a:lumOff val="25000"/>
                  </a:schemeClr>
                </a:solidFill>
              </a:rPr>
              <a:t>凡  例</a:t>
            </a:r>
            <a:endParaRPr kumimoji="1" lang="ja-JP" altLang="en-US" sz="1000" b="1" dirty="0">
              <a:solidFill>
                <a:schemeClr val="tx1">
                  <a:lumMod val="75000"/>
                  <a:lumOff val="25000"/>
                </a:schemeClr>
              </a:solidFill>
            </a:endParaRPr>
          </a:p>
        </p:txBody>
      </p:sp>
      <p:sp>
        <p:nvSpPr>
          <p:cNvPr id="25" name="テキスト ボックス 24"/>
          <p:cNvSpPr txBox="1"/>
          <p:nvPr/>
        </p:nvSpPr>
        <p:spPr>
          <a:xfrm>
            <a:off x="332569" y="1072693"/>
            <a:ext cx="1505311" cy="261610"/>
          </a:xfrm>
          <a:prstGeom prst="rect">
            <a:avLst/>
          </a:prstGeom>
          <a:noFill/>
        </p:spPr>
        <p:txBody>
          <a:bodyPr wrap="square" rtlCol="0">
            <a:spAutoFit/>
          </a:bodyPr>
          <a:lstStyle/>
          <a:p>
            <a:pPr algn="ctr"/>
            <a:r>
              <a:rPr kumimoji="1" lang="en-US" altLang="ja-JP" sz="1100" b="1" dirty="0" smtClean="0">
                <a:latin typeface="HGPｺﾞｼｯｸM" panose="020B0600000000000000" pitchFamily="50" charset="-128"/>
                <a:ea typeface="HGPｺﾞｼｯｸM" panose="020B0600000000000000" pitchFamily="50" charset="-128"/>
              </a:rPr>
              <a:t>【</a:t>
            </a:r>
            <a:r>
              <a:rPr kumimoji="1" lang="ja-JP" altLang="en-US" sz="1100" b="1" dirty="0" smtClean="0">
                <a:latin typeface="HGPｺﾞｼｯｸM" panose="020B0600000000000000" pitchFamily="50" charset="-128"/>
                <a:ea typeface="HGPｺﾞｼｯｸM" panose="020B0600000000000000" pitchFamily="50" charset="-128"/>
              </a:rPr>
              <a:t>現在の用途地域</a:t>
            </a:r>
            <a:r>
              <a:rPr kumimoji="1" lang="en-US" altLang="ja-JP" sz="1100" b="1" dirty="0" smtClean="0">
                <a:latin typeface="HGPｺﾞｼｯｸM" panose="020B0600000000000000" pitchFamily="50" charset="-128"/>
                <a:ea typeface="HGPｺﾞｼｯｸM" panose="020B0600000000000000" pitchFamily="50" charset="-128"/>
              </a:rPr>
              <a:t>】</a:t>
            </a:r>
            <a:endParaRPr kumimoji="1" lang="ja-JP" altLang="en-US" sz="1100" b="1" dirty="0">
              <a:latin typeface="HGPｺﾞｼｯｸM" panose="020B0600000000000000" pitchFamily="50" charset="-128"/>
              <a:ea typeface="HGPｺﾞｼｯｸM" panose="020B0600000000000000" pitchFamily="50" charset="-128"/>
            </a:endParaRPr>
          </a:p>
        </p:txBody>
      </p:sp>
      <p:sp>
        <p:nvSpPr>
          <p:cNvPr id="26" name="テキスト ボックス 25"/>
          <p:cNvSpPr txBox="1"/>
          <p:nvPr/>
        </p:nvSpPr>
        <p:spPr>
          <a:xfrm>
            <a:off x="3779015" y="1053877"/>
            <a:ext cx="2747984" cy="261610"/>
          </a:xfrm>
          <a:prstGeom prst="rect">
            <a:avLst/>
          </a:prstGeom>
          <a:noFill/>
        </p:spPr>
        <p:txBody>
          <a:bodyPr wrap="square" rtlCol="0">
            <a:spAutoFit/>
          </a:bodyPr>
          <a:lstStyle/>
          <a:p>
            <a:r>
              <a:rPr kumimoji="1" lang="en-US" altLang="ja-JP" sz="1100" b="1" spc="300" dirty="0" smtClean="0">
                <a:latin typeface="HGPｺﾞｼｯｸM" panose="020B0600000000000000" pitchFamily="50" charset="-128"/>
                <a:ea typeface="HGPｺﾞｼｯｸM" panose="020B0600000000000000" pitchFamily="50" charset="-128"/>
              </a:rPr>
              <a:t>【</a:t>
            </a:r>
            <a:r>
              <a:rPr kumimoji="1" lang="ja-JP" altLang="en-US" sz="1100" b="1" spc="300" dirty="0" smtClean="0">
                <a:latin typeface="HGPｺﾞｼｯｸM" panose="020B0600000000000000" pitchFamily="50" charset="-128"/>
                <a:ea typeface="HGPｺﾞｼｯｸM" panose="020B0600000000000000" pitchFamily="50" charset="-128"/>
              </a:rPr>
              <a:t>変更案</a:t>
            </a:r>
            <a:r>
              <a:rPr kumimoji="1" lang="en-US" altLang="ja-JP" sz="1100" b="1" spc="300" dirty="0" smtClean="0">
                <a:latin typeface="HGPｺﾞｼｯｸM" panose="020B0600000000000000" pitchFamily="50" charset="-128"/>
                <a:ea typeface="HGPｺﾞｼｯｸM" panose="020B0600000000000000" pitchFamily="50" charset="-128"/>
              </a:rPr>
              <a:t>】</a:t>
            </a:r>
            <a:endParaRPr kumimoji="1" lang="ja-JP" altLang="en-US" sz="1100" b="1" spc="300" dirty="0">
              <a:latin typeface="HGPｺﾞｼｯｸM" panose="020B0600000000000000" pitchFamily="50" charset="-128"/>
              <a:ea typeface="HGPｺﾞｼｯｸM" panose="020B0600000000000000" pitchFamily="50" charset="-128"/>
            </a:endParaRPr>
          </a:p>
        </p:txBody>
      </p:sp>
      <p:grpSp>
        <p:nvGrpSpPr>
          <p:cNvPr id="27" name="グループ化 26">
            <a:extLst>
              <a:ext uri="{FF2B5EF4-FFF2-40B4-BE49-F238E27FC236}">
                <a16:creationId xmlns:a16="http://schemas.microsoft.com/office/drawing/2014/main" id="{0F8B5F88-8BA9-4A71-8A1B-49619304623D}"/>
              </a:ext>
            </a:extLst>
          </p:cNvPr>
          <p:cNvGrpSpPr/>
          <p:nvPr/>
        </p:nvGrpSpPr>
        <p:grpSpPr>
          <a:xfrm>
            <a:off x="482997" y="1312324"/>
            <a:ext cx="2784947" cy="2192659"/>
            <a:chOff x="984439" y="2607757"/>
            <a:chExt cx="2784947" cy="2192659"/>
          </a:xfrm>
        </p:grpSpPr>
        <p:pic>
          <p:nvPicPr>
            <p:cNvPr id="28" name="図 27">
              <a:extLst>
                <a:ext uri="{FF2B5EF4-FFF2-40B4-BE49-F238E27FC236}">
                  <a16:creationId xmlns:a16="http://schemas.microsoft.com/office/drawing/2014/main" id="{15C20D0E-FF27-4FFA-9CCB-AFA71641F69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4439" y="2607757"/>
              <a:ext cx="2784947" cy="2192659"/>
            </a:xfrm>
            <a:prstGeom prst="rect">
              <a:avLst/>
            </a:prstGeom>
            <a:ln>
              <a:solidFill>
                <a:schemeClr val="tx1"/>
              </a:solidFill>
            </a:ln>
          </p:spPr>
        </p:pic>
        <p:grpSp>
          <p:nvGrpSpPr>
            <p:cNvPr id="29" name="グループ化 28">
              <a:extLst>
                <a:ext uri="{FF2B5EF4-FFF2-40B4-BE49-F238E27FC236}">
                  <a16:creationId xmlns:a16="http://schemas.microsoft.com/office/drawing/2014/main" id="{92BC903B-22B2-4C83-BF1F-3B06D24A469B}"/>
                </a:ext>
              </a:extLst>
            </p:cNvPr>
            <p:cNvGrpSpPr/>
            <p:nvPr/>
          </p:nvGrpSpPr>
          <p:grpSpPr>
            <a:xfrm>
              <a:off x="2813789" y="3373755"/>
              <a:ext cx="134008" cy="83196"/>
              <a:chOff x="729664" y="3502585"/>
              <a:chExt cx="215345" cy="133692"/>
            </a:xfrm>
          </p:grpSpPr>
          <p:cxnSp>
            <p:nvCxnSpPr>
              <p:cNvPr id="38" name="直線コネクタ 37">
                <a:extLst>
                  <a:ext uri="{FF2B5EF4-FFF2-40B4-BE49-F238E27FC236}">
                    <a16:creationId xmlns:a16="http://schemas.microsoft.com/office/drawing/2014/main" id="{10650BA4-01E9-4729-8BB4-26057C1EF3B2}"/>
                  </a:ext>
                </a:extLst>
              </p:cNvPr>
              <p:cNvCxnSpPr>
                <a:cxnSpLocks/>
              </p:cNvCxnSpPr>
              <p:nvPr/>
            </p:nvCxnSpPr>
            <p:spPr>
              <a:xfrm flipV="1">
                <a:off x="741473" y="3543408"/>
                <a:ext cx="200599" cy="582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5392BF6-B58C-48FF-80A5-6E5731AE43D7}"/>
                  </a:ext>
                </a:extLst>
              </p:cNvPr>
              <p:cNvCxnSpPr>
                <a:cxnSpLocks/>
              </p:cNvCxnSpPr>
              <p:nvPr/>
            </p:nvCxnSpPr>
            <p:spPr>
              <a:xfrm>
                <a:off x="892729" y="3502585"/>
                <a:ext cx="52280" cy="407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AB33FD23-940F-492A-9BEA-6C4D26CEEA30}"/>
                  </a:ext>
                </a:extLst>
              </p:cNvPr>
              <p:cNvCxnSpPr>
                <a:cxnSpLocks/>
              </p:cNvCxnSpPr>
              <p:nvPr/>
            </p:nvCxnSpPr>
            <p:spPr>
              <a:xfrm flipH="1">
                <a:off x="917401" y="3543300"/>
                <a:ext cx="18109" cy="535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F4C35A6-93A0-4F71-9223-E76D0EBDF34F}"/>
                  </a:ext>
                </a:extLst>
              </p:cNvPr>
              <p:cNvCxnSpPr>
                <a:cxnSpLocks/>
              </p:cNvCxnSpPr>
              <p:nvPr/>
            </p:nvCxnSpPr>
            <p:spPr>
              <a:xfrm flipH="1">
                <a:off x="729664" y="3540527"/>
                <a:ext cx="23619" cy="6738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472716A1-F575-4B1B-A081-813404D1014E}"/>
                  </a:ext>
                </a:extLst>
              </p:cNvPr>
              <p:cNvCxnSpPr>
                <a:cxnSpLocks/>
              </p:cNvCxnSpPr>
              <p:nvPr/>
            </p:nvCxnSpPr>
            <p:spPr>
              <a:xfrm>
                <a:off x="731339" y="3603500"/>
                <a:ext cx="59160" cy="3277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FF7F69A1-A624-4029-8EE1-E52AA0CF9B3E}"/>
                </a:ext>
              </a:extLst>
            </p:cNvPr>
            <p:cNvGrpSpPr/>
            <p:nvPr/>
          </p:nvGrpSpPr>
          <p:grpSpPr>
            <a:xfrm>
              <a:off x="2838334" y="3300630"/>
              <a:ext cx="97917" cy="71954"/>
              <a:chOff x="729664" y="3502603"/>
              <a:chExt cx="215345" cy="133697"/>
            </a:xfrm>
          </p:grpSpPr>
          <p:cxnSp>
            <p:nvCxnSpPr>
              <p:cNvPr id="33" name="直線コネクタ 32">
                <a:extLst>
                  <a:ext uri="{FF2B5EF4-FFF2-40B4-BE49-F238E27FC236}">
                    <a16:creationId xmlns:a16="http://schemas.microsoft.com/office/drawing/2014/main" id="{7C0EEC69-0CCC-48A9-9626-EC32C8972A11}"/>
                  </a:ext>
                </a:extLst>
              </p:cNvPr>
              <p:cNvCxnSpPr>
                <a:cxnSpLocks/>
              </p:cNvCxnSpPr>
              <p:nvPr/>
            </p:nvCxnSpPr>
            <p:spPr>
              <a:xfrm flipV="1">
                <a:off x="741472" y="3543431"/>
                <a:ext cx="200599" cy="582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A7930C3C-2C3B-4D35-BA6E-BB0B0F398666}"/>
                  </a:ext>
                </a:extLst>
              </p:cNvPr>
              <p:cNvCxnSpPr>
                <a:cxnSpLocks/>
              </p:cNvCxnSpPr>
              <p:nvPr/>
            </p:nvCxnSpPr>
            <p:spPr>
              <a:xfrm>
                <a:off x="892728" y="3502603"/>
                <a:ext cx="52281" cy="4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E5B2120B-A9C5-4552-9ADD-5A8BE6DEB89C}"/>
                  </a:ext>
                </a:extLst>
              </p:cNvPr>
              <p:cNvCxnSpPr>
                <a:cxnSpLocks/>
              </p:cNvCxnSpPr>
              <p:nvPr/>
            </p:nvCxnSpPr>
            <p:spPr>
              <a:xfrm flipH="1">
                <a:off x="917402" y="3543321"/>
                <a:ext cx="18109" cy="535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71813BB4-B222-41EC-BD21-51EB64FDCABA}"/>
                  </a:ext>
                </a:extLst>
              </p:cNvPr>
              <p:cNvCxnSpPr>
                <a:cxnSpLocks/>
              </p:cNvCxnSpPr>
              <p:nvPr/>
            </p:nvCxnSpPr>
            <p:spPr>
              <a:xfrm flipH="1">
                <a:off x="729664" y="3540547"/>
                <a:ext cx="23620" cy="6738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8089C9BD-234D-47D8-8863-FCFF43030C26}"/>
                  </a:ext>
                </a:extLst>
              </p:cNvPr>
              <p:cNvCxnSpPr>
                <a:cxnSpLocks/>
              </p:cNvCxnSpPr>
              <p:nvPr/>
            </p:nvCxnSpPr>
            <p:spPr>
              <a:xfrm>
                <a:off x="731340" y="3603523"/>
                <a:ext cx="59160" cy="3277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EF78E79B-0D81-4603-B249-CFC29E5CC755}"/>
                </a:ext>
              </a:extLst>
            </p:cNvPr>
            <p:cNvSpPr txBox="1"/>
            <p:nvPr/>
          </p:nvSpPr>
          <p:spPr>
            <a:xfrm>
              <a:off x="2769065" y="3190430"/>
              <a:ext cx="345641" cy="184666"/>
            </a:xfrm>
            <a:prstGeom prst="rect">
              <a:avLst/>
            </a:prstGeom>
            <a:noFill/>
          </p:spPr>
          <p:txBody>
            <a:bodyPr wrap="square" rtlCol="0">
              <a:spAutoFit/>
            </a:bodyPr>
            <a:lstStyle/>
            <a:p>
              <a:r>
                <a:rPr kumimoji="1" lang="en-US" altLang="ja-JP" sz="600" b="1" dirty="0"/>
                <a:t>20</a:t>
              </a:r>
              <a:r>
                <a:rPr kumimoji="1" lang="ja-JP" altLang="en-US" sz="600" b="1" dirty="0"/>
                <a:t>ｍ</a:t>
              </a:r>
            </a:p>
          </p:txBody>
        </p:sp>
        <p:sp>
          <p:nvSpPr>
            <p:cNvPr id="32" name="テキスト ボックス 31">
              <a:extLst>
                <a:ext uri="{FF2B5EF4-FFF2-40B4-BE49-F238E27FC236}">
                  <a16:creationId xmlns:a16="http://schemas.microsoft.com/office/drawing/2014/main" id="{71B4DE1E-070A-4713-89EA-651B54430AAF}"/>
                </a:ext>
              </a:extLst>
            </p:cNvPr>
            <p:cNvSpPr txBox="1"/>
            <p:nvPr/>
          </p:nvSpPr>
          <p:spPr>
            <a:xfrm>
              <a:off x="2790510" y="3386265"/>
              <a:ext cx="345641" cy="184666"/>
            </a:xfrm>
            <a:prstGeom prst="rect">
              <a:avLst/>
            </a:prstGeom>
            <a:noFill/>
          </p:spPr>
          <p:txBody>
            <a:bodyPr wrap="square" rtlCol="0">
              <a:spAutoFit/>
            </a:bodyPr>
            <a:lstStyle/>
            <a:p>
              <a:r>
                <a:rPr kumimoji="1" lang="en-US" altLang="ja-JP" sz="600" b="1" dirty="0"/>
                <a:t>30</a:t>
              </a:r>
              <a:r>
                <a:rPr kumimoji="1" lang="ja-JP" altLang="en-US" sz="600" b="1" dirty="0"/>
                <a:t>ｍ</a:t>
              </a:r>
            </a:p>
          </p:txBody>
        </p:sp>
      </p:grpSp>
      <p:sp>
        <p:nvSpPr>
          <p:cNvPr id="45" name="正方形/長方形 44"/>
          <p:cNvSpPr/>
          <p:nvPr/>
        </p:nvSpPr>
        <p:spPr>
          <a:xfrm>
            <a:off x="4580115" y="3813982"/>
            <a:ext cx="227870" cy="12562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6" name="表 2">
            <a:extLst>
              <a:ext uri="{FF2B5EF4-FFF2-40B4-BE49-F238E27FC236}">
                <a16:creationId xmlns:a16="http://schemas.microsoft.com/office/drawing/2014/main" id="{2396703F-F908-452F-BE53-769B936A9E43}"/>
              </a:ext>
            </a:extLst>
          </p:cNvPr>
          <p:cNvGraphicFramePr>
            <a:graphicFrameLocks noGrp="1"/>
          </p:cNvGraphicFramePr>
          <p:nvPr>
            <p:extLst>
              <p:ext uri="{D42A27DB-BD31-4B8C-83A1-F6EECF244321}">
                <p14:modId xmlns:p14="http://schemas.microsoft.com/office/powerpoint/2010/main" val="2701818234"/>
              </p:ext>
            </p:extLst>
          </p:nvPr>
        </p:nvGraphicFramePr>
        <p:xfrm>
          <a:off x="6903502" y="1251094"/>
          <a:ext cx="5434349" cy="2998492"/>
        </p:xfrm>
        <a:graphic>
          <a:graphicData uri="http://schemas.openxmlformats.org/drawingml/2006/table">
            <a:tbl>
              <a:tblPr firstRow="1" bandRow="1">
                <a:tableStyleId>{5C22544A-7EE6-4342-B048-85BDC9FD1C3A}</a:tableStyleId>
              </a:tblPr>
              <a:tblGrid>
                <a:gridCol w="248196">
                  <a:extLst>
                    <a:ext uri="{9D8B030D-6E8A-4147-A177-3AD203B41FA5}">
                      <a16:colId xmlns:a16="http://schemas.microsoft.com/office/drawing/2014/main" val="3092765059"/>
                    </a:ext>
                  </a:extLst>
                </a:gridCol>
                <a:gridCol w="738788">
                  <a:extLst>
                    <a:ext uri="{9D8B030D-6E8A-4147-A177-3AD203B41FA5}">
                      <a16:colId xmlns:a16="http://schemas.microsoft.com/office/drawing/2014/main" val="2485563474"/>
                    </a:ext>
                  </a:extLst>
                </a:gridCol>
                <a:gridCol w="1207365">
                  <a:extLst>
                    <a:ext uri="{9D8B030D-6E8A-4147-A177-3AD203B41FA5}">
                      <a16:colId xmlns:a16="http://schemas.microsoft.com/office/drawing/2014/main" val="1385647282"/>
                    </a:ext>
                  </a:extLst>
                </a:gridCol>
                <a:gridCol w="1404000">
                  <a:extLst>
                    <a:ext uri="{9D8B030D-6E8A-4147-A177-3AD203B41FA5}">
                      <a16:colId xmlns:a16="http://schemas.microsoft.com/office/drawing/2014/main" val="434228118"/>
                    </a:ext>
                  </a:extLst>
                </a:gridCol>
                <a:gridCol w="432000">
                  <a:extLst>
                    <a:ext uri="{9D8B030D-6E8A-4147-A177-3AD203B41FA5}">
                      <a16:colId xmlns:a16="http://schemas.microsoft.com/office/drawing/2014/main" val="1310898851"/>
                    </a:ext>
                  </a:extLst>
                </a:gridCol>
                <a:gridCol w="1404000">
                  <a:extLst>
                    <a:ext uri="{9D8B030D-6E8A-4147-A177-3AD203B41FA5}">
                      <a16:colId xmlns:a16="http://schemas.microsoft.com/office/drawing/2014/main" val="2578899554"/>
                    </a:ext>
                  </a:extLst>
                </a:gridCol>
              </a:tblGrid>
              <a:tr h="180000">
                <a:tc gridSpan="2">
                  <a:txBody>
                    <a:bodyPr/>
                    <a:lstStyle/>
                    <a:p>
                      <a:pPr algn="ctr">
                        <a:lnSpc>
                          <a:spcPts val="1200"/>
                        </a:lnSpc>
                      </a:pPr>
                      <a:r>
                        <a:rPr kumimoji="1" lang="ja-JP" altLang="en-US" sz="1000" b="1" spc="600" dirty="0">
                          <a:solidFill>
                            <a:schemeClr val="bg1"/>
                          </a:solidFill>
                          <a:latin typeface="+mn-ea"/>
                          <a:ea typeface="+mn-ea"/>
                        </a:rPr>
                        <a:t>区分</a:t>
                      </a: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kumimoji="1" lang="ja-JP" altLang="en-US"/>
                    </a:p>
                  </a:txBody>
                  <a:tcPr/>
                </a:tc>
                <a:tc gridSpan="2">
                  <a:txBody>
                    <a:bodyPr/>
                    <a:lstStyle/>
                    <a:p>
                      <a:pPr algn="ctr">
                        <a:lnSpc>
                          <a:spcPts val="1200"/>
                        </a:lnSpc>
                      </a:pPr>
                      <a:r>
                        <a:rPr kumimoji="1" lang="ja-JP" altLang="en-US" sz="1000" b="1" spc="600" dirty="0">
                          <a:solidFill>
                            <a:schemeClr val="bg1"/>
                          </a:solidFill>
                          <a:latin typeface="+mn-ea"/>
                          <a:ea typeface="+mn-ea"/>
                        </a:rPr>
                        <a:t>現在</a:t>
                      </a:r>
                    </a:p>
                  </a:txBody>
                  <a:tcPr marL="70462" marR="70462" marT="35231" marB="35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endParaRPr kumimoji="1" lang="ja-JP" altLang="en-US" sz="1000" b="1" dirty="0">
                        <a:solidFill>
                          <a:schemeClr val="bg1"/>
                        </a:solidFill>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ja-JP" altLang="en-US" sz="1000" b="1" spc="600" dirty="0">
                          <a:solidFill>
                            <a:schemeClr val="bg1"/>
                          </a:solidFill>
                          <a:latin typeface="+mn-ea"/>
                          <a:ea typeface="+mn-ea"/>
                        </a:rPr>
                        <a:t>変更案</a:t>
                      </a: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780965324"/>
                  </a:ext>
                </a:extLst>
              </a:tr>
              <a:tr h="324000">
                <a:tc gridSpan="2">
                  <a:txBody>
                    <a:bodyPr/>
                    <a:lstStyle/>
                    <a:p>
                      <a:pPr indent="-457200" algn="l">
                        <a:lnSpc>
                          <a:spcPts val="1000"/>
                        </a:lnSpc>
                      </a:pPr>
                      <a:r>
                        <a:rPr kumimoji="1" lang="en-US" altLang="ja-JP" sz="1000" b="1" spc="-100" baseline="0" dirty="0" smtClean="0">
                          <a:latin typeface="+mn-ea"/>
                          <a:ea typeface="+mn-ea"/>
                        </a:rPr>
                        <a:t>(1)</a:t>
                      </a:r>
                      <a:r>
                        <a:rPr kumimoji="1" lang="ja-JP" altLang="en-US" sz="1000" b="1" spc="-100" baseline="0" dirty="0" smtClean="0">
                          <a:latin typeface="+mn-ea"/>
                          <a:ea typeface="+mn-ea"/>
                        </a:rPr>
                        <a:t> </a:t>
                      </a:r>
                      <a:r>
                        <a:rPr kumimoji="1" lang="ja-JP" altLang="en-US" sz="1000" b="1" spc="-100" baseline="0" dirty="0" smtClean="0"/>
                        <a:t>用途</a:t>
                      </a:r>
                      <a:r>
                        <a:rPr kumimoji="1" lang="ja-JP" altLang="en-US" sz="1000" b="1" spc="-100" baseline="0" dirty="0"/>
                        <a:t>地域</a:t>
                      </a: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ash"/>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lnSpc>
                          <a:spcPts val="1000"/>
                        </a:lnSpc>
                      </a:pPr>
                      <a:r>
                        <a:rPr kumimoji="1" lang="ja-JP" altLang="en-US" sz="1000" b="1" spc="-100" baseline="0" dirty="0" smtClean="0"/>
                        <a:t>第２種</a:t>
                      </a:r>
                      <a:r>
                        <a:rPr kumimoji="1" lang="ja-JP" altLang="en-US" sz="1000" b="1" spc="-100" baseline="0" dirty="0"/>
                        <a:t>住居地域</a:t>
                      </a:r>
                      <a:endParaRPr kumimoji="1" lang="en-US" altLang="ja-JP" sz="1000" b="1" spc="-100" baseline="0" dirty="0"/>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A6"/>
                    </a:solidFill>
                  </a:tcPr>
                </a:tc>
                <a:tc>
                  <a:txBody>
                    <a:bodyPr/>
                    <a:lstStyle/>
                    <a:p>
                      <a:pPr algn="ctr">
                        <a:lnSpc>
                          <a:spcPts val="1200"/>
                        </a:lnSpc>
                        <a:spcBef>
                          <a:spcPts val="0"/>
                        </a:spcBef>
                      </a:pPr>
                      <a:r>
                        <a:rPr kumimoji="1" lang="ja-JP" altLang="en-US" sz="1000" b="1" spc="-100" baseline="0" dirty="0"/>
                        <a:t>準工業</a:t>
                      </a:r>
                      <a:r>
                        <a:rPr kumimoji="1" lang="ja-JP" altLang="en-US" sz="1000" b="1" spc="-100" baseline="0" dirty="0" smtClean="0"/>
                        <a:t>地域</a:t>
                      </a:r>
                      <a:endParaRPr kumimoji="1" lang="en-US" altLang="ja-JP" sz="1000" b="1" spc="-100" baseline="0" dirty="0"/>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9ED8"/>
                    </a:solidFill>
                  </a:tcPr>
                </a:tc>
                <a:tc>
                  <a:txBody>
                    <a:bodyPr/>
                    <a:lstStyle/>
                    <a:p>
                      <a:pPr algn="ctr">
                        <a:lnSpc>
                          <a:spcPts val="1000"/>
                        </a:lnSpc>
                      </a:pPr>
                      <a:endParaRPr kumimoji="1" lang="ja-JP" altLang="en-US" sz="1000" b="1" spc="-100" baseline="0" dirty="0"/>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000"/>
                        </a:lnSpc>
                      </a:pPr>
                      <a:r>
                        <a:rPr kumimoji="1" lang="ja-JP" altLang="en-US" sz="1000" b="1" spc="-100" baseline="0" dirty="0"/>
                        <a:t>商業地域</a:t>
                      </a: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653047152"/>
                  </a:ext>
                </a:extLst>
              </a:tr>
              <a:tr h="540000">
                <a:tc>
                  <a:txBody>
                    <a:bodyPr/>
                    <a:lstStyle/>
                    <a:p>
                      <a:pPr indent="-457200" algn="ctr">
                        <a:lnSpc>
                          <a:spcPts val="1400"/>
                        </a:lnSpc>
                      </a:pPr>
                      <a:endParaRPr kumimoji="1" lang="ja-JP" altLang="en-US" sz="1000" b="1"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457200" algn="ctr">
                        <a:lnSpc>
                          <a:spcPts val="1400"/>
                        </a:lnSpc>
                      </a:pPr>
                      <a:r>
                        <a:rPr kumimoji="1" lang="ja-JP" altLang="en-US" sz="1000" b="1" spc="-100" baseline="0" dirty="0" smtClean="0">
                          <a:latin typeface="+mn-ea"/>
                          <a:ea typeface="+mn-ea"/>
                        </a:rPr>
                        <a:t>容積率</a:t>
                      </a:r>
                      <a:endParaRPr kumimoji="1" lang="en-US" altLang="ja-JP" sz="1000" b="1" spc="-100" baseline="0" dirty="0" smtClean="0">
                        <a:latin typeface="+mn-ea"/>
                        <a:ea typeface="+mn-ea"/>
                      </a:endParaRPr>
                    </a:p>
                    <a:p>
                      <a:pPr indent="-457200" algn="ctr">
                        <a:lnSpc>
                          <a:spcPts val="1400"/>
                        </a:lnSpc>
                      </a:pPr>
                      <a:r>
                        <a:rPr kumimoji="1" lang="ja-JP" altLang="en-US" sz="1000" b="1" spc="-100" baseline="0" dirty="0" smtClean="0">
                          <a:latin typeface="+mn-ea"/>
                          <a:ea typeface="+mn-ea"/>
                        </a:rPr>
                        <a:t>建蔽率</a:t>
                      </a:r>
                      <a:endParaRPr kumimoji="1" lang="ja-JP" altLang="en-US" sz="1000" b="1"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defTabSz="914400">
                        <a:lnSpc>
                          <a:spcPts val="1200"/>
                        </a:lnSpc>
                      </a:pPr>
                      <a:r>
                        <a:rPr kumimoji="1" lang="ja-JP" altLang="en-US" sz="1000" spc="-100" baseline="0" dirty="0">
                          <a:solidFill>
                            <a:prstClr val="black"/>
                          </a:solidFill>
                          <a:latin typeface="+mn-ea"/>
                          <a:ea typeface="+mn-ea"/>
                        </a:rPr>
                        <a:t>容積率　</a:t>
                      </a:r>
                      <a:r>
                        <a:rPr kumimoji="1" lang="en-US" altLang="ja-JP" sz="1000" spc="-100" baseline="0" dirty="0">
                          <a:solidFill>
                            <a:prstClr val="black"/>
                          </a:solidFill>
                          <a:latin typeface="+mn-ea"/>
                          <a:ea typeface="+mn-ea"/>
                        </a:rPr>
                        <a:t>300</a:t>
                      </a:r>
                      <a:r>
                        <a:rPr kumimoji="1" lang="ja-JP" altLang="en-US" sz="1000" spc="-100" baseline="0" dirty="0">
                          <a:solidFill>
                            <a:prstClr val="black"/>
                          </a:solidFill>
                          <a:latin typeface="+mn-ea"/>
                          <a:ea typeface="+mn-ea"/>
                        </a:rPr>
                        <a:t>％</a:t>
                      </a:r>
                      <a:endParaRPr kumimoji="1" lang="en-US" altLang="ja-JP" sz="1000" spc="-100" baseline="0" dirty="0">
                        <a:solidFill>
                          <a:prstClr val="black"/>
                        </a:solidFill>
                        <a:latin typeface="+mn-ea"/>
                        <a:ea typeface="+mn-ea"/>
                      </a:endParaRPr>
                    </a:p>
                    <a:p>
                      <a:pPr algn="ctr" defTabSz="914400">
                        <a:lnSpc>
                          <a:spcPts val="1200"/>
                        </a:lnSpc>
                      </a:pPr>
                      <a:r>
                        <a:rPr kumimoji="1" lang="ja-JP" altLang="en-US" sz="1000" spc="-100" baseline="0" dirty="0" smtClean="0">
                          <a:solidFill>
                            <a:prstClr val="black"/>
                          </a:solidFill>
                          <a:latin typeface="+mn-ea"/>
                          <a:ea typeface="+mn-ea"/>
                        </a:rPr>
                        <a:t>建蔽率</a:t>
                      </a:r>
                      <a:r>
                        <a:rPr kumimoji="1" lang="ja-JP" altLang="en-US" sz="1000" spc="-100" baseline="0" dirty="0">
                          <a:solidFill>
                            <a:prstClr val="black"/>
                          </a:solidFill>
                          <a:latin typeface="+mn-ea"/>
                          <a:ea typeface="+mn-ea"/>
                        </a:rPr>
                        <a:t>　</a:t>
                      </a:r>
                      <a:r>
                        <a:rPr kumimoji="1" lang="en-US" altLang="ja-JP" sz="1000" spc="-100" baseline="0" dirty="0">
                          <a:solidFill>
                            <a:prstClr val="black"/>
                          </a:solidFill>
                          <a:latin typeface="+mn-ea"/>
                          <a:ea typeface="+mn-ea"/>
                        </a:rPr>
                        <a:t>60</a:t>
                      </a:r>
                      <a:r>
                        <a:rPr kumimoji="1" lang="ja-JP" altLang="en-US" sz="1000" spc="-100" baseline="0" dirty="0">
                          <a:solidFill>
                            <a:prstClr val="black"/>
                          </a:solidFill>
                          <a:latin typeface="+mn-ea"/>
                          <a:ea typeface="+mn-ea"/>
                        </a:rPr>
                        <a:t>％</a:t>
                      </a:r>
                      <a:endParaRPr kumimoji="1" lang="en-US" altLang="ja-JP" sz="1000" spc="-100" baseline="0" dirty="0">
                        <a:solidFill>
                          <a:prstClr val="black"/>
                        </a:solidFill>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914400">
                        <a:lnSpc>
                          <a:spcPts val="1200"/>
                        </a:lnSpc>
                      </a:pPr>
                      <a:r>
                        <a:rPr kumimoji="1" lang="ja-JP" altLang="en-US" sz="1000" spc="-100" baseline="0" dirty="0">
                          <a:solidFill>
                            <a:prstClr val="black"/>
                          </a:solidFill>
                          <a:latin typeface="+mn-ea"/>
                          <a:ea typeface="+mn-ea"/>
                        </a:rPr>
                        <a:t>容積率　</a:t>
                      </a:r>
                      <a:r>
                        <a:rPr kumimoji="1" lang="en-US" altLang="ja-JP" sz="1000" spc="-100" baseline="0" dirty="0">
                          <a:solidFill>
                            <a:prstClr val="black"/>
                          </a:solidFill>
                          <a:latin typeface="+mn-ea"/>
                          <a:ea typeface="+mn-ea"/>
                        </a:rPr>
                        <a:t>300</a:t>
                      </a:r>
                      <a:r>
                        <a:rPr kumimoji="1" lang="ja-JP" altLang="en-US" sz="1000" spc="-100" baseline="0" dirty="0" smtClean="0">
                          <a:solidFill>
                            <a:prstClr val="black"/>
                          </a:solidFill>
                          <a:latin typeface="+mn-ea"/>
                          <a:ea typeface="+mn-ea"/>
                        </a:rPr>
                        <a:t>％</a:t>
                      </a:r>
                      <a:endParaRPr kumimoji="1" lang="en-US" altLang="ja-JP" sz="1000" spc="-100" baseline="0" dirty="0" smtClean="0">
                        <a:solidFill>
                          <a:prstClr val="black"/>
                        </a:solidFill>
                        <a:latin typeface="+mn-ea"/>
                        <a:ea typeface="+mn-ea"/>
                      </a:endParaRPr>
                    </a:p>
                    <a:p>
                      <a:pPr algn="ctr" defTabSz="914400">
                        <a:lnSpc>
                          <a:spcPts val="1200"/>
                        </a:lnSpc>
                      </a:pPr>
                      <a:r>
                        <a:rPr kumimoji="1" lang="ja-JP" altLang="en-US" sz="1000" spc="-100" baseline="0" dirty="0" smtClean="0">
                          <a:solidFill>
                            <a:prstClr val="black"/>
                          </a:solidFill>
                          <a:latin typeface="+mn-ea"/>
                          <a:ea typeface="+mn-ea"/>
                        </a:rPr>
                        <a:t>（一部</a:t>
                      </a:r>
                      <a:r>
                        <a:rPr kumimoji="1" lang="en-US" altLang="ja-JP" sz="1000" spc="-100" baseline="0" dirty="0" smtClean="0">
                          <a:solidFill>
                            <a:prstClr val="black"/>
                          </a:solidFill>
                          <a:latin typeface="+mn-ea"/>
                          <a:ea typeface="+mn-ea"/>
                        </a:rPr>
                        <a:t>400</a:t>
                      </a:r>
                      <a:r>
                        <a:rPr kumimoji="1" lang="ja-JP" altLang="en-US" sz="1000" spc="-100" baseline="0" dirty="0" smtClean="0">
                          <a:solidFill>
                            <a:prstClr val="black"/>
                          </a:solidFill>
                          <a:latin typeface="+mn-ea"/>
                          <a:ea typeface="+mn-ea"/>
                        </a:rPr>
                        <a:t>％）</a:t>
                      </a:r>
                      <a:endParaRPr kumimoji="1" lang="en-US" altLang="ja-JP" sz="1000" spc="-100" baseline="0" dirty="0">
                        <a:solidFill>
                          <a:prstClr val="black"/>
                        </a:solidFill>
                        <a:latin typeface="+mn-ea"/>
                        <a:ea typeface="+mn-ea"/>
                      </a:endParaRPr>
                    </a:p>
                    <a:p>
                      <a:pPr algn="ctr" defTabSz="914400">
                        <a:lnSpc>
                          <a:spcPts val="1200"/>
                        </a:lnSpc>
                      </a:pPr>
                      <a:r>
                        <a:rPr kumimoji="1" lang="ja-JP" altLang="en-US" sz="1000" spc="-100" baseline="0" dirty="0" smtClean="0">
                          <a:solidFill>
                            <a:prstClr val="black"/>
                          </a:solidFill>
                          <a:latin typeface="+mn-ea"/>
                          <a:ea typeface="+mn-ea"/>
                        </a:rPr>
                        <a:t>建蔽率</a:t>
                      </a:r>
                      <a:r>
                        <a:rPr kumimoji="1" lang="ja-JP" altLang="en-US" sz="1000" spc="-100" baseline="0" dirty="0">
                          <a:solidFill>
                            <a:prstClr val="black"/>
                          </a:solidFill>
                          <a:latin typeface="+mn-ea"/>
                          <a:ea typeface="+mn-ea"/>
                        </a:rPr>
                        <a:t>　</a:t>
                      </a:r>
                      <a:r>
                        <a:rPr kumimoji="1" lang="en-US" altLang="ja-JP" sz="1000" spc="-100" baseline="0" dirty="0">
                          <a:solidFill>
                            <a:prstClr val="black"/>
                          </a:solidFill>
                          <a:latin typeface="+mn-ea"/>
                          <a:ea typeface="+mn-ea"/>
                        </a:rPr>
                        <a:t>60</a:t>
                      </a:r>
                      <a:r>
                        <a:rPr kumimoji="1" lang="ja-JP" altLang="en-US" sz="1000" spc="-100" baseline="0" dirty="0" smtClean="0">
                          <a:solidFill>
                            <a:prstClr val="black"/>
                          </a:solidFill>
                          <a:latin typeface="+mn-ea"/>
                          <a:ea typeface="+mn-ea"/>
                        </a:rPr>
                        <a:t>％</a:t>
                      </a:r>
                      <a:endParaRPr kumimoji="1" lang="en-US" altLang="ja-JP" sz="1000" spc="-100" baseline="0" dirty="0">
                        <a:solidFill>
                          <a:prstClr val="black"/>
                        </a:solidFill>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endParaRPr kumimoji="1" lang="ja-JP" altLang="en-US" sz="1000"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lnSpc>
                          <a:spcPts val="1200"/>
                        </a:lnSpc>
                      </a:pPr>
                      <a:r>
                        <a:rPr kumimoji="1" lang="ja-JP" altLang="en-US" sz="1000" spc="-100" baseline="0" dirty="0">
                          <a:solidFill>
                            <a:srgbClr val="FF0000"/>
                          </a:solidFill>
                          <a:latin typeface="+mn-ea"/>
                          <a:ea typeface="+mn-ea"/>
                        </a:rPr>
                        <a:t>容積率　</a:t>
                      </a:r>
                      <a:r>
                        <a:rPr kumimoji="1" lang="en-US" altLang="ja-JP" sz="1000" spc="-100" baseline="0" dirty="0">
                          <a:solidFill>
                            <a:srgbClr val="FF0000"/>
                          </a:solidFill>
                          <a:latin typeface="+mn-ea"/>
                          <a:ea typeface="+mn-ea"/>
                        </a:rPr>
                        <a:t>500</a:t>
                      </a:r>
                      <a:r>
                        <a:rPr kumimoji="1" lang="ja-JP" altLang="en-US" sz="1000" spc="-100" baseline="0" dirty="0">
                          <a:solidFill>
                            <a:srgbClr val="FF0000"/>
                          </a:solidFill>
                          <a:latin typeface="+mn-ea"/>
                          <a:ea typeface="+mn-ea"/>
                        </a:rPr>
                        <a:t>％</a:t>
                      </a:r>
                      <a:endParaRPr kumimoji="1" lang="en-US" altLang="ja-JP" sz="1000" spc="-100" baseline="0" dirty="0">
                        <a:solidFill>
                          <a:srgbClr val="FF0000"/>
                        </a:solidFill>
                        <a:latin typeface="+mn-ea"/>
                        <a:ea typeface="+mn-ea"/>
                      </a:endParaRPr>
                    </a:p>
                    <a:p>
                      <a:pPr algn="ctr" defTabSz="914400">
                        <a:lnSpc>
                          <a:spcPts val="1200"/>
                        </a:lnSpc>
                      </a:pPr>
                      <a:r>
                        <a:rPr kumimoji="1" lang="ja-JP" altLang="en-US" sz="1000" spc="-100" baseline="0" dirty="0" smtClean="0">
                          <a:solidFill>
                            <a:srgbClr val="FF0000"/>
                          </a:solidFill>
                          <a:latin typeface="+mn-ea"/>
                          <a:ea typeface="+mn-ea"/>
                        </a:rPr>
                        <a:t>建蔽率</a:t>
                      </a:r>
                      <a:r>
                        <a:rPr kumimoji="1" lang="ja-JP" altLang="en-US" sz="1000" spc="-100" baseline="0" dirty="0">
                          <a:solidFill>
                            <a:srgbClr val="FF0000"/>
                          </a:solidFill>
                          <a:latin typeface="+mn-ea"/>
                          <a:ea typeface="+mn-ea"/>
                        </a:rPr>
                        <a:t>　</a:t>
                      </a:r>
                      <a:r>
                        <a:rPr kumimoji="1" lang="en-US" altLang="ja-JP" sz="1000" spc="-100" baseline="0" dirty="0">
                          <a:solidFill>
                            <a:srgbClr val="FF0000"/>
                          </a:solidFill>
                          <a:latin typeface="+mn-ea"/>
                          <a:ea typeface="+mn-ea"/>
                        </a:rPr>
                        <a:t>80</a:t>
                      </a:r>
                      <a:r>
                        <a:rPr kumimoji="1" lang="ja-JP" altLang="en-US" sz="1000" spc="-100" baseline="0" dirty="0">
                          <a:solidFill>
                            <a:srgbClr val="FF0000"/>
                          </a:solidFill>
                          <a:latin typeface="+mn-ea"/>
                          <a:ea typeface="+mn-ea"/>
                        </a:rPr>
                        <a:t>％</a:t>
                      </a: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441845"/>
                  </a:ext>
                </a:extLst>
              </a:tr>
              <a:tr h="468000">
                <a:tc gridSpan="2">
                  <a:txBody>
                    <a:bodyPr/>
                    <a:lstStyle/>
                    <a:p>
                      <a:pPr indent="-457200" algn="l">
                        <a:lnSpc>
                          <a:spcPts val="1000"/>
                        </a:lnSpc>
                      </a:pPr>
                      <a:r>
                        <a:rPr kumimoji="1" lang="en-US" altLang="ja-JP" sz="1000" b="1" spc="-100" baseline="0" dirty="0" smtClean="0">
                          <a:latin typeface="+mn-ea"/>
                          <a:ea typeface="+mn-ea"/>
                        </a:rPr>
                        <a:t>(2) </a:t>
                      </a:r>
                      <a:r>
                        <a:rPr kumimoji="1" lang="ja-JP" altLang="en-US" sz="1000" b="1" spc="-100" baseline="0" dirty="0" smtClean="0">
                          <a:latin typeface="+mn-ea"/>
                          <a:ea typeface="+mn-ea"/>
                        </a:rPr>
                        <a:t>高度</a:t>
                      </a:r>
                      <a:r>
                        <a:rPr kumimoji="1" lang="ja-JP" altLang="en-US" sz="1000" b="1" spc="-100" baseline="0" dirty="0">
                          <a:latin typeface="+mn-ea"/>
                          <a:ea typeface="+mn-ea"/>
                        </a:rPr>
                        <a:t>地区</a:t>
                      </a: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lnSpc>
                          <a:spcPts val="1200"/>
                        </a:lnSpc>
                      </a:pPr>
                      <a:r>
                        <a:rPr kumimoji="1" lang="en-US" altLang="ja-JP" sz="1000" b="0" spc="-100" baseline="0" dirty="0">
                          <a:solidFill>
                            <a:prstClr val="black"/>
                          </a:solidFill>
                          <a:latin typeface="+mn-ea"/>
                          <a:ea typeface="+mn-ea"/>
                        </a:rPr>
                        <a:t>20</a:t>
                      </a:r>
                      <a:r>
                        <a:rPr kumimoji="1" lang="ja-JP" altLang="en-US" sz="1000" b="0" spc="-100" baseline="0" dirty="0">
                          <a:solidFill>
                            <a:prstClr val="black"/>
                          </a:solidFill>
                          <a:latin typeface="+mn-ea"/>
                          <a:ea typeface="+mn-ea"/>
                        </a:rPr>
                        <a:t>ｍ第</a:t>
                      </a:r>
                      <a:r>
                        <a:rPr kumimoji="1" lang="en-US" altLang="ja-JP" sz="1000" b="0" spc="-100" baseline="0" dirty="0">
                          <a:solidFill>
                            <a:prstClr val="black"/>
                          </a:solidFill>
                          <a:latin typeface="+mn-ea"/>
                          <a:ea typeface="+mn-ea"/>
                        </a:rPr>
                        <a:t>2</a:t>
                      </a:r>
                      <a:r>
                        <a:rPr kumimoji="1" lang="ja-JP" altLang="en-US" sz="1000" b="0" spc="-100" baseline="0" dirty="0">
                          <a:solidFill>
                            <a:prstClr val="black"/>
                          </a:solidFill>
                          <a:latin typeface="+mn-ea"/>
                          <a:ea typeface="+mn-ea"/>
                        </a:rPr>
                        <a:t>種高度地区</a:t>
                      </a:r>
                      <a:endParaRPr kumimoji="1" lang="ja-JP" altLang="en-US" sz="1000" b="0"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r>
                        <a:rPr kumimoji="1" lang="en-US" altLang="ja-JP" sz="1000" b="0" spc="-100" baseline="0" dirty="0">
                          <a:solidFill>
                            <a:schemeClr val="tx1"/>
                          </a:solidFill>
                          <a:latin typeface="+mn-ea"/>
                          <a:ea typeface="+mn-ea"/>
                        </a:rPr>
                        <a:t>30</a:t>
                      </a:r>
                      <a:r>
                        <a:rPr kumimoji="1" lang="ja-JP" altLang="en-US" sz="1000" b="0" spc="-100" baseline="0" dirty="0">
                          <a:solidFill>
                            <a:schemeClr val="tx1"/>
                          </a:solidFill>
                          <a:latin typeface="+mn-ea"/>
                          <a:ea typeface="+mn-ea"/>
                        </a:rPr>
                        <a:t>ｍ第</a:t>
                      </a:r>
                      <a:r>
                        <a:rPr kumimoji="1" lang="en-US" altLang="ja-JP" sz="1000" b="0" spc="-100" baseline="0" dirty="0">
                          <a:solidFill>
                            <a:schemeClr val="tx1"/>
                          </a:solidFill>
                          <a:latin typeface="+mn-ea"/>
                          <a:ea typeface="+mn-ea"/>
                        </a:rPr>
                        <a:t>3</a:t>
                      </a:r>
                      <a:r>
                        <a:rPr kumimoji="1" lang="ja-JP" altLang="en-US" sz="1000" b="0" spc="-100" baseline="0" dirty="0">
                          <a:solidFill>
                            <a:schemeClr val="tx1"/>
                          </a:solidFill>
                          <a:latin typeface="+mn-ea"/>
                          <a:ea typeface="+mn-ea"/>
                        </a:rPr>
                        <a:t>種高度</a:t>
                      </a:r>
                      <a:r>
                        <a:rPr kumimoji="1" lang="ja-JP" altLang="en-US" sz="1000" b="0" spc="-100" baseline="0" dirty="0" smtClean="0">
                          <a:solidFill>
                            <a:schemeClr val="tx1"/>
                          </a:solidFill>
                          <a:latin typeface="+mn-ea"/>
                          <a:ea typeface="+mn-ea"/>
                        </a:rPr>
                        <a:t>地区</a:t>
                      </a:r>
                      <a:endParaRPr kumimoji="1" lang="en-US" altLang="ja-JP" sz="1000" b="0" spc="-100" baseline="0" dirty="0" smtClean="0">
                        <a:solidFill>
                          <a:schemeClr val="tx1"/>
                        </a:solidFill>
                        <a:latin typeface="+mn-ea"/>
                        <a:ea typeface="+mn-ea"/>
                      </a:endParaRPr>
                    </a:p>
                    <a:p>
                      <a:pPr algn="ctr">
                        <a:lnSpc>
                          <a:spcPts val="1200"/>
                        </a:lnSpc>
                      </a:pPr>
                      <a:r>
                        <a:rPr kumimoji="1" lang="ja-JP" altLang="en-US" sz="1000" b="0" spc="-100" baseline="0" dirty="0" smtClean="0">
                          <a:solidFill>
                            <a:schemeClr val="tx1"/>
                          </a:solidFill>
                          <a:latin typeface="+mn-ea"/>
                          <a:ea typeface="+mn-ea"/>
                        </a:rPr>
                        <a:t>（一部</a:t>
                      </a:r>
                      <a:r>
                        <a:rPr kumimoji="1" lang="en-US" altLang="ja-JP" sz="1000" b="0" spc="-100" baseline="0" dirty="0" smtClean="0">
                          <a:solidFill>
                            <a:schemeClr val="tx1"/>
                          </a:solidFill>
                          <a:latin typeface="+mn-ea"/>
                          <a:ea typeface="+mn-ea"/>
                        </a:rPr>
                        <a:t>40m</a:t>
                      </a:r>
                      <a:r>
                        <a:rPr kumimoji="1" lang="ja-JP" altLang="en-US" sz="1000" b="0" spc="-100" baseline="0" dirty="0" smtClean="0">
                          <a:solidFill>
                            <a:schemeClr val="tx1"/>
                          </a:solidFill>
                          <a:latin typeface="+mn-ea"/>
                          <a:ea typeface="+mn-ea"/>
                        </a:rPr>
                        <a:t>高度地区）</a:t>
                      </a:r>
                      <a:endParaRPr kumimoji="1" lang="ja-JP" altLang="en-US" sz="1000" b="0" spc="-100" baseline="0" dirty="0">
                        <a:solidFill>
                          <a:schemeClr val="tx1"/>
                        </a:solidFill>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endParaRPr kumimoji="1" lang="ja-JP" altLang="en-US" sz="1000" b="0"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en-US" altLang="ja-JP" sz="1000" b="0" spc="-100" baseline="0" dirty="0">
                          <a:solidFill>
                            <a:srgbClr val="FF0000"/>
                          </a:solidFill>
                          <a:latin typeface="+mn-ea"/>
                          <a:ea typeface="+mn-ea"/>
                        </a:rPr>
                        <a:t>50</a:t>
                      </a:r>
                      <a:r>
                        <a:rPr kumimoji="1" lang="ja-JP" altLang="en-US" sz="1000" b="0" spc="-100" baseline="0" dirty="0">
                          <a:solidFill>
                            <a:srgbClr val="FF0000"/>
                          </a:solidFill>
                          <a:latin typeface="+mn-ea"/>
                          <a:ea typeface="+mn-ea"/>
                        </a:rPr>
                        <a:t>ｍ高度地区</a:t>
                      </a: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3847071"/>
                  </a:ext>
                </a:extLst>
              </a:tr>
              <a:tr h="468000">
                <a:tc gridSpan="2">
                  <a:txBody>
                    <a:bodyPr/>
                    <a:lstStyle/>
                    <a:p>
                      <a:pPr indent="-457200" algn="l">
                        <a:lnSpc>
                          <a:spcPts val="1000"/>
                        </a:lnSpc>
                      </a:pPr>
                      <a:r>
                        <a:rPr kumimoji="1" lang="en-US" altLang="ja-JP" sz="1000" b="1" spc="-100" baseline="0" dirty="0" smtClean="0">
                          <a:latin typeface="+mn-ea"/>
                          <a:ea typeface="+mn-ea"/>
                        </a:rPr>
                        <a:t>(3) </a:t>
                      </a:r>
                      <a:r>
                        <a:rPr kumimoji="1" lang="ja-JP" altLang="en-US" sz="1000" b="1" spc="-100" baseline="0" dirty="0" smtClean="0">
                          <a:latin typeface="+mn-ea"/>
                          <a:ea typeface="+mn-ea"/>
                        </a:rPr>
                        <a:t>防火地域及び</a:t>
                      </a:r>
                      <a:endParaRPr kumimoji="1" lang="en-US" altLang="ja-JP" sz="1000" b="1" spc="-100" baseline="0" dirty="0" smtClean="0">
                        <a:latin typeface="+mn-ea"/>
                        <a:ea typeface="+mn-ea"/>
                      </a:endParaRPr>
                    </a:p>
                    <a:p>
                      <a:pPr indent="-457200" algn="l">
                        <a:lnSpc>
                          <a:spcPts val="1000"/>
                        </a:lnSpc>
                      </a:pPr>
                      <a:r>
                        <a:rPr kumimoji="1" lang="ja-JP" altLang="en-US" sz="1000" b="1" spc="-100" baseline="0" dirty="0" smtClean="0">
                          <a:latin typeface="+mn-ea"/>
                          <a:ea typeface="+mn-ea"/>
                        </a:rPr>
                        <a:t>　  準防火地域</a:t>
                      </a:r>
                      <a:endParaRPr kumimoji="1" lang="ja-JP" altLang="en-US" sz="1000" b="1"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lnSpc>
                          <a:spcPts val="1200"/>
                        </a:lnSpc>
                      </a:pPr>
                      <a:r>
                        <a:rPr kumimoji="1" lang="ja-JP" altLang="en-US" sz="1000" b="0" spc="-100" baseline="0" dirty="0" smtClean="0">
                          <a:latin typeface="+mn-ea"/>
                          <a:ea typeface="+mn-ea"/>
                        </a:rPr>
                        <a:t>準防火地域</a:t>
                      </a:r>
                      <a:endParaRPr kumimoji="1" lang="ja-JP" altLang="en-US" sz="1000" b="0"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r>
                        <a:rPr kumimoji="1" lang="ja-JP" altLang="en-US" sz="1000" b="0" spc="-100" baseline="0" dirty="0" smtClean="0">
                          <a:solidFill>
                            <a:schemeClr val="tx1"/>
                          </a:solidFill>
                          <a:latin typeface="+mn-ea"/>
                          <a:ea typeface="+mn-ea"/>
                        </a:rPr>
                        <a:t>準防火地域</a:t>
                      </a:r>
                      <a:endParaRPr kumimoji="1" lang="en-US" altLang="ja-JP" sz="1000" b="0" spc="-100" baseline="0" dirty="0" smtClean="0">
                        <a:solidFill>
                          <a:schemeClr val="tx1"/>
                        </a:solidFill>
                        <a:latin typeface="+mn-ea"/>
                        <a:ea typeface="+mn-ea"/>
                      </a:endParaRPr>
                    </a:p>
                    <a:p>
                      <a:pPr algn="ctr">
                        <a:lnSpc>
                          <a:spcPts val="1200"/>
                        </a:lnSpc>
                      </a:pPr>
                      <a:r>
                        <a:rPr kumimoji="1" lang="ja-JP" altLang="en-US" sz="1000" b="0" spc="-100" baseline="0" dirty="0" smtClean="0">
                          <a:solidFill>
                            <a:schemeClr val="tx1"/>
                          </a:solidFill>
                          <a:latin typeface="+mn-ea"/>
                          <a:ea typeface="+mn-ea"/>
                        </a:rPr>
                        <a:t>（一部防火地域）</a:t>
                      </a:r>
                      <a:endParaRPr kumimoji="1" lang="ja-JP" altLang="en-US" sz="1000" b="0" spc="-100" baseline="0" dirty="0">
                        <a:solidFill>
                          <a:schemeClr val="tx1"/>
                        </a:solidFill>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endParaRPr kumimoji="1" lang="ja-JP" altLang="en-US" sz="1000" b="0"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ja-JP" altLang="en-US" sz="1000" b="0" spc="-100" baseline="0" dirty="0" smtClean="0">
                          <a:solidFill>
                            <a:srgbClr val="FF0000"/>
                          </a:solidFill>
                          <a:latin typeface="+mn-ea"/>
                          <a:ea typeface="+mn-ea"/>
                        </a:rPr>
                        <a:t>防火地域</a:t>
                      </a:r>
                      <a:endParaRPr kumimoji="1" lang="ja-JP" altLang="en-US" sz="1000" b="0" spc="-100" baseline="0" dirty="0">
                        <a:solidFill>
                          <a:srgbClr val="FF0000"/>
                        </a:solidFill>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318868"/>
                  </a:ext>
                </a:extLst>
              </a:tr>
              <a:tr h="468000">
                <a:tc gridSpan="2">
                  <a:txBody>
                    <a:bodyPr/>
                    <a:lstStyle/>
                    <a:p>
                      <a:pPr indent="-457200" algn="l">
                        <a:lnSpc>
                          <a:spcPts val="1000"/>
                        </a:lnSpc>
                      </a:pPr>
                      <a:r>
                        <a:rPr kumimoji="1" lang="en-US" altLang="ja-JP" sz="1000" b="1" spc="-100" baseline="0" dirty="0" smtClean="0">
                          <a:latin typeface="+mn-ea"/>
                          <a:ea typeface="+mn-ea"/>
                        </a:rPr>
                        <a:t>(4)</a:t>
                      </a:r>
                      <a:r>
                        <a:rPr kumimoji="1" lang="ja-JP" altLang="en-US" sz="1000" b="1" spc="-100" baseline="0" dirty="0" smtClean="0">
                          <a:latin typeface="+mn-ea"/>
                          <a:ea typeface="+mn-ea"/>
                        </a:rPr>
                        <a:t> 中高層階住居</a:t>
                      </a:r>
                      <a:endParaRPr kumimoji="1" lang="en-US" altLang="ja-JP" sz="1000" b="1" spc="-100" baseline="0" dirty="0" smtClean="0">
                        <a:latin typeface="+mn-ea"/>
                        <a:ea typeface="+mn-ea"/>
                      </a:endParaRPr>
                    </a:p>
                    <a:p>
                      <a:pPr indent="-457200" algn="l">
                        <a:lnSpc>
                          <a:spcPts val="1000"/>
                        </a:lnSpc>
                      </a:pPr>
                      <a:r>
                        <a:rPr kumimoji="1" lang="ja-JP" altLang="en-US" sz="1000" b="1" spc="-100" baseline="0" dirty="0" smtClean="0">
                          <a:latin typeface="+mn-ea"/>
                          <a:ea typeface="+mn-ea"/>
                        </a:rPr>
                        <a:t>　  専用地区</a:t>
                      </a:r>
                      <a:endParaRPr kumimoji="1" lang="ja-JP" altLang="en-US" sz="1000" b="1"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lnSpc>
                          <a:spcPts val="1200"/>
                        </a:lnSpc>
                      </a:pPr>
                      <a:r>
                        <a:rPr kumimoji="1" lang="ja-JP" altLang="en-US" sz="1000" b="0" spc="-100" baseline="0" dirty="0" smtClean="0">
                          <a:latin typeface="+mn-ea"/>
                          <a:ea typeface="+mn-ea"/>
                        </a:rPr>
                        <a:t>指定なし</a:t>
                      </a:r>
                      <a:endParaRPr kumimoji="1" lang="ja-JP" altLang="en-US" sz="1000" b="0"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r>
                        <a:rPr kumimoji="1" lang="ja-JP" altLang="en-US" sz="1000" b="0" spc="-100" baseline="0" dirty="0" smtClean="0">
                          <a:solidFill>
                            <a:schemeClr val="tx1"/>
                          </a:solidFill>
                          <a:latin typeface="+mn-ea"/>
                          <a:ea typeface="+mn-ea"/>
                        </a:rPr>
                        <a:t>指定なし</a:t>
                      </a:r>
                      <a:endParaRPr kumimoji="1" lang="en-US" altLang="ja-JP" sz="1000" b="0" spc="-100" baseline="0" dirty="0" smtClean="0">
                        <a:solidFill>
                          <a:schemeClr val="tx1"/>
                        </a:solidFill>
                        <a:latin typeface="+mn-ea"/>
                        <a:ea typeface="+mn-ea"/>
                      </a:endParaRPr>
                    </a:p>
                    <a:p>
                      <a:pPr algn="ctr">
                        <a:lnSpc>
                          <a:spcPts val="1200"/>
                        </a:lnSpc>
                      </a:pPr>
                      <a:r>
                        <a:rPr kumimoji="1" lang="ja-JP" altLang="en-US" sz="1000" b="0" spc="-100" baseline="0" dirty="0" smtClean="0">
                          <a:solidFill>
                            <a:schemeClr val="tx1"/>
                          </a:solidFill>
                          <a:latin typeface="+mn-ea"/>
                          <a:ea typeface="+mn-ea"/>
                        </a:rPr>
                        <a:t>一部第</a:t>
                      </a:r>
                      <a:r>
                        <a:rPr kumimoji="1" lang="en-US" altLang="ja-JP" sz="1000" b="0" spc="-100" baseline="0" dirty="0" smtClean="0">
                          <a:solidFill>
                            <a:schemeClr val="tx1"/>
                          </a:solidFill>
                          <a:latin typeface="+mn-ea"/>
                          <a:ea typeface="+mn-ea"/>
                        </a:rPr>
                        <a:t>2</a:t>
                      </a:r>
                      <a:r>
                        <a:rPr kumimoji="1" lang="ja-JP" altLang="en-US" sz="1000" b="0" spc="-100" baseline="0" dirty="0" smtClean="0">
                          <a:solidFill>
                            <a:schemeClr val="tx1"/>
                          </a:solidFill>
                          <a:latin typeface="+mn-ea"/>
                          <a:ea typeface="+mn-ea"/>
                        </a:rPr>
                        <a:t>種中高層階</a:t>
                      </a:r>
                      <a:endParaRPr kumimoji="1" lang="en-US" altLang="ja-JP" sz="1000" b="0" spc="-100" baseline="0" dirty="0" smtClean="0">
                        <a:solidFill>
                          <a:schemeClr val="tx1"/>
                        </a:solidFill>
                        <a:latin typeface="+mn-ea"/>
                        <a:ea typeface="+mn-ea"/>
                      </a:endParaRPr>
                    </a:p>
                    <a:p>
                      <a:pPr algn="ctr">
                        <a:lnSpc>
                          <a:spcPts val="1200"/>
                        </a:lnSpc>
                      </a:pPr>
                      <a:r>
                        <a:rPr kumimoji="1" lang="ja-JP" altLang="en-US" sz="1000" b="0" spc="-100" baseline="0" dirty="0" smtClean="0">
                          <a:solidFill>
                            <a:schemeClr val="tx1"/>
                          </a:solidFill>
                          <a:latin typeface="+mn-ea"/>
                          <a:ea typeface="+mn-ea"/>
                        </a:rPr>
                        <a:t>住居専用地区</a:t>
                      </a:r>
                      <a:endParaRPr kumimoji="1" lang="ja-JP" altLang="en-US" sz="1000" b="0" spc="-100" baseline="0" dirty="0">
                        <a:solidFill>
                          <a:schemeClr val="tx1"/>
                        </a:solidFill>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endParaRPr kumimoji="1" lang="ja-JP" altLang="en-US" sz="1000" b="0"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ja-JP" altLang="en-US" sz="1000" b="0" spc="-100" baseline="0" dirty="0" smtClean="0">
                          <a:solidFill>
                            <a:srgbClr val="FF0000"/>
                          </a:solidFill>
                          <a:latin typeface="+mn-ea"/>
                          <a:ea typeface="+mn-ea"/>
                        </a:rPr>
                        <a:t>指定なし</a:t>
                      </a:r>
                      <a:endParaRPr kumimoji="1" lang="en-US" altLang="ja-JP" sz="1000" b="0" spc="-100" baseline="0" dirty="0" smtClean="0">
                        <a:solidFill>
                          <a:srgbClr val="FF0000"/>
                        </a:solidFill>
                        <a:latin typeface="+mn-ea"/>
                        <a:ea typeface="+mn-ea"/>
                      </a:endParaRPr>
                    </a:p>
                    <a:p>
                      <a:pPr algn="ctr">
                        <a:lnSpc>
                          <a:spcPts val="1200"/>
                        </a:lnSpc>
                      </a:pPr>
                      <a:r>
                        <a:rPr kumimoji="1" lang="ja-JP" altLang="en-US" sz="1000" b="0" spc="-100" baseline="0" dirty="0" smtClean="0">
                          <a:solidFill>
                            <a:srgbClr val="FF0000"/>
                          </a:solidFill>
                          <a:latin typeface="+mn-ea"/>
                          <a:ea typeface="+mn-ea"/>
                        </a:rPr>
                        <a:t>一部第</a:t>
                      </a:r>
                      <a:r>
                        <a:rPr kumimoji="1" lang="en-US" altLang="ja-JP" sz="1000" b="0" spc="-100" baseline="0" dirty="0" smtClean="0">
                          <a:solidFill>
                            <a:srgbClr val="FF0000"/>
                          </a:solidFill>
                          <a:latin typeface="+mn-ea"/>
                          <a:ea typeface="+mn-ea"/>
                        </a:rPr>
                        <a:t>4</a:t>
                      </a:r>
                      <a:r>
                        <a:rPr kumimoji="1" lang="ja-JP" altLang="en-US" sz="1000" b="0" spc="-100" baseline="0" dirty="0" smtClean="0">
                          <a:solidFill>
                            <a:srgbClr val="FF0000"/>
                          </a:solidFill>
                          <a:latin typeface="+mn-ea"/>
                          <a:ea typeface="+mn-ea"/>
                        </a:rPr>
                        <a:t>種中高層階</a:t>
                      </a:r>
                      <a:endParaRPr kumimoji="1" lang="en-US" altLang="ja-JP" sz="1000" b="0" spc="-100" baseline="0" dirty="0" smtClean="0">
                        <a:solidFill>
                          <a:srgbClr val="FF0000"/>
                        </a:solidFill>
                        <a:latin typeface="+mn-ea"/>
                        <a:ea typeface="+mn-ea"/>
                      </a:endParaRPr>
                    </a:p>
                    <a:p>
                      <a:pPr algn="ctr">
                        <a:lnSpc>
                          <a:spcPts val="1200"/>
                        </a:lnSpc>
                      </a:pPr>
                      <a:r>
                        <a:rPr kumimoji="1" lang="ja-JP" altLang="en-US" sz="1000" b="0" spc="-100" baseline="0" dirty="0" smtClean="0">
                          <a:solidFill>
                            <a:srgbClr val="FF0000"/>
                          </a:solidFill>
                          <a:latin typeface="+mn-ea"/>
                          <a:ea typeface="+mn-ea"/>
                        </a:rPr>
                        <a:t>住居専用地区</a:t>
                      </a:r>
                      <a:endParaRPr kumimoji="1" lang="ja-JP" altLang="en-US" sz="1000" b="0" spc="-100" baseline="0" dirty="0">
                        <a:solidFill>
                          <a:srgbClr val="FF0000"/>
                        </a:solidFill>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929531"/>
                  </a:ext>
                </a:extLst>
              </a:tr>
              <a:tr h="468000">
                <a:tc gridSpan="2">
                  <a:txBody>
                    <a:bodyPr/>
                    <a:lstStyle/>
                    <a:p>
                      <a:pPr indent="-457200" algn="l">
                        <a:lnSpc>
                          <a:spcPts val="1000"/>
                        </a:lnSpc>
                      </a:pPr>
                      <a:r>
                        <a:rPr kumimoji="1" lang="en-US" altLang="ja-JP" sz="1000" b="1" spc="-100" baseline="0" dirty="0" smtClean="0">
                          <a:latin typeface="+mn-ea"/>
                          <a:ea typeface="+mn-ea"/>
                        </a:rPr>
                        <a:t>(5)</a:t>
                      </a:r>
                      <a:r>
                        <a:rPr kumimoji="1" lang="ja-JP" altLang="en-US" sz="1000" b="1" spc="-100" baseline="0" dirty="0" smtClean="0">
                          <a:latin typeface="+mn-ea"/>
                          <a:ea typeface="+mn-ea"/>
                        </a:rPr>
                        <a:t> 特別工業地区</a:t>
                      </a:r>
                      <a:endParaRPr kumimoji="1" lang="ja-JP" altLang="en-US" sz="1000" b="1"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lnSpc>
                          <a:spcPts val="1200"/>
                        </a:lnSpc>
                      </a:pPr>
                      <a:r>
                        <a:rPr kumimoji="1" lang="ja-JP" altLang="en-US" sz="1000" b="0" spc="-100" baseline="0" dirty="0" smtClean="0">
                          <a:latin typeface="+mn-ea"/>
                          <a:ea typeface="+mn-ea"/>
                        </a:rPr>
                        <a:t>指定なし</a:t>
                      </a:r>
                      <a:endParaRPr kumimoji="1" lang="ja-JP" altLang="en-US" sz="1000" b="0"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r>
                        <a:rPr kumimoji="1" lang="ja-JP" altLang="en-US" sz="1000" b="0" spc="-100" baseline="0" dirty="0" smtClean="0">
                          <a:solidFill>
                            <a:schemeClr val="tx1"/>
                          </a:solidFill>
                          <a:latin typeface="+mn-ea"/>
                          <a:ea typeface="+mn-ea"/>
                        </a:rPr>
                        <a:t>特別工業地区</a:t>
                      </a:r>
                      <a:endParaRPr kumimoji="1" lang="ja-JP" altLang="en-US" sz="1000" b="0" spc="-100" baseline="0" dirty="0">
                        <a:solidFill>
                          <a:schemeClr val="tx1"/>
                        </a:solidFill>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endParaRPr kumimoji="1" lang="ja-JP" altLang="en-US" sz="1000" b="0" spc="-100" baseline="0" dirty="0">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ja-JP" altLang="en-US" sz="1000" b="0" spc="-100" baseline="0" dirty="0" smtClean="0">
                          <a:solidFill>
                            <a:srgbClr val="FF0000"/>
                          </a:solidFill>
                          <a:latin typeface="+mn-ea"/>
                          <a:ea typeface="+mn-ea"/>
                        </a:rPr>
                        <a:t>指定なし</a:t>
                      </a:r>
                      <a:endParaRPr kumimoji="1" lang="ja-JP" altLang="en-US" sz="1000" b="0" spc="-100" baseline="0" dirty="0">
                        <a:solidFill>
                          <a:srgbClr val="FF0000"/>
                        </a:solidFill>
                        <a:latin typeface="+mn-ea"/>
                        <a:ea typeface="+mn-ea"/>
                      </a:endParaRPr>
                    </a:p>
                  </a:txBody>
                  <a:tcPr marL="50430" marR="50430" marT="25215" marB="25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63712"/>
                  </a:ext>
                </a:extLst>
              </a:tr>
            </a:tbl>
          </a:graphicData>
        </a:graphic>
      </p:graphicFrame>
      <p:sp>
        <p:nvSpPr>
          <p:cNvPr id="47" name="テキスト ボックス 46">
            <a:extLst>
              <a:ext uri="{FF2B5EF4-FFF2-40B4-BE49-F238E27FC236}">
                <a16:creationId xmlns:a16="http://schemas.microsoft.com/office/drawing/2014/main" id="{B95D1041-6FC5-48EE-B770-7E42152DA693}"/>
              </a:ext>
            </a:extLst>
          </p:cNvPr>
          <p:cNvSpPr txBox="1"/>
          <p:nvPr/>
        </p:nvSpPr>
        <p:spPr>
          <a:xfrm>
            <a:off x="370528" y="920834"/>
            <a:ext cx="2789703" cy="276999"/>
          </a:xfrm>
          <a:prstGeom prst="rect">
            <a:avLst/>
          </a:prstGeom>
          <a:noFill/>
        </p:spPr>
        <p:txBody>
          <a:bodyPr wrap="square" rtlCol="0">
            <a:spAutoFit/>
          </a:bodyPr>
          <a:lstStyle/>
          <a:p>
            <a:r>
              <a:rPr kumimoji="1" lang="ja-JP" altLang="en-US" sz="1200" b="1" dirty="0"/>
              <a:t>■用途</a:t>
            </a:r>
            <a:r>
              <a:rPr kumimoji="1" lang="ja-JP" altLang="en-US" sz="1200" b="1" dirty="0" smtClean="0"/>
              <a:t>地域の変更区域</a:t>
            </a:r>
            <a:endParaRPr kumimoji="1" lang="ja-JP" altLang="en-US" sz="1200" b="1" dirty="0"/>
          </a:p>
        </p:txBody>
      </p:sp>
      <p:sp>
        <p:nvSpPr>
          <p:cNvPr id="48" name="テキスト ボックス 47">
            <a:extLst>
              <a:ext uri="{FF2B5EF4-FFF2-40B4-BE49-F238E27FC236}">
                <a16:creationId xmlns:a16="http://schemas.microsoft.com/office/drawing/2014/main" id="{A285029E-08E7-4410-BAAC-B6D213D58E70}"/>
              </a:ext>
            </a:extLst>
          </p:cNvPr>
          <p:cNvSpPr txBox="1"/>
          <p:nvPr/>
        </p:nvSpPr>
        <p:spPr>
          <a:xfrm>
            <a:off x="6776628" y="927891"/>
            <a:ext cx="5540252" cy="276999"/>
          </a:xfrm>
          <a:prstGeom prst="rect">
            <a:avLst/>
          </a:prstGeom>
          <a:noFill/>
        </p:spPr>
        <p:txBody>
          <a:bodyPr wrap="square" rtlCol="0">
            <a:spAutoFit/>
          </a:bodyPr>
          <a:lstStyle/>
          <a:p>
            <a:r>
              <a:rPr kumimoji="1" lang="ja-JP" altLang="en-US" sz="1200" b="1" dirty="0" smtClean="0"/>
              <a:t>■変更する都市計画（用途地域以外は区決定）</a:t>
            </a:r>
            <a:endParaRPr kumimoji="1" lang="ja-JP" altLang="en-US" sz="1200" b="1" dirty="0"/>
          </a:p>
        </p:txBody>
      </p:sp>
      <p:sp>
        <p:nvSpPr>
          <p:cNvPr id="56" name="テキスト ボックス 55"/>
          <p:cNvSpPr txBox="1"/>
          <p:nvPr/>
        </p:nvSpPr>
        <p:spPr>
          <a:xfrm>
            <a:off x="5131560" y="5018631"/>
            <a:ext cx="7200000" cy="900000"/>
          </a:xfrm>
          <a:prstGeom prst="rect">
            <a:avLst/>
          </a:prstGeom>
          <a:solidFill>
            <a:schemeClr val="accent1">
              <a:lumMod val="20000"/>
              <a:lumOff val="80000"/>
            </a:schemeClr>
          </a:solidFill>
          <a:ln w="19050">
            <a:solidFill>
              <a:schemeClr val="accent1"/>
            </a:solidFill>
          </a:ln>
        </p:spPr>
        <p:txBody>
          <a:bodyPr wrap="square" lIns="72000" tIns="36000" rIns="72000" bIns="36000" rtlCol="0" anchor="ctr">
            <a:noAutofit/>
          </a:bodyPr>
          <a:lstStyle/>
          <a:p>
            <a:pPr algn="just"/>
            <a:r>
              <a:rPr lang="ja-JP" altLang="en-US" sz="1050" dirty="0" smtClean="0"/>
              <a:t>　</a:t>
            </a:r>
            <a:r>
              <a:rPr lang="ja-JP" altLang="en-US" sz="1050" dirty="0"/>
              <a:t>本地区は、ＪＲと</a:t>
            </a:r>
            <a:r>
              <a:rPr lang="ja-JP" altLang="en-US" sz="1050" dirty="0" smtClean="0"/>
              <a:t>地下鉄</a:t>
            </a:r>
            <a:r>
              <a:rPr lang="ja-JP" altLang="en-US" sz="1050" dirty="0"/>
              <a:t>４</a:t>
            </a:r>
            <a:r>
              <a:rPr lang="ja-JP" altLang="en-US" sz="1050" dirty="0" smtClean="0"/>
              <a:t>路線</a:t>
            </a:r>
            <a:r>
              <a:rPr lang="ja-JP" altLang="en-US" sz="1050" dirty="0"/>
              <a:t>が乗り入れる飯田橋駅の北西に位置し、業務・商業・住居・教育・医療施設等が集積している地区である。交通の利便性が高く</a:t>
            </a:r>
            <a:r>
              <a:rPr lang="ja-JP" altLang="en-US" sz="1050" dirty="0" smtClean="0"/>
              <a:t>、多くの来街者で賑わう神楽坂に隣接しており、</a:t>
            </a:r>
            <a:r>
              <a:rPr lang="ja-JP" altLang="en-US" sz="1050" dirty="0"/>
              <a:t>新宿の東の玄関口として新たな拠点となることが期待されている</a:t>
            </a:r>
            <a:r>
              <a:rPr lang="ja-JP" altLang="en-US" sz="1050" dirty="0" smtClean="0"/>
              <a:t>。</a:t>
            </a:r>
            <a:endParaRPr lang="en-US" altLang="ja-JP" sz="1050" dirty="0" smtClean="0"/>
          </a:p>
          <a:p>
            <a:pPr algn="just"/>
            <a:r>
              <a:rPr kumimoji="1" lang="ja-JP" altLang="en-US" sz="1050" dirty="0" smtClean="0"/>
              <a:t>　放射</a:t>
            </a:r>
            <a:r>
              <a:rPr kumimoji="1" lang="ja-JP" altLang="en-US" sz="1050" dirty="0"/>
              <a:t>第２５号線沿道地区では、飯田橋駅に近い立地を活かした幹線道路沿道にふさわしい街並みの形成を図るとともに、住・商業・業務が調和</a:t>
            </a:r>
            <a:r>
              <a:rPr kumimoji="1" lang="ja-JP" altLang="en-US" sz="1050" dirty="0" smtClean="0"/>
              <a:t>した、安全</a:t>
            </a:r>
            <a:r>
              <a:rPr kumimoji="1" lang="ja-JP" altLang="en-US" sz="1050" dirty="0"/>
              <a:t>で快適</a:t>
            </a:r>
            <a:r>
              <a:rPr kumimoji="1" lang="ja-JP" altLang="en-US" sz="1050" dirty="0" smtClean="0"/>
              <a:t>な市街地</a:t>
            </a:r>
            <a:r>
              <a:rPr kumimoji="1" lang="ja-JP" altLang="en-US" sz="1050" dirty="0"/>
              <a:t>環境の形成を目指す</a:t>
            </a:r>
            <a:r>
              <a:rPr kumimoji="1" lang="ja-JP" altLang="en-US" sz="1050" dirty="0" smtClean="0"/>
              <a:t>。</a:t>
            </a:r>
            <a:endParaRPr kumimoji="1" lang="en-US" altLang="ja-JP" sz="1050" dirty="0" smtClean="0"/>
          </a:p>
        </p:txBody>
      </p:sp>
      <p:graphicFrame>
        <p:nvGraphicFramePr>
          <p:cNvPr id="60" name="表 59"/>
          <p:cNvGraphicFramePr>
            <a:graphicFrameLocks noGrp="1"/>
          </p:cNvGraphicFramePr>
          <p:nvPr>
            <p:extLst>
              <p:ext uri="{D42A27DB-BD31-4B8C-83A1-F6EECF244321}">
                <p14:modId xmlns:p14="http://schemas.microsoft.com/office/powerpoint/2010/main" val="3283709446"/>
              </p:ext>
            </p:extLst>
          </p:nvPr>
        </p:nvGraphicFramePr>
        <p:xfrm>
          <a:off x="5124048" y="7161127"/>
          <a:ext cx="7208781" cy="1955413"/>
        </p:xfrm>
        <a:graphic>
          <a:graphicData uri="http://schemas.openxmlformats.org/drawingml/2006/table">
            <a:tbl>
              <a:tblPr firstRow="1" bandRow="1">
                <a:tableStyleId>{5C22544A-7EE6-4342-B048-85BDC9FD1C3A}</a:tableStyleId>
              </a:tblPr>
              <a:tblGrid>
                <a:gridCol w="1232781">
                  <a:extLst>
                    <a:ext uri="{9D8B030D-6E8A-4147-A177-3AD203B41FA5}">
                      <a16:colId xmlns:a16="http://schemas.microsoft.com/office/drawing/2014/main" val="222376970"/>
                    </a:ext>
                  </a:extLst>
                </a:gridCol>
                <a:gridCol w="5976000">
                  <a:extLst>
                    <a:ext uri="{9D8B030D-6E8A-4147-A177-3AD203B41FA5}">
                      <a16:colId xmlns:a16="http://schemas.microsoft.com/office/drawing/2014/main" val="4114331303"/>
                    </a:ext>
                  </a:extLst>
                </a:gridCol>
              </a:tblGrid>
              <a:tr h="410420">
                <a:tc>
                  <a:txBody>
                    <a:bodyPr/>
                    <a:lstStyle/>
                    <a:p>
                      <a:r>
                        <a:rPr kumimoji="1" lang="ja-JP" altLang="en-US" sz="1050" b="0" dirty="0" smtClean="0">
                          <a:solidFill>
                            <a:schemeClr val="tx1"/>
                          </a:solidFill>
                        </a:rPr>
                        <a:t>建築物等の用途の制限</a:t>
                      </a:r>
                      <a:endParaRPr kumimoji="1" lang="ja-JP" altLang="en-US" sz="1050" b="0" dirty="0">
                        <a:solidFill>
                          <a:schemeClr val="tx1"/>
                        </a:solidFill>
                      </a:endParaRPr>
                    </a:p>
                  </a:txBody>
                  <a:tcPr marL="36000" marR="0" marT="36000" marB="36000">
                    <a:lnL w="12700" cap="flat" cmpd="sng" algn="ctr">
                      <a:solidFill>
                        <a:schemeClr val="accent2"/>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050" b="0" dirty="0" smtClean="0">
                          <a:solidFill>
                            <a:schemeClr val="tx1"/>
                          </a:solidFill>
                        </a:rPr>
                        <a:t>次の各号に掲げる建築物は、建築してはならない。</a:t>
                      </a:r>
                    </a:p>
                    <a:p>
                      <a:r>
                        <a:rPr kumimoji="1" lang="ja-JP" altLang="en-US" sz="1050" b="0" dirty="0" smtClean="0">
                          <a:solidFill>
                            <a:schemeClr val="tx1"/>
                          </a:solidFill>
                        </a:rPr>
                        <a:t>１　風営法第２条第５項に規定する性風俗関連特殊営業の用に供するもの</a:t>
                      </a:r>
                    </a:p>
                    <a:p>
                      <a:r>
                        <a:rPr kumimoji="1" lang="ja-JP" altLang="en-US" sz="1050" b="0" dirty="0" smtClean="0">
                          <a:solidFill>
                            <a:schemeClr val="tx1"/>
                          </a:solidFill>
                        </a:rPr>
                        <a:t>２　勝馬投票券発売所、場外車券売場その他これらに類するもの</a:t>
                      </a:r>
                    </a:p>
                  </a:txBody>
                  <a:tcPr marL="36000" marR="0" marT="36000" marB="36000">
                    <a:lnL w="12700" cap="flat" cmpd="sng" algn="ctr">
                      <a:solidFill>
                        <a:schemeClr val="bg1">
                          <a:lumMod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8994046"/>
                  </a:ext>
                </a:extLst>
              </a:tr>
              <a:tr h="459253">
                <a:tc>
                  <a:txBody>
                    <a:bodyPr/>
                    <a:lstStyle/>
                    <a:p>
                      <a:r>
                        <a:rPr kumimoji="1" lang="ja-JP" altLang="en-US" sz="1050" dirty="0" smtClean="0">
                          <a:solidFill>
                            <a:schemeClr val="tx1"/>
                          </a:solidFill>
                        </a:rPr>
                        <a:t>建築物の敷地面積の最低限度</a:t>
                      </a:r>
                      <a:endParaRPr kumimoji="1" lang="ja-JP" altLang="en-US" sz="1050" dirty="0">
                        <a:solidFill>
                          <a:schemeClr val="tx1"/>
                        </a:solidFill>
                      </a:endParaRPr>
                    </a:p>
                  </a:txBody>
                  <a:tcPr marL="36000" marR="0" marT="36000" marB="36000">
                    <a:lnL w="12700" cap="flat" cmpd="sng" algn="ctr">
                      <a:solidFill>
                        <a:schemeClr val="accent2"/>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r>
                        <a:rPr kumimoji="1" lang="en-US" altLang="ja-JP" sz="1050" dirty="0" smtClean="0">
                          <a:solidFill>
                            <a:schemeClr val="tx1"/>
                          </a:solidFill>
                        </a:rPr>
                        <a:t>65㎡</a:t>
                      </a:r>
                      <a:r>
                        <a:rPr kumimoji="1" lang="ja-JP" altLang="en-US" sz="1050" dirty="0" smtClean="0">
                          <a:solidFill>
                            <a:schemeClr val="tx1"/>
                          </a:solidFill>
                        </a:rPr>
                        <a:t>（ただし、施行の際に敷地面積が</a:t>
                      </a:r>
                      <a:r>
                        <a:rPr kumimoji="1" lang="en-US" altLang="ja-JP" sz="1050" dirty="0" smtClean="0">
                          <a:solidFill>
                            <a:schemeClr val="tx1"/>
                          </a:solidFill>
                        </a:rPr>
                        <a:t>65m</a:t>
                      </a:r>
                      <a:r>
                        <a:rPr kumimoji="1" lang="en-US" altLang="ja-JP" sz="1050" baseline="30000" dirty="0" smtClean="0">
                          <a:solidFill>
                            <a:schemeClr val="tx1"/>
                          </a:solidFill>
                        </a:rPr>
                        <a:t>2</a:t>
                      </a:r>
                      <a:r>
                        <a:rPr kumimoji="1" lang="ja-JP" altLang="en-US" sz="1050" dirty="0" smtClean="0">
                          <a:solidFill>
                            <a:schemeClr val="tx1"/>
                          </a:solidFill>
                        </a:rPr>
                        <a:t>未満の敷地において、分割しない場合は建築が可能）</a:t>
                      </a:r>
                      <a:endParaRPr kumimoji="1" lang="ja-JP" altLang="en-US" sz="1050" dirty="0">
                        <a:solidFill>
                          <a:schemeClr val="tx1"/>
                        </a:solidFill>
                      </a:endParaRPr>
                    </a:p>
                  </a:txBody>
                  <a:tcPr marL="36000" marR="0" marT="36000" marB="36000">
                    <a:lnL w="12700" cap="flat" cmpd="sng" algn="ctr">
                      <a:solidFill>
                        <a:schemeClr val="bg1">
                          <a:lumMod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7147361"/>
                  </a:ext>
                </a:extLst>
              </a:tr>
              <a:tr h="292227">
                <a:tc>
                  <a:txBody>
                    <a:bodyPr/>
                    <a:lstStyle/>
                    <a:p>
                      <a:r>
                        <a:rPr kumimoji="1" lang="ja-JP" altLang="en-US" sz="1050" dirty="0" smtClean="0">
                          <a:solidFill>
                            <a:schemeClr val="tx1"/>
                          </a:solidFill>
                        </a:rPr>
                        <a:t>建築物等の形態又は色彩</a:t>
                      </a:r>
                      <a:r>
                        <a:rPr kumimoji="1" lang="ja-JP" altLang="en-US" sz="1050" dirty="0" smtClean="0">
                          <a:solidFill>
                            <a:schemeClr val="tx1"/>
                          </a:solidFill>
                        </a:rPr>
                        <a:t>その他の意匠</a:t>
                      </a:r>
                      <a:r>
                        <a:rPr kumimoji="1" lang="ja-JP" altLang="en-US" sz="1050" dirty="0" smtClean="0">
                          <a:solidFill>
                            <a:schemeClr val="tx1"/>
                          </a:solidFill>
                        </a:rPr>
                        <a:t>の制限</a:t>
                      </a:r>
                      <a:endParaRPr kumimoji="1" lang="en-US" altLang="ja-JP" sz="1050" dirty="0" smtClean="0">
                        <a:solidFill>
                          <a:schemeClr val="tx1"/>
                        </a:solidFill>
                      </a:endParaRPr>
                    </a:p>
                  </a:txBody>
                  <a:tcPr marL="36000" marR="0" marT="36000" marB="36000">
                    <a:lnL w="12700" cap="flat" cmpd="sng" algn="ctr">
                      <a:solidFill>
                        <a:schemeClr val="accent2"/>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050" dirty="0" smtClean="0">
                          <a:solidFill>
                            <a:schemeClr val="tx1"/>
                          </a:solidFill>
                        </a:rPr>
                        <a:t>建築物及び工作物の形態、色彩その他の意匠は、原色を避け街並み形成に配慮するなど周辺環境に配慮したものとする。</a:t>
                      </a:r>
                      <a:endParaRPr kumimoji="1" lang="ja-JP" altLang="en-US" sz="1050" dirty="0">
                        <a:solidFill>
                          <a:schemeClr val="tx1"/>
                        </a:solidFill>
                      </a:endParaRPr>
                    </a:p>
                  </a:txBody>
                  <a:tcPr marL="36000" marR="0" marT="36000" marB="36000">
                    <a:lnL w="12700" cap="flat" cmpd="sng" algn="ctr">
                      <a:solidFill>
                        <a:schemeClr val="bg1">
                          <a:lumMod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9179669"/>
                  </a:ext>
                </a:extLst>
              </a:tr>
              <a:tr h="292227">
                <a:tc>
                  <a:txBody>
                    <a:bodyPr/>
                    <a:lstStyle/>
                    <a:p>
                      <a:r>
                        <a:rPr kumimoji="1" lang="ja-JP" altLang="en-US" sz="1050" dirty="0" smtClean="0">
                          <a:solidFill>
                            <a:schemeClr val="tx1"/>
                          </a:solidFill>
                        </a:rPr>
                        <a:t>垣又</a:t>
                      </a:r>
                      <a:r>
                        <a:rPr kumimoji="1" lang="ja-JP" altLang="en-US" sz="1050" dirty="0" smtClean="0">
                          <a:solidFill>
                            <a:schemeClr val="tx1"/>
                          </a:solidFill>
                        </a:rPr>
                        <a:t>は</a:t>
                      </a:r>
                      <a:r>
                        <a:rPr kumimoji="1" lang="ja-JP" altLang="en-US" sz="1050" dirty="0" err="1" smtClean="0">
                          <a:solidFill>
                            <a:schemeClr val="tx1"/>
                          </a:solidFill>
                        </a:rPr>
                        <a:t>さくの</a:t>
                      </a:r>
                      <a:r>
                        <a:rPr kumimoji="1" lang="ja-JP" altLang="en-US" sz="1050" dirty="0" smtClean="0">
                          <a:solidFill>
                            <a:schemeClr val="tx1"/>
                          </a:solidFill>
                        </a:rPr>
                        <a:t>構造の制限</a:t>
                      </a:r>
                      <a:endParaRPr kumimoji="1" lang="ja-JP" altLang="en-US" sz="1050" dirty="0">
                        <a:solidFill>
                          <a:schemeClr val="tx1"/>
                        </a:solidFill>
                      </a:endParaRPr>
                    </a:p>
                  </a:txBody>
                  <a:tcPr marL="36000" marR="0" marT="36000" marB="36000">
                    <a:lnL w="12700" cap="flat" cmpd="sng" algn="ctr">
                      <a:solidFill>
                        <a:schemeClr val="accent2"/>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r>
                        <a:rPr kumimoji="1" lang="ja-JP" altLang="en-US" sz="1050" dirty="0" smtClean="0">
                          <a:solidFill>
                            <a:schemeClr val="tx1"/>
                          </a:solidFill>
                        </a:rPr>
                        <a:t>垣又</a:t>
                      </a:r>
                      <a:r>
                        <a:rPr kumimoji="1" lang="ja-JP" altLang="en-US" sz="1050" dirty="0" smtClean="0">
                          <a:solidFill>
                            <a:schemeClr val="tx1"/>
                          </a:solidFill>
                        </a:rPr>
                        <a:t>は</a:t>
                      </a:r>
                      <a:r>
                        <a:rPr kumimoji="1" lang="ja-JP" altLang="en-US" sz="1050" dirty="0" err="1" smtClean="0">
                          <a:solidFill>
                            <a:schemeClr val="tx1"/>
                          </a:solidFill>
                        </a:rPr>
                        <a:t>さくの</a:t>
                      </a:r>
                      <a:r>
                        <a:rPr kumimoji="1" lang="ja-JP" altLang="en-US" sz="1050" dirty="0" smtClean="0">
                          <a:solidFill>
                            <a:schemeClr val="tx1"/>
                          </a:solidFill>
                        </a:rPr>
                        <a:t>構造は、生垣、フェンス、金網等とする。ただし、高さ６０㎝以下の部分又は隣地境界に設置するものについては、この限り</a:t>
                      </a:r>
                      <a:r>
                        <a:rPr kumimoji="1" lang="ja-JP" altLang="en-US" sz="1050" dirty="0" smtClean="0">
                          <a:solidFill>
                            <a:schemeClr val="tx1"/>
                          </a:solidFill>
                        </a:rPr>
                        <a:t>でない</a:t>
                      </a:r>
                      <a:r>
                        <a:rPr kumimoji="1" lang="ja-JP" altLang="en-US" sz="1050" dirty="0" smtClean="0">
                          <a:solidFill>
                            <a:schemeClr val="tx1"/>
                          </a:solidFill>
                        </a:rPr>
                        <a:t>。</a:t>
                      </a:r>
                      <a:endParaRPr kumimoji="1" lang="ja-JP" altLang="en-US" sz="1050" dirty="0">
                        <a:solidFill>
                          <a:schemeClr val="tx1"/>
                        </a:solidFill>
                      </a:endParaRPr>
                    </a:p>
                  </a:txBody>
                  <a:tcPr marL="36000" marR="0" marT="36000" marB="36000">
                    <a:lnL w="12700" cap="flat" cmpd="sng" algn="ctr">
                      <a:solidFill>
                        <a:schemeClr val="bg1">
                          <a:lumMod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7801165"/>
                  </a:ext>
                </a:extLst>
              </a:tr>
            </a:tbl>
          </a:graphicData>
        </a:graphic>
      </p:graphicFrame>
      <p:sp>
        <p:nvSpPr>
          <p:cNvPr id="50" name="矢印: 右 85">
            <a:extLst>
              <a:ext uri="{FF2B5EF4-FFF2-40B4-BE49-F238E27FC236}">
                <a16:creationId xmlns:a16="http://schemas.microsoft.com/office/drawing/2014/main" id="{4AACDDE4-103E-47F5-B6EC-E3D9071A8445}"/>
              </a:ext>
            </a:extLst>
          </p:cNvPr>
          <p:cNvSpPr/>
          <p:nvPr/>
        </p:nvSpPr>
        <p:spPr>
          <a:xfrm>
            <a:off x="10545675" y="2511388"/>
            <a:ext cx="290431" cy="650772"/>
          </a:xfrm>
          <a:prstGeom prst="rightArrow">
            <a:avLst>
              <a:gd name="adj1" fmla="val 51759"/>
              <a:gd name="adj2" fmla="val 1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493485" y="8613313"/>
            <a:ext cx="4379040" cy="653754"/>
            <a:chOff x="511663" y="8482203"/>
            <a:chExt cx="4379040" cy="653754"/>
          </a:xfrm>
        </p:grpSpPr>
        <p:sp>
          <p:nvSpPr>
            <p:cNvPr id="58" name="正方形/長方形 57"/>
            <p:cNvSpPr/>
            <p:nvPr/>
          </p:nvSpPr>
          <p:spPr>
            <a:xfrm>
              <a:off x="511663" y="8605114"/>
              <a:ext cx="4379040" cy="530843"/>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611013" y="8482203"/>
              <a:ext cx="409380" cy="226591"/>
            </a:xfrm>
            <a:prstGeom prst="rect">
              <a:avLst/>
            </a:prstGeom>
            <a:solidFill>
              <a:schemeClr val="bg1"/>
            </a:solidFill>
            <a:ln>
              <a:noFill/>
            </a:ln>
          </p:spPr>
          <p:txBody>
            <a:bodyPr wrap="square" lIns="36000" tIns="36000" rIns="36000" bIns="36000" rtlCol="0" anchor="ctr">
              <a:spAutoFit/>
            </a:bodyPr>
            <a:lstStyle/>
            <a:p>
              <a:pPr algn="ctr"/>
              <a:r>
                <a:rPr kumimoji="1" lang="ja-JP" altLang="en-US" sz="1000" b="1" dirty="0" smtClean="0">
                  <a:solidFill>
                    <a:schemeClr val="tx1">
                      <a:lumMod val="75000"/>
                      <a:lumOff val="25000"/>
                    </a:schemeClr>
                  </a:solidFill>
                </a:rPr>
                <a:t>凡  例</a:t>
              </a:r>
              <a:endParaRPr kumimoji="1" lang="ja-JP" altLang="en-US" sz="1000" b="1" dirty="0">
                <a:solidFill>
                  <a:schemeClr val="tx1">
                    <a:lumMod val="75000"/>
                    <a:lumOff val="25000"/>
                  </a:schemeClr>
                </a:solidFill>
              </a:endParaRPr>
            </a:p>
          </p:txBody>
        </p:sp>
        <p:sp>
          <p:nvSpPr>
            <p:cNvPr id="3" name="正方形/長方形 2"/>
            <p:cNvSpPr/>
            <p:nvPr/>
          </p:nvSpPr>
          <p:spPr>
            <a:xfrm>
              <a:off x="915251" y="8777202"/>
              <a:ext cx="496449" cy="20384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2748362" y="8770394"/>
              <a:ext cx="496449" cy="2038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381512" y="8718014"/>
              <a:ext cx="1148814" cy="369332"/>
            </a:xfrm>
            <a:prstGeom prst="rect">
              <a:avLst/>
            </a:prstGeom>
            <a:noFill/>
          </p:spPr>
          <p:txBody>
            <a:bodyPr wrap="square" rtlCol="0">
              <a:spAutoFit/>
            </a:bodyPr>
            <a:lstStyle/>
            <a:p>
              <a:pPr algn="ctr"/>
              <a:r>
                <a:rPr kumimoji="1" lang="ja-JP" altLang="en-US" sz="900" dirty="0" smtClean="0"/>
                <a:t>地区計画区域</a:t>
              </a:r>
              <a:endParaRPr kumimoji="1" lang="en-US" altLang="ja-JP" sz="900" dirty="0" smtClean="0"/>
            </a:p>
            <a:p>
              <a:pPr algn="ctr"/>
              <a:r>
                <a:rPr kumimoji="1" lang="ja-JP" altLang="en-US" sz="900" dirty="0" smtClean="0"/>
                <a:t>（方針のみ決定）</a:t>
              </a:r>
              <a:endParaRPr kumimoji="1" lang="ja-JP" altLang="en-US" sz="900" dirty="0"/>
            </a:p>
          </p:txBody>
        </p:sp>
        <p:sp>
          <p:nvSpPr>
            <p:cNvPr id="63" name="テキスト ボックス 62"/>
            <p:cNvSpPr txBox="1"/>
            <p:nvPr/>
          </p:nvSpPr>
          <p:spPr>
            <a:xfrm>
              <a:off x="3240555" y="8718014"/>
              <a:ext cx="1585608" cy="369332"/>
            </a:xfrm>
            <a:prstGeom prst="rect">
              <a:avLst/>
            </a:prstGeom>
            <a:noFill/>
          </p:spPr>
          <p:txBody>
            <a:bodyPr wrap="square" rtlCol="0">
              <a:spAutoFit/>
            </a:bodyPr>
            <a:lstStyle/>
            <a:p>
              <a:pPr algn="ctr"/>
              <a:r>
                <a:rPr kumimoji="1" lang="ja-JP" altLang="en-US" sz="900" dirty="0" smtClean="0"/>
                <a:t>地区整備計画区域</a:t>
              </a:r>
              <a:endParaRPr kumimoji="1" lang="en-US" altLang="ja-JP" sz="900" dirty="0" smtClean="0"/>
            </a:p>
            <a:p>
              <a:pPr algn="ctr"/>
              <a:r>
                <a:rPr kumimoji="1" lang="ja-JP" altLang="en-US" sz="900" dirty="0" smtClean="0"/>
                <a:t>（放射第</a:t>
              </a:r>
              <a:r>
                <a:rPr kumimoji="1" lang="en-US" altLang="ja-JP" sz="900" dirty="0" smtClean="0"/>
                <a:t>25</a:t>
              </a:r>
              <a:r>
                <a:rPr kumimoji="1" lang="ja-JP" altLang="en-US" sz="900" dirty="0" smtClean="0"/>
                <a:t>号線沿道地区）</a:t>
              </a:r>
              <a:endParaRPr kumimoji="1" lang="ja-JP" altLang="en-US" sz="900" dirty="0"/>
            </a:p>
          </p:txBody>
        </p:sp>
      </p:grpSp>
      <p:sp>
        <p:nvSpPr>
          <p:cNvPr id="64" name="テキスト ボックス 63"/>
          <p:cNvSpPr txBox="1"/>
          <p:nvPr/>
        </p:nvSpPr>
        <p:spPr>
          <a:xfrm>
            <a:off x="473494" y="4907658"/>
            <a:ext cx="4556098" cy="915635"/>
          </a:xfrm>
          <a:prstGeom prst="rect">
            <a:avLst/>
          </a:prstGeom>
          <a:noFill/>
        </p:spPr>
        <p:txBody>
          <a:bodyPr wrap="square" rtlCol="0">
            <a:spAutoFit/>
          </a:bodyPr>
          <a:lstStyle/>
          <a:p>
            <a:pPr>
              <a:spcBef>
                <a:spcPts val="300"/>
              </a:spcBef>
            </a:pPr>
            <a:r>
              <a:rPr kumimoji="1" lang="ja-JP" altLang="en-US" sz="1200" b="1" dirty="0"/>
              <a:t>■</a:t>
            </a:r>
            <a:r>
              <a:rPr kumimoji="1" lang="ja-JP" altLang="en-US" sz="1200" b="1" dirty="0" smtClean="0"/>
              <a:t>名称</a:t>
            </a:r>
            <a:r>
              <a:rPr kumimoji="1" lang="ja-JP" altLang="en-US" sz="1000" dirty="0" smtClean="0"/>
              <a:t>：飯田橋駅前</a:t>
            </a:r>
            <a:r>
              <a:rPr kumimoji="1" lang="ja-JP" altLang="en-US" sz="1000" dirty="0" err="1" smtClean="0"/>
              <a:t>地区地区</a:t>
            </a:r>
            <a:r>
              <a:rPr kumimoji="1" lang="ja-JP" altLang="en-US" sz="1000" dirty="0" smtClean="0"/>
              <a:t>計画</a:t>
            </a:r>
            <a:endParaRPr kumimoji="1" lang="en-US" altLang="ja-JP" sz="1000" dirty="0" smtClean="0"/>
          </a:p>
          <a:p>
            <a:pPr>
              <a:spcBef>
                <a:spcPts val="300"/>
              </a:spcBef>
            </a:pPr>
            <a:r>
              <a:rPr kumimoji="1" lang="ja-JP" altLang="en-US" sz="1200" b="1" dirty="0" smtClean="0"/>
              <a:t>■</a:t>
            </a:r>
            <a:r>
              <a:rPr kumimoji="1" lang="ja-JP" altLang="en-US" sz="1200" b="1" dirty="0"/>
              <a:t>位置</a:t>
            </a:r>
            <a:r>
              <a:rPr kumimoji="1" lang="ja-JP" altLang="en-US" sz="1000" dirty="0" smtClean="0"/>
              <a:t>：</a:t>
            </a:r>
            <a:r>
              <a:rPr kumimoji="1" lang="ja-JP" altLang="en-US" sz="1000" dirty="0" smtClean="0"/>
              <a:t>新宿区</a:t>
            </a:r>
            <a:r>
              <a:rPr kumimoji="1" lang="ja-JP" altLang="en-US" sz="1000" dirty="0"/>
              <a:t>揚場町</a:t>
            </a:r>
            <a:r>
              <a:rPr kumimoji="1" lang="ja-JP" altLang="en-US" sz="1000" dirty="0" smtClean="0"/>
              <a:t>、</a:t>
            </a:r>
            <a:r>
              <a:rPr kumimoji="1" lang="ja-JP" altLang="en-US" sz="1000" dirty="0"/>
              <a:t>津久戸町</a:t>
            </a:r>
            <a:r>
              <a:rPr kumimoji="1" lang="ja-JP" altLang="en-US" sz="1000" dirty="0" smtClean="0"/>
              <a:t>、</a:t>
            </a:r>
            <a:r>
              <a:rPr kumimoji="1" lang="ja-JP" altLang="en-US" sz="1000" smtClean="0"/>
              <a:t>下宮比町、筑土八幡町、揚場町</a:t>
            </a:r>
            <a:r>
              <a:rPr kumimoji="1" lang="ja-JP" altLang="en-US" sz="1000" dirty="0"/>
              <a:t>各地内</a:t>
            </a:r>
          </a:p>
          <a:p>
            <a:pPr>
              <a:spcBef>
                <a:spcPts val="300"/>
              </a:spcBef>
            </a:pPr>
            <a:r>
              <a:rPr kumimoji="1" lang="ja-JP" altLang="en-US" sz="1200" b="1" dirty="0"/>
              <a:t>■面積</a:t>
            </a:r>
            <a:r>
              <a:rPr kumimoji="1" lang="ja-JP" altLang="en-US" sz="1000" dirty="0"/>
              <a:t>：</a:t>
            </a:r>
            <a:r>
              <a:rPr kumimoji="1" lang="ja-JP" altLang="en-US" sz="1000" dirty="0" smtClean="0"/>
              <a:t>約</a:t>
            </a:r>
            <a:r>
              <a:rPr kumimoji="1" lang="en-US" altLang="ja-JP" sz="1000" dirty="0"/>
              <a:t>10.4</a:t>
            </a:r>
            <a:r>
              <a:rPr kumimoji="1" lang="en-US" altLang="ja-JP" sz="1000" dirty="0" smtClean="0"/>
              <a:t>ha</a:t>
            </a:r>
            <a:r>
              <a:rPr kumimoji="1" lang="ja-JP" altLang="en-US" sz="1000" dirty="0"/>
              <a:t>（うち、</a:t>
            </a:r>
            <a:r>
              <a:rPr kumimoji="1" lang="ja-JP" altLang="en-US" sz="1000" dirty="0" smtClean="0"/>
              <a:t>放射第２</a:t>
            </a:r>
            <a:r>
              <a:rPr kumimoji="1" lang="ja-JP" altLang="en-US" sz="1000" dirty="0"/>
              <a:t>５</a:t>
            </a:r>
            <a:r>
              <a:rPr kumimoji="1" lang="ja-JP" altLang="en-US" sz="1000" dirty="0" smtClean="0"/>
              <a:t>号</a:t>
            </a:r>
            <a:r>
              <a:rPr kumimoji="1" lang="ja-JP" altLang="en-US" sz="1000" dirty="0"/>
              <a:t>線沿道地区は約</a:t>
            </a:r>
            <a:r>
              <a:rPr kumimoji="1" lang="en-US" altLang="ja-JP" sz="1000" dirty="0" smtClean="0"/>
              <a:t>3.2ha</a:t>
            </a:r>
            <a:r>
              <a:rPr kumimoji="1" lang="ja-JP" altLang="en-US" sz="1000" dirty="0"/>
              <a:t>）</a:t>
            </a:r>
          </a:p>
          <a:p>
            <a:pPr>
              <a:spcBef>
                <a:spcPts val="300"/>
              </a:spcBef>
            </a:pPr>
            <a:endParaRPr kumimoji="1" lang="ja-JP" altLang="en-US" sz="1000" dirty="0"/>
          </a:p>
        </p:txBody>
      </p:sp>
      <p:sp>
        <p:nvSpPr>
          <p:cNvPr id="61" name="テキスト ボックス 60">
            <a:extLst>
              <a:ext uri="{FF2B5EF4-FFF2-40B4-BE49-F238E27FC236}">
                <a16:creationId xmlns:a16="http://schemas.microsoft.com/office/drawing/2014/main" id="{B95D1041-6FC5-48EE-B770-7E42152DA693}"/>
              </a:ext>
            </a:extLst>
          </p:cNvPr>
          <p:cNvSpPr txBox="1"/>
          <p:nvPr/>
        </p:nvSpPr>
        <p:spPr>
          <a:xfrm>
            <a:off x="5058756" y="4804053"/>
            <a:ext cx="2789703" cy="276999"/>
          </a:xfrm>
          <a:prstGeom prst="rect">
            <a:avLst/>
          </a:prstGeom>
          <a:noFill/>
        </p:spPr>
        <p:txBody>
          <a:bodyPr wrap="square" rtlCol="0">
            <a:spAutoFit/>
          </a:bodyPr>
          <a:lstStyle/>
          <a:p>
            <a:r>
              <a:rPr kumimoji="1" lang="ja-JP" altLang="en-US" sz="1200" b="1" dirty="0" smtClean="0"/>
              <a:t>■地区計画の目標</a:t>
            </a:r>
            <a:endParaRPr kumimoji="1" lang="ja-JP" altLang="en-US" sz="1200" b="1" dirty="0"/>
          </a:p>
        </p:txBody>
      </p:sp>
      <p:sp>
        <p:nvSpPr>
          <p:cNvPr id="65" name="テキスト ボックス 64">
            <a:extLst>
              <a:ext uri="{FF2B5EF4-FFF2-40B4-BE49-F238E27FC236}">
                <a16:creationId xmlns:a16="http://schemas.microsoft.com/office/drawing/2014/main" id="{B95D1041-6FC5-48EE-B770-7E42152DA693}"/>
              </a:ext>
            </a:extLst>
          </p:cNvPr>
          <p:cNvSpPr txBox="1"/>
          <p:nvPr/>
        </p:nvSpPr>
        <p:spPr>
          <a:xfrm>
            <a:off x="5058755" y="5897587"/>
            <a:ext cx="2789703" cy="276999"/>
          </a:xfrm>
          <a:prstGeom prst="rect">
            <a:avLst/>
          </a:prstGeom>
          <a:noFill/>
        </p:spPr>
        <p:txBody>
          <a:bodyPr wrap="square" rtlCol="0">
            <a:spAutoFit/>
          </a:bodyPr>
          <a:lstStyle/>
          <a:p>
            <a:r>
              <a:rPr kumimoji="1" lang="ja-JP" altLang="en-US" sz="1200" b="1" dirty="0" smtClean="0"/>
              <a:t>■土地利用の方針</a:t>
            </a:r>
            <a:endParaRPr kumimoji="1" lang="ja-JP" altLang="en-US" sz="1200" b="1" dirty="0"/>
          </a:p>
        </p:txBody>
      </p:sp>
      <p:sp>
        <p:nvSpPr>
          <p:cNvPr id="66" name="テキスト ボックス 65"/>
          <p:cNvSpPr txBox="1"/>
          <p:nvPr/>
        </p:nvSpPr>
        <p:spPr>
          <a:xfrm>
            <a:off x="5117277" y="6121114"/>
            <a:ext cx="7200000" cy="828000"/>
          </a:xfrm>
          <a:prstGeom prst="rect">
            <a:avLst/>
          </a:prstGeom>
          <a:solidFill>
            <a:schemeClr val="accent1">
              <a:lumMod val="20000"/>
              <a:lumOff val="80000"/>
            </a:schemeClr>
          </a:solidFill>
          <a:ln w="19050">
            <a:solidFill>
              <a:schemeClr val="accent1"/>
            </a:solidFill>
          </a:ln>
        </p:spPr>
        <p:txBody>
          <a:bodyPr wrap="square" lIns="72000" tIns="36000" rIns="72000" bIns="36000" rtlCol="0" anchor="ctr">
            <a:noAutofit/>
          </a:bodyPr>
          <a:lstStyle/>
          <a:p>
            <a:pPr algn="just"/>
            <a:r>
              <a:rPr kumimoji="1" lang="ja-JP" altLang="en-US" sz="1050" dirty="0"/>
              <a:t>　</a:t>
            </a:r>
            <a:r>
              <a:rPr kumimoji="1" lang="ja-JP" altLang="en-US" sz="1050" dirty="0" smtClean="0"/>
              <a:t>本地区全体では、街区単位での建て替えや土地の高度利用等とあわせた、歩行者空間の拡充や歩行者ネットワークの形成、駅からまちに至るバリアフリー動線の整備とともに、神楽坂と調和する駅前にふさわしい賑わいの創出、防災性の向上等により、安全で快適な、魅力ある拠点の形成を図る。</a:t>
            </a:r>
            <a:endParaRPr kumimoji="1" lang="en-US" altLang="ja-JP" sz="1050" dirty="0" smtClean="0"/>
          </a:p>
          <a:p>
            <a:pPr algn="just"/>
            <a:r>
              <a:rPr kumimoji="1" lang="ja-JP" altLang="en-US" sz="1050" dirty="0"/>
              <a:t>　</a:t>
            </a:r>
            <a:r>
              <a:rPr kumimoji="1" lang="ja-JP" altLang="en-US" sz="1050" dirty="0" smtClean="0"/>
              <a:t>放射</a:t>
            </a:r>
            <a:r>
              <a:rPr kumimoji="1" lang="ja-JP" altLang="en-US" sz="1050" dirty="0"/>
              <a:t>第２５号線沿道地区においては、幹線道路沿道にふさわしい賑わいを創出し、飯田橋駅からの賑わいの連続性を確保するとともに、周辺の住環境に配慮しながら、都市機能の更新の促進や住宅・商業・業務機能の調和を図る。</a:t>
            </a:r>
          </a:p>
        </p:txBody>
      </p:sp>
      <p:sp>
        <p:nvSpPr>
          <p:cNvPr id="67" name="テキスト ボックス 66">
            <a:extLst>
              <a:ext uri="{FF2B5EF4-FFF2-40B4-BE49-F238E27FC236}">
                <a16:creationId xmlns:a16="http://schemas.microsoft.com/office/drawing/2014/main" id="{B95D1041-6FC5-48EE-B770-7E42152DA693}"/>
              </a:ext>
            </a:extLst>
          </p:cNvPr>
          <p:cNvSpPr txBox="1"/>
          <p:nvPr/>
        </p:nvSpPr>
        <p:spPr>
          <a:xfrm>
            <a:off x="5055414" y="6915713"/>
            <a:ext cx="2789703" cy="276999"/>
          </a:xfrm>
          <a:prstGeom prst="rect">
            <a:avLst/>
          </a:prstGeom>
          <a:noFill/>
        </p:spPr>
        <p:txBody>
          <a:bodyPr wrap="square" rtlCol="0">
            <a:spAutoFit/>
          </a:bodyPr>
          <a:lstStyle/>
          <a:p>
            <a:r>
              <a:rPr kumimoji="1" lang="ja-JP" altLang="en-US" sz="1200" b="1" dirty="0" smtClean="0"/>
              <a:t>■地区整備計画</a:t>
            </a:r>
            <a:endParaRPr kumimoji="1" lang="ja-JP" altLang="en-US" sz="1200" b="1" dirty="0"/>
          </a:p>
        </p:txBody>
      </p:sp>
      <p:sp>
        <p:nvSpPr>
          <p:cNvPr id="44" name="フリーフォーム 43"/>
          <p:cNvSpPr/>
          <p:nvPr/>
        </p:nvSpPr>
        <p:spPr>
          <a:xfrm>
            <a:off x="4664181" y="1704597"/>
            <a:ext cx="1106213" cy="974834"/>
          </a:xfrm>
          <a:custGeom>
            <a:avLst/>
            <a:gdLst>
              <a:gd name="connsiteX0" fmla="*/ 930165 w 1106213"/>
              <a:gd name="connsiteY0" fmla="*/ 0 h 974834"/>
              <a:gd name="connsiteX1" fmla="*/ 885496 w 1106213"/>
              <a:gd name="connsiteY1" fmla="*/ 10510 h 974834"/>
              <a:gd name="connsiteX2" fmla="*/ 709448 w 1106213"/>
              <a:gd name="connsiteY2" fmla="*/ 168165 h 974834"/>
              <a:gd name="connsiteX3" fmla="*/ 323193 w 1106213"/>
              <a:gd name="connsiteY3" fmla="*/ 467710 h 974834"/>
              <a:gd name="connsiteX4" fmla="*/ 0 w 1106213"/>
              <a:gd name="connsiteY4" fmla="*/ 677917 h 974834"/>
              <a:gd name="connsiteX5" fmla="*/ 578069 w 1106213"/>
              <a:gd name="connsiteY5" fmla="*/ 974834 h 974834"/>
              <a:gd name="connsiteX6" fmla="*/ 727841 w 1106213"/>
              <a:gd name="connsiteY6" fmla="*/ 677917 h 974834"/>
              <a:gd name="connsiteX7" fmla="*/ 767255 w 1106213"/>
              <a:gd name="connsiteY7" fmla="*/ 596462 h 974834"/>
              <a:gd name="connsiteX8" fmla="*/ 843455 w 1106213"/>
              <a:gd name="connsiteY8" fmla="*/ 633248 h 974834"/>
              <a:gd name="connsiteX9" fmla="*/ 1106213 w 1106213"/>
              <a:gd name="connsiteY9" fmla="*/ 559676 h 974834"/>
              <a:gd name="connsiteX10" fmla="*/ 1032641 w 1106213"/>
              <a:gd name="connsiteY10" fmla="*/ 273269 h 974834"/>
              <a:gd name="connsiteX11" fmla="*/ 980089 w 1106213"/>
              <a:gd name="connsiteY11" fmla="*/ 252248 h 974834"/>
              <a:gd name="connsiteX12" fmla="*/ 893379 w 1106213"/>
              <a:gd name="connsiteY12" fmla="*/ 144517 h 974834"/>
              <a:gd name="connsiteX13" fmla="*/ 930165 w 1106213"/>
              <a:gd name="connsiteY13" fmla="*/ 0 h 97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6213" h="974834">
                <a:moveTo>
                  <a:pt x="930165" y="0"/>
                </a:moveTo>
                <a:lnTo>
                  <a:pt x="885496" y="10510"/>
                </a:lnTo>
                <a:lnTo>
                  <a:pt x="709448" y="168165"/>
                </a:lnTo>
                <a:lnTo>
                  <a:pt x="323193" y="467710"/>
                </a:lnTo>
                <a:lnTo>
                  <a:pt x="0" y="677917"/>
                </a:lnTo>
                <a:lnTo>
                  <a:pt x="578069" y="974834"/>
                </a:lnTo>
                <a:lnTo>
                  <a:pt x="727841" y="677917"/>
                </a:lnTo>
                <a:lnTo>
                  <a:pt x="767255" y="596462"/>
                </a:lnTo>
                <a:lnTo>
                  <a:pt x="843455" y="633248"/>
                </a:lnTo>
                <a:lnTo>
                  <a:pt x="1106213" y="559676"/>
                </a:lnTo>
                <a:lnTo>
                  <a:pt x="1032641" y="273269"/>
                </a:lnTo>
                <a:lnTo>
                  <a:pt x="980089" y="252248"/>
                </a:lnTo>
                <a:lnTo>
                  <a:pt x="893379" y="144517"/>
                </a:lnTo>
                <a:lnTo>
                  <a:pt x="930165"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94402" y="800208"/>
            <a:ext cx="12286022" cy="3637818"/>
          </a:xfrm>
          <a:prstGeom prst="rect">
            <a:avLst/>
          </a:prstGeom>
          <a:noFill/>
          <a:ln w="28575">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 name="正方形/長方形 3"/>
          <p:cNvSpPr/>
          <p:nvPr/>
        </p:nvSpPr>
        <p:spPr>
          <a:xfrm>
            <a:off x="473494" y="577721"/>
            <a:ext cx="6336000" cy="324000"/>
          </a:xfrm>
          <a:prstGeom prst="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dirty="0">
                <a:latin typeface="HGS創英角ｺﾞｼｯｸUB" panose="020B0900000000000000" pitchFamily="50" charset="-128"/>
                <a:ea typeface="HGS創英角ｺﾞｼｯｸUB" panose="020B0900000000000000" pitchFamily="50" charset="-128"/>
              </a:rPr>
              <a:t>　</a:t>
            </a:r>
            <a:r>
              <a:rPr kumimoji="1" lang="ja-JP" altLang="en-US" sz="1400" dirty="0" smtClean="0">
                <a:latin typeface="HGS創英角ｺﾞｼｯｸUB" panose="020B0900000000000000" pitchFamily="50" charset="-128"/>
                <a:ea typeface="HGS創英角ｺﾞｼｯｸUB" panose="020B0900000000000000" pitchFamily="50" charset="-128"/>
              </a:rPr>
              <a:t>放射第</a:t>
            </a:r>
            <a:r>
              <a:rPr kumimoji="1" lang="en-US" altLang="ja-JP" sz="1400" dirty="0" smtClean="0">
                <a:latin typeface="HGS創英角ｺﾞｼｯｸUB" panose="020B0900000000000000" pitchFamily="50" charset="-128"/>
                <a:ea typeface="HGS創英角ｺﾞｼｯｸUB" panose="020B0900000000000000" pitchFamily="50" charset="-128"/>
              </a:rPr>
              <a:t>25</a:t>
            </a:r>
            <a:r>
              <a:rPr kumimoji="1" lang="ja-JP" altLang="en-US" sz="1400" dirty="0" smtClean="0">
                <a:latin typeface="HGS創英角ｺﾞｼｯｸUB" panose="020B0900000000000000" pitchFamily="50" charset="-128"/>
                <a:ea typeface="HGS創英角ｺﾞｼｯｸUB" panose="020B0900000000000000" pitchFamily="50" charset="-128"/>
              </a:rPr>
              <a:t>号線沿道　用途地域変更案</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69" name="正方形/長方形 68"/>
          <p:cNvSpPr/>
          <p:nvPr/>
        </p:nvSpPr>
        <p:spPr>
          <a:xfrm>
            <a:off x="273498" y="4710511"/>
            <a:ext cx="12286022" cy="4786790"/>
          </a:xfrm>
          <a:prstGeom prst="rect">
            <a:avLst/>
          </a:prstGeom>
          <a:noFill/>
          <a:ln w="28575">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 name="正方形/長方形 4"/>
          <p:cNvSpPr/>
          <p:nvPr/>
        </p:nvSpPr>
        <p:spPr>
          <a:xfrm>
            <a:off x="482997" y="4515358"/>
            <a:ext cx="6336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latin typeface="HGS創英角ｺﾞｼｯｸUB" panose="020B0900000000000000" pitchFamily="50" charset="-128"/>
                <a:ea typeface="HGS創英角ｺﾞｼｯｸUB" panose="020B0900000000000000" pitchFamily="50" charset="-128"/>
              </a:rPr>
              <a:t>　飯田橋駅前</a:t>
            </a:r>
            <a:r>
              <a:rPr kumimoji="1" lang="ja-JP" altLang="en-US" sz="1400" dirty="0" err="1" smtClean="0">
                <a:latin typeface="HGS創英角ｺﾞｼｯｸUB" panose="020B0900000000000000" pitchFamily="50" charset="-128"/>
                <a:ea typeface="HGS創英角ｺﾞｼｯｸUB" panose="020B0900000000000000" pitchFamily="50" charset="-128"/>
              </a:rPr>
              <a:t>地区地区</a:t>
            </a:r>
            <a:r>
              <a:rPr kumimoji="1" lang="ja-JP" altLang="en-US" sz="1400" smtClean="0">
                <a:latin typeface="HGS創英角ｺﾞｼｯｸUB" panose="020B0900000000000000" pitchFamily="50" charset="-128"/>
                <a:ea typeface="HGS創英角ｺﾞｼｯｸUB" panose="020B0900000000000000" pitchFamily="50" charset="-128"/>
              </a:rPr>
              <a:t>計画案</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68" name="テキスト ボックス 67"/>
          <p:cNvSpPr txBox="1"/>
          <p:nvPr/>
        </p:nvSpPr>
        <p:spPr>
          <a:xfrm>
            <a:off x="6214961" y="4566128"/>
            <a:ext cx="504000" cy="216000"/>
          </a:xfrm>
          <a:prstGeom prst="rect">
            <a:avLst/>
          </a:prstGeom>
          <a:solidFill>
            <a:schemeClr val="bg1"/>
          </a:solidFill>
          <a:ln>
            <a:solidFill>
              <a:schemeClr val="accent1">
                <a:lumMod val="40000"/>
                <a:lumOff val="60000"/>
              </a:schemeClr>
            </a:solidFill>
          </a:ln>
        </p:spPr>
        <p:txBody>
          <a:bodyPr wrap="square" lIns="0" tIns="0" rIns="0" bIns="0" rtlCol="0" anchor="ctr">
            <a:spAutoFit/>
          </a:bodyPr>
          <a:lstStyle/>
          <a:p>
            <a:pPr algn="ctr"/>
            <a:r>
              <a:rPr kumimoji="1" lang="ja-JP" altLang="en-US" sz="1050" dirty="0"/>
              <a:t>区</a:t>
            </a:r>
            <a:r>
              <a:rPr kumimoji="1" lang="ja-JP" altLang="en-US" sz="1050" dirty="0" smtClean="0"/>
              <a:t>決定</a:t>
            </a:r>
            <a:endParaRPr kumimoji="1" lang="ja-JP" altLang="en-US" sz="1050" dirty="0"/>
          </a:p>
        </p:txBody>
      </p:sp>
      <p:sp>
        <p:nvSpPr>
          <p:cNvPr id="71" name="テキスト ボックス 70"/>
          <p:cNvSpPr txBox="1"/>
          <p:nvPr/>
        </p:nvSpPr>
        <p:spPr>
          <a:xfrm>
            <a:off x="11637999" y="341957"/>
            <a:ext cx="648000"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smtClean="0">
                <a:latin typeface="メイリオ" panose="020B0604030504040204" pitchFamily="50" charset="-128"/>
                <a:ea typeface="メイリオ" panose="020B0604030504040204" pitchFamily="50" charset="-128"/>
              </a:rPr>
              <a:t>資料</a:t>
            </a:r>
            <a:r>
              <a:rPr kumimoji="1" lang="ja-JP" altLang="en-US" sz="1200" dirty="0">
                <a:latin typeface="メイリオ" panose="020B0604030504040204" pitchFamily="50" charset="-128"/>
                <a:ea typeface="メイリオ" panose="020B0604030504040204" pitchFamily="50" charset="-128"/>
              </a:rPr>
              <a:t>１</a:t>
            </a:r>
          </a:p>
        </p:txBody>
      </p:sp>
      <p:sp>
        <p:nvSpPr>
          <p:cNvPr id="49" name="テキスト ボックス 48"/>
          <p:cNvSpPr txBox="1"/>
          <p:nvPr/>
        </p:nvSpPr>
        <p:spPr>
          <a:xfrm>
            <a:off x="265906" y="251522"/>
            <a:ext cx="6702354" cy="307777"/>
          </a:xfrm>
          <a:prstGeom prst="rect">
            <a:avLst/>
          </a:prstGeom>
          <a:noFill/>
        </p:spPr>
        <p:txBody>
          <a:bodyPr wrap="square" rtlCol="0">
            <a:spAutoFit/>
          </a:bodyPr>
          <a:lstStyle/>
          <a:p>
            <a:r>
              <a:rPr kumimoji="1" lang="ja-JP" altLang="en-US" sz="1400" dirty="0">
                <a:latin typeface="HGS創英角ｺﾞｼｯｸUB" panose="020B0900000000000000" pitchFamily="50" charset="-128"/>
                <a:ea typeface="HGS創英角ｺﾞｼｯｸUB" panose="020B0900000000000000" pitchFamily="50" charset="-128"/>
              </a:rPr>
              <a:t>飯田橋駅前地区　都市</a:t>
            </a:r>
            <a:r>
              <a:rPr kumimoji="1" lang="ja-JP" altLang="en-US" sz="1400" dirty="0" smtClean="0">
                <a:latin typeface="HGS創英角ｺﾞｼｯｸUB" panose="020B0900000000000000" pitchFamily="50" charset="-128"/>
                <a:ea typeface="HGS創英角ｺﾞｼｯｸUB" panose="020B0900000000000000" pitchFamily="50" charset="-128"/>
              </a:rPr>
              <a:t>計画案の</a:t>
            </a:r>
            <a:r>
              <a:rPr kumimoji="1" lang="ja-JP" altLang="en-US" sz="1400" dirty="0">
                <a:latin typeface="HGS創英角ｺﾞｼｯｸUB" panose="020B0900000000000000" pitchFamily="50" charset="-128"/>
                <a:ea typeface="HGS創英角ｺﾞｼｯｸUB" panose="020B0900000000000000" pitchFamily="50" charset="-128"/>
              </a:rPr>
              <a:t>概要</a:t>
            </a:r>
          </a:p>
        </p:txBody>
      </p:sp>
      <p:grpSp>
        <p:nvGrpSpPr>
          <p:cNvPr id="43" name="グループ化 42"/>
          <p:cNvGrpSpPr/>
          <p:nvPr/>
        </p:nvGrpSpPr>
        <p:grpSpPr>
          <a:xfrm>
            <a:off x="503827" y="5620904"/>
            <a:ext cx="4368697" cy="2978658"/>
            <a:chOff x="503827" y="5546879"/>
            <a:chExt cx="4368697" cy="2978658"/>
          </a:xfrm>
        </p:grpSpPr>
        <p:pic>
          <p:nvPicPr>
            <p:cNvPr id="51" name="コンテンツ プレースホルダー 5"/>
            <p:cNvPicPr>
              <a:picLocks noChangeAspect="1"/>
            </p:cNvPicPr>
            <p:nvPr/>
          </p:nvPicPr>
          <p:blipFill>
            <a:blip r:embed="rId13" cstate="print">
              <a:extLst>
                <a:ext uri="{BEBA8EAE-BF5A-486C-A8C5-ECC9F3942E4B}">
                  <a14:imgProps xmlns:a14="http://schemas.microsoft.com/office/drawing/2010/main">
                    <a14:imgLayer r:embed="rId14">
                      <a14:imgEffect>
                        <a14:sharpenSoften amount="450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03827" y="5546879"/>
              <a:ext cx="4368697" cy="2978658"/>
            </a:xfrm>
            <a:prstGeom prst="rect">
              <a:avLst/>
            </a:prstGeom>
            <a:ln>
              <a:solidFill>
                <a:schemeClr val="tx1"/>
              </a:solidFill>
            </a:ln>
          </p:spPr>
        </p:pic>
        <p:sp>
          <p:nvSpPr>
            <p:cNvPr id="52" name="フリーフォーム 51"/>
            <p:cNvSpPr>
              <a:spLocks noChangeAspect="1"/>
            </p:cNvSpPr>
            <p:nvPr/>
          </p:nvSpPr>
          <p:spPr>
            <a:xfrm>
              <a:off x="1313366" y="5633940"/>
              <a:ext cx="2622557" cy="2738203"/>
            </a:xfrm>
            <a:custGeom>
              <a:avLst/>
              <a:gdLst>
                <a:gd name="connsiteX0" fmla="*/ 4343400 w 5356860"/>
                <a:gd name="connsiteY0" fmla="*/ 0 h 5593080"/>
                <a:gd name="connsiteX1" fmla="*/ 1371600 w 5356860"/>
                <a:gd name="connsiteY1" fmla="*/ 2156460 h 5593080"/>
                <a:gd name="connsiteX2" fmla="*/ 1394460 w 5356860"/>
                <a:gd name="connsiteY2" fmla="*/ 2583180 h 5593080"/>
                <a:gd name="connsiteX3" fmla="*/ 182880 w 5356860"/>
                <a:gd name="connsiteY3" fmla="*/ 2766060 h 5593080"/>
                <a:gd name="connsiteX4" fmla="*/ 0 w 5356860"/>
                <a:gd name="connsiteY4" fmla="*/ 3451860 h 5593080"/>
                <a:gd name="connsiteX5" fmla="*/ 815340 w 5356860"/>
                <a:gd name="connsiteY5" fmla="*/ 4015740 h 5593080"/>
                <a:gd name="connsiteX6" fmla="*/ 2118360 w 5356860"/>
                <a:gd name="connsiteY6" fmla="*/ 4671060 h 5593080"/>
                <a:gd name="connsiteX7" fmla="*/ 3360420 w 5356860"/>
                <a:gd name="connsiteY7" fmla="*/ 5356860 h 5593080"/>
                <a:gd name="connsiteX8" fmla="*/ 3756660 w 5356860"/>
                <a:gd name="connsiteY8" fmla="*/ 5593080 h 5593080"/>
                <a:gd name="connsiteX9" fmla="*/ 4038600 w 5356860"/>
                <a:gd name="connsiteY9" fmla="*/ 5105400 h 5593080"/>
                <a:gd name="connsiteX10" fmla="*/ 4305300 w 5356860"/>
                <a:gd name="connsiteY10" fmla="*/ 4754880 h 5593080"/>
                <a:gd name="connsiteX11" fmla="*/ 4724400 w 5356860"/>
                <a:gd name="connsiteY11" fmla="*/ 4274820 h 5593080"/>
                <a:gd name="connsiteX12" fmla="*/ 4998720 w 5356860"/>
                <a:gd name="connsiteY12" fmla="*/ 3985260 h 5593080"/>
                <a:gd name="connsiteX13" fmla="*/ 5356860 w 5356860"/>
                <a:gd name="connsiteY13" fmla="*/ 3756660 h 5593080"/>
                <a:gd name="connsiteX14" fmla="*/ 4343400 w 5356860"/>
                <a:gd name="connsiteY14" fmla="*/ 0 h 559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6860" h="5593080">
                  <a:moveTo>
                    <a:pt x="4343400" y="0"/>
                  </a:moveTo>
                  <a:lnTo>
                    <a:pt x="1371600" y="2156460"/>
                  </a:lnTo>
                  <a:lnTo>
                    <a:pt x="1394460" y="2583180"/>
                  </a:lnTo>
                  <a:lnTo>
                    <a:pt x="182880" y="2766060"/>
                  </a:lnTo>
                  <a:lnTo>
                    <a:pt x="0" y="3451860"/>
                  </a:lnTo>
                  <a:lnTo>
                    <a:pt x="815340" y="4015740"/>
                  </a:lnTo>
                  <a:lnTo>
                    <a:pt x="2118360" y="4671060"/>
                  </a:lnTo>
                  <a:lnTo>
                    <a:pt x="3360420" y="5356860"/>
                  </a:lnTo>
                  <a:lnTo>
                    <a:pt x="3756660" y="5593080"/>
                  </a:lnTo>
                  <a:lnTo>
                    <a:pt x="4038600" y="5105400"/>
                  </a:lnTo>
                  <a:lnTo>
                    <a:pt x="4305300" y="4754880"/>
                  </a:lnTo>
                  <a:lnTo>
                    <a:pt x="4724400" y="4274820"/>
                  </a:lnTo>
                  <a:lnTo>
                    <a:pt x="4998720" y="3985260"/>
                  </a:lnTo>
                  <a:lnTo>
                    <a:pt x="5356860" y="3756660"/>
                  </a:lnTo>
                  <a:lnTo>
                    <a:pt x="4343400" y="0"/>
                  </a:lnTo>
                  <a:close/>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rot="19334158">
              <a:off x="2124473" y="6226655"/>
              <a:ext cx="1404909" cy="215444"/>
            </a:xfrm>
            <a:prstGeom prst="rect">
              <a:avLst/>
            </a:prstGeom>
            <a:noFill/>
          </p:spPr>
          <p:txBody>
            <a:bodyPr wrap="square" rtlCol="0">
              <a:spAutoFit/>
            </a:bodyPr>
            <a:lstStyle/>
            <a:p>
              <a:pPr algn="ctr"/>
              <a:r>
                <a:rPr kumimoji="1" lang="ja-JP" altLang="en-US" sz="800" b="1" dirty="0" smtClean="0">
                  <a:solidFill>
                    <a:schemeClr val="tx1">
                      <a:lumMod val="65000"/>
                      <a:lumOff val="35000"/>
                    </a:schemeClr>
                  </a:solidFill>
                </a:rPr>
                <a:t>放射第</a:t>
              </a:r>
              <a:r>
                <a:rPr kumimoji="1" lang="en-US" altLang="ja-JP" sz="800" b="1" dirty="0" smtClean="0">
                  <a:solidFill>
                    <a:schemeClr val="tx1">
                      <a:lumMod val="65000"/>
                      <a:lumOff val="35000"/>
                    </a:schemeClr>
                  </a:solidFill>
                </a:rPr>
                <a:t>25</a:t>
              </a:r>
              <a:r>
                <a:rPr kumimoji="1" lang="ja-JP" altLang="en-US" sz="800" b="1" dirty="0" smtClean="0">
                  <a:solidFill>
                    <a:schemeClr val="tx1">
                      <a:lumMod val="65000"/>
                      <a:lumOff val="35000"/>
                    </a:schemeClr>
                  </a:solidFill>
                </a:rPr>
                <a:t>号線沿道地区</a:t>
              </a:r>
              <a:endParaRPr kumimoji="1" lang="ja-JP" altLang="en-US" sz="800" b="1" dirty="0">
                <a:solidFill>
                  <a:schemeClr val="tx1">
                    <a:lumMod val="65000"/>
                    <a:lumOff val="35000"/>
                  </a:schemeClr>
                </a:solidFill>
              </a:endParaRPr>
            </a:p>
          </p:txBody>
        </p:sp>
        <p:sp>
          <p:nvSpPr>
            <p:cNvPr id="72" name="テキスト ボックス 71"/>
            <p:cNvSpPr txBox="1"/>
            <p:nvPr/>
          </p:nvSpPr>
          <p:spPr>
            <a:xfrm>
              <a:off x="2347025" y="6859486"/>
              <a:ext cx="406445" cy="184666"/>
            </a:xfrm>
            <a:prstGeom prst="rect">
              <a:avLst/>
            </a:prstGeom>
            <a:noFill/>
          </p:spPr>
          <p:txBody>
            <a:bodyPr wrap="square" rtlCol="0">
              <a:spAutoFit/>
            </a:bodyPr>
            <a:lstStyle/>
            <a:p>
              <a:pPr algn="ctr"/>
              <a:r>
                <a:rPr kumimoji="1" lang="en-US" altLang="ja-JP" sz="600" b="1" dirty="0" smtClean="0">
                  <a:solidFill>
                    <a:schemeClr val="bg1">
                      <a:lumMod val="65000"/>
                    </a:schemeClr>
                  </a:solidFill>
                </a:rPr>
                <a:t>JCHO</a:t>
              </a:r>
              <a:endParaRPr kumimoji="1" lang="ja-JP" altLang="en-US" sz="600" b="1" dirty="0">
                <a:solidFill>
                  <a:schemeClr val="bg1">
                    <a:lumMod val="65000"/>
                  </a:schemeClr>
                </a:solidFill>
              </a:endParaRPr>
            </a:p>
          </p:txBody>
        </p:sp>
        <p:sp>
          <p:nvSpPr>
            <p:cNvPr id="73" name="テキスト ボックス 72"/>
            <p:cNvSpPr txBox="1"/>
            <p:nvPr/>
          </p:nvSpPr>
          <p:spPr>
            <a:xfrm>
              <a:off x="2110182" y="7245020"/>
              <a:ext cx="471125" cy="276999"/>
            </a:xfrm>
            <a:prstGeom prst="rect">
              <a:avLst/>
            </a:prstGeom>
            <a:noFill/>
          </p:spPr>
          <p:txBody>
            <a:bodyPr wrap="square" rtlCol="0">
              <a:spAutoFit/>
            </a:bodyPr>
            <a:lstStyle/>
            <a:p>
              <a:pPr algn="ctr"/>
              <a:r>
                <a:rPr kumimoji="1" lang="ja-JP" altLang="en-US" sz="600" b="1" dirty="0" smtClean="0">
                  <a:solidFill>
                    <a:schemeClr val="bg1"/>
                  </a:solidFill>
                </a:rPr>
                <a:t>津久戸小学校</a:t>
              </a:r>
              <a:endParaRPr kumimoji="1" lang="ja-JP" altLang="en-US" sz="600" b="1" dirty="0">
                <a:solidFill>
                  <a:schemeClr val="bg1"/>
                </a:solidFill>
              </a:endParaRPr>
            </a:p>
          </p:txBody>
        </p:sp>
        <p:sp>
          <p:nvSpPr>
            <p:cNvPr id="76" name="テキスト ボックス 75"/>
            <p:cNvSpPr txBox="1"/>
            <p:nvPr/>
          </p:nvSpPr>
          <p:spPr>
            <a:xfrm>
              <a:off x="1407430" y="6464627"/>
              <a:ext cx="496815" cy="276999"/>
            </a:xfrm>
            <a:prstGeom prst="rect">
              <a:avLst/>
            </a:prstGeom>
            <a:noFill/>
          </p:spPr>
          <p:txBody>
            <a:bodyPr wrap="square" rtlCol="0">
              <a:spAutoFit/>
            </a:bodyPr>
            <a:lstStyle/>
            <a:p>
              <a:pPr algn="ctr"/>
              <a:r>
                <a:rPr kumimoji="1" lang="ja-JP" altLang="en-US" sz="600" b="1" dirty="0">
                  <a:solidFill>
                    <a:schemeClr val="bg1"/>
                  </a:solidFill>
                </a:rPr>
                <a:t>筑土</a:t>
              </a:r>
              <a:r>
                <a:rPr kumimoji="1" lang="ja-JP" altLang="en-US" sz="600" b="1" dirty="0" smtClean="0">
                  <a:solidFill>
                    <a:schemeClr val="bg1"/>
                  </a:solidFill>
                </a:rPr>
                <a:t>八幡神社</a:t>
              </a:r>
              <a:endParaRPr kumimoji="1" lang="ja-JP" altLang="en-US" sz="600" b="1" dirty="0">
                <a:solidFill>
                  <a:schemeClr val="bg1"/>
                </a:solidFill>
              </a:endParaRPr>
            </a:p>
          </p:txBody>
        </p:sp>
        <p:sp>
          <p:nvSpPr>
            <p:cNvPr id="7" name="正方形/長方形 6"/>
            <p:cNvSpPr/>
            <p:nvPr/>
          </p:nvSpPr>
          <p:spPr>
            <a:xfrm>
              <a:off x="3099913" y="6746460"/>
              <a:ext cx="492443" cy="184666"/>
            </a:xfrm>
            <a:prstGeom prst="rect">
              <a:avLst/>
            </a:prstGeom>
            <a:noFill/>
          </p:spPr>
          <p:txBody>
            <a:bodyPr wrap="none" lIns="91440" tIns="45720" rIns="91440" bIns="45720">
              <a:spAutoFit/>
            </a:bodyPr>
            <a:lstStyle/>
            <a:p>
              <a:pPr algn="ctr"/>
              <a:r>
                <a:rPr lang="ja-JP" altLang="en-US" sz="600" b="1" dirty="0">
                  <a:ln w="9525">
                    <a:solidFill>
                      <a:schemeClr val="bg1"/>
                    </a:solidFill>
                    <a:prstDash val="solid"/>
                  </a:ln>
                  <a:solidFill>
                    <a:schemeClr val="tx1">
                      <a:lumMod val="50000"/>
                      <a:lumOff val="50000"/>
                    </a:schemeClr>
                  </a:solidFill>
                </a:rPr>
                <a:t>下宮比町</a:t>
              </a:r>
              <a:endParaRPr lang="ja-JP" altLang="en-US" sz="600" b="1" cap="none" spc="0" dirty="0">
                <a:ln w="9525">
                  <a:solidFill>
                    <a:schemeClr val="bg1"/>
                  </a:solidFill>
                  <a:prstDash val="solid"/>
                </a:ln>
                <a:solidFill>
                  <a:schemeClr val="tx1">
                    <a:lumMod val="50000"/>
                    <a:lumOff val="50000"/>
                  </a:schemeClr>
                </a:solidFill>
              </a:endParaRPr>
            </a:p>
          </p:txBody>
        </p:sp>
        <p:sp>
          <p:nvSpPr>
            <p:cNvPr id="78" name="テキスト ボックス 77"/>
            <p:cNvSpPr txBox="1"/>
            <p:nvPr/>
          </p:nvSpPr>
          <p:spPr>
            <a:xfrm>
              <a:off x="3068996" y="6743198"/>
              <a:ext cx="536646" cy="184666"/>
            </a:xfrm>
            <a:prstGeom prst="rect">
              <a:avLst/>
            </a:prstGeom>
            <a:noFill/>
          </p:spPr>
          <p:txBody>
            <a:bodyPr wrap="square" rtlCol="0">
              <a:spAutoFit/>
            </a:bodyPr>
            <a:lstStyle/>
            <a:p>
              <a:pPr algn="ctr"/>
              <a:r>
                <a:rPr kumimoji="1" lang="ja-JP" altLang="en-US" sz="600" b="1" dirty="0" smtClean="0">
                  <a:solidFill>
                    <a:schemeClr val="tx1">
                      <a:lumMod val="65000"/>
                      <a:lumOff val="35000"/>
                    </a:schemeClr>
                  </a:solidFill>
                </a:rPr>
                <a:t>下宮比町</a:t>
              </a:r>
              <a:endParaRPr kumimoji="1" lang="ja-JP" altLang="en-US" sz="600" b="1" dirty="0">
                <a:solidFill>
                  <a:schemeClr val="tx1">
                    <a:lumMod val="65000"/>
                    <a:lumOff val="35000"/>
                  </a:schemeClr>
                </a:solidFill>
              </a:endParaRPr>
            </a:p>
          </p:txBody>
        </p:sp>
        <p:sp>
          <p:nvSpPr>
            <p:cNvPr id="81" name="正方形/長方形 80"/>
            <p:cNvSpPr/>
            <p:nvPr/>
          </p:nvSpPr>
          <p:spPr>
            <a:xfrm>
              <a:off x="3023505" y="6262541"/>
              <a:ext cx="492443" cy="184666"/>
            </a:xfrm>
            <a:prstGeom prst="rect">
              <a:avLst/>
            </a:prstGeom>
            <a:noFill/>
          </p:spPr>
          <p:txBody>
            <a:bodyPr wrap="none" lIns="91440" tIns="45720" rIns="91440" bIns="45720">
              <a:spAutoFit/>
            </a:bodyPr>
            <a:lstStyle/>
            <a:p>
              <a:pPr algn="ctr"/>
              <a:r>
                <a:rPr lang="ja-JP" altLang="en-US" sz="600" b="1" dirty="0" smtClean="0">
                  <a:ln w="9525">
                    <a:solidFill>
                      <a:schemeClr val="bg1"/>
                    </a:solidFill>
                    <a:prstDash val="solid"/>
                  </a:ln>
                  <a:solidFill>
                    <a:schemeClr val="tx1">
                      <a:lumMod val="50000"/>
                      <a:lumOff val="50000"/>
                    </a:schemeClr>
                  </a:solidFill>
                </a:rPr>
                <a:t>新小川町</a:t>
              </a:r>
              <a:endParaRPr lang="ja-JP" altLang="en-US" sz="600" b="1" cap="none" spc="0" dirty="0">
                <a:ln w="9525">
                  <a:solidFill>
                    <a:schemeClr val="bg1"/>
                  </a:solidFill>
                  <a:prstDash val="solid"/>
                </a:ln>
                <a:solidFill>
                  <a:schemeClr val="tx1">
                    <a:lumMod val="50000"/>
                    <a:lumOff val="50000"/>
                  </a:schemeClr>
                </a:solidFill>
              </a:endParaRPr>
            </a:p>
          </p:txBody>
        </p:sp>
        <p:sp>
          <p:nvSpPr>
            <p:cNvPr id="80" name="テキスト ボックス 79"/>
            <p:cNvSpPr txBox="1"/>
            <p:nvPr/>
          </p:nvSpPr>
          <p:spPr>
            <a:xfrm>
              <a:off x="2940048" y="6248254"/>
              <a:ext cx="614742" cy="184666"/>
            </a:xfrm>
            <a:prstGeom prst="rect">
              <a:avLst/>
            </a:prstGeom>
            <a:noFill/>
          </p:spPr>
          <p:txBody>
            <a:bodyPr wrap="square" rtlCol="0">
              <a:spAutoFit/>
            </a:bodyPr>
            <a:lstStyle/>
            <a:p>
              <a:pPr algn="ctr"/>
              <a:r>
                <a:rPr kumimoji="1" lang="ja-JP" altLang="en-US" sz="600" b="1" dirty="0" smtClean="0">
                  <a:solidFill>
                    <a:schemeClr val="tx1">
                      <a:lumMod val="65000"/>
                      <a:lumOff val="35000"/>
                    </a:schemeClr>
                  </a:solidFill>
                </a:rPr>
                <a:t>新小川町</a:t>
              </a:r>
              <a:endParaRPr kumimoji="1" lang="ja-JP" altLang="en-US" sz="600" b="1" dirty="0">
                <a:solidFill>
                  <a:schemeClr val="tx1">
                    <a:lumMod val="65000"/>
                    <a:lumOff val="35000"/>
                  </a:schemeClr>
                </a:solidFill>
              </a:endParaRPr>
            </a:p>
          </p:txBody>
        </p:sp>
        <p:sp>
          <p:nvSpPr>
            <p:cNvPr id="83" name="正方形/長方形 82"/>
            <p:cNvSpPr/>
            <p:nvPr/>
          </p:nvSpPr>
          <p:spPr>
            <a:xfrm>
              <a:off x="2770660" y="7751086"/>
              <a:ext cx="415498" cy="184666"/>
            </a:xfrm>
            <a:prstGeom prst="rect">
              <a:avLst/>
            </a:prstGeom>
            <a:noFill/>
          </p:spPr>
          <p:txBody>
            <a:bodyPr wrap="none" lIns="91440" tIns="45720" rIns="91440" bIns="45720">
              <a:spAutoFit/>
            </a:bodyPr>
            <a:lstStyle/>
            <a:p>
              <a:pPr algn="ctr"/>
              <a:r>
                <a:rPr lang="ja-JP" altLang="en-US" sz="600" b="1" cap="none" spc="0" dirty="0" smtClean="0">
                  <a:ln w="9525">
                    <a:solidFill>
                      <a:schemeClr val="bg1"/>
                    </a:solidFill>
                    <a:prstDash val="solid"/>
                  </a:ln>
                  <a:solidFill>
                    <a:schemeClr val="tx1">
                      <a:lumMod val="50000"/>
                      <a:lumOff val="50000"/>
                    </a:schemeClr>
                  </a:solidFill>
                </a:rPr>
                <a:t>揚場町</a:t>
              </a:r>
              <a:endParaRPr lang="ja-JP" altLang="en-US" sz="600" b="1" cap="none" spc="0" dirty="0">
                <a:ln w="9525">
                  <a:solidFill>
                    <a:schemeClr val="bg1"/>
                  </a:solidFill>
                  <a:prstDash val="solid"/>
                </a:ln>
                <a:solidFill>
                  <a:schemeClr val="tx1">
                    <a:lumMod val="50000"/>
                    <a:lumOff val="50000"/>
                  </a:schemeClr>
                </a:solidFill>
              </a:endParaRPr>
            </a:p>
          </p:txBody>
        </p:sp>
        <p:sp>
          <p:nvSpPr>
            <p:cNvPr id="85" name="正方形/長方形 84"/>
            <p:cNvSpPr/>
            <p:nvPr/>
          </p:nvSpPr>
          <p:spPr>
            <a:xfrm>
              <a:off x="1779288" y="7242324"/>
              <a:ext cx="492443" cy="184666"/>
            </a:xfrm>
            <a:prstGeom prst="rect">
              <a:avLst/>
            </a:prstGeom>
            <a:noFill/>
          </p:spPr>
          <p:txBody>
            <a:bodyPr wrap="none" lIns="91440" tIns="45720" rIns="91440" bIns="45720">
              <a:spAutoFit/>
            </a:bodyPr>
            <a:lstStyle/>
            <a:p>
              <a:pPr algn="ctr"/>
              <a:r>
                <a:rPr lang="ja-JP" altLang="en-US" sz="600" b="1" cap="none" spc="0" dirty="0" smtClean="0">
                  <a:ln w="9525">
                    <a:solidFill>
                      <a:schemeClr val="bg1"/>
                    </a:solidFill>
                    <a:prstDash val="solid"/>
                  </a:ln>
                  <a:solidFill>
                    <a:schemeClr val="tx1">
                      <a:lumMod val="50000"/>
                      <a:lumOff val="50000"/>
                    </a:schemeClr>
                  </a:solidFill>
                </a:rPr>
                <a:t>津久戸町</a:t>
              </a:r>
              <a:endParaRPr lang="ja-JP" altLang="en-US" sz="600" b="1" cap="none" spc="0" dirty="0">
                <a:ln w="9525">
                  <a:solidFill>
                    <a:schemeClr val="bg1"/>
                  </a:solidFill>
                  <a:prstDash val="solid"/>
                </a:ln>
                <a:solidFill>
                  <a:schemeClr val="tx1">
                    <a:lumMod val="50000"/>
                    <a:lumOff val="50000"/>
                  </a:schemeClr>
                </a:solidFill>
              </a:endParaRPr>
            </a:p>
          </p:txBody>
        </p:sp>
        <p:sp>
          <p:nvSpPr>
            <p:cNvPr id="77" name="テキスト ボックス 76"/>
            <p:cNvSpPr txBox="1"/>
            <p:nvPr/>
          </p:nvSpPr>
          <p:spPr>
            <a:xfrm>
              <a:off x="1761460" y="7245020"/>
              <a:ext cx="536646" cy="184666"/>
            </a:xfrm>
            <a:prstGeom prst="rect">
              <a:avLst/>
            </a:prstGeom>
            <a:noFill/>
          </p:spPr>
          <p:txBody>
            <a:bodyPr wrap="square" rtlCol="0">
              <a:spAutoFit/>
            </a:bodyPr>
            <a:lstStyle/>
            <a:p>
              <a:pPr algn="ctr"/>
              <a:r>
                <a:rPr kumimoji="1" lang="ja-JP" altLang="en-US" sz="600" b="1" dirty="0" smtClean="0">
                  <a:solidFill>
                    <a:schemeClr val="tx1">
                      <a:lumMod val="65000"/>
                      <a:lumOff val="35000"/>
                    </a:schemeClr>
                  </a:solidFill>
                </a:rPr>
                <a:t>津久戸町</a:t>
              </a:r>
              <a:endParaRPr kumimoji="1" lang="ja-JP" altLang="en-US" sz="600" b="1" dirty="0">
                <a:solidFill>
                  <a:schemeClr val="tx1">
                    <a:lumMod val="65000"/>
                    <a:lumOff val="35000"/>
                  </a:schemeClr>
                </a:solidFill>
              </a:endParaRPr>
            </a:p>
          </p:txBody>
        </p:sp>
        <p:sp>
          <p:nvSpPr>
            <p:cNvPr id="79" name="テキスト ボックス 78"/>
            <p:cNvSpPr txBox="1"/>
            <p:nvPr/>
          </p:nvSpPr>
          <p:spPr>
            <a:xfrm>
              <a:off x="2710773" y="7751086"/>
              <a:ext cx="536646" cy="184666"/>
            </a:xfrm>
            <a:prstGeom prst="rect">
              <a:avLst/>
            </a:prstGeom>
            <a:noFill/>
          </p:spPr>
          <p:txBody>
            <a:bodyPr wrap="square" rtlCol="0">
              <a:spAutoFit/>
            </a:bodyPr>
            <a:lstStyle/>
            <a:p>
              <a:pPr algn="ctr"/>
              <a:r>
                <a:rPr kumimoji="1" lang="ja-JP" altLang="en-US" sz="600" b="1" dirty="0" smtClean="0">
                  <a:solidFill>
                    <a:schemeClr val="tx1">
                      <a:lumMod val="65000"/>
                      <a:lumOff val="35000"/>
                    </a:schemeClr>
                  </a:solidFill>
                </a:rPr>
                <a:t>揚場町</a:t>
              </a:r>
              <a:endParaRPr kumimoji="1" lang="ja-JP" altLang="en-US" sz="600" b="1" dirty="0">
                <a:solidFill>
                  <a:schemeClr val="tx1">
                    <a:lumMod val="65000"/>
                    <a:lumOff val="35000"/>
                  </a:schemeClr>
                </a:solidFill>
              </a:endParaRPr>
            </a:p>
          </p:txBody>
        </p:sp>
        <p:sp>
          <p:nvSpPr>
            <p:cNvPr id="88" name="正方形/長方形 87"/>
            <p:cNvSpPr/>
            <p:nvPr/>
          </p:nvSpPr>
          <p:spPr>
            <a:xfrm>
              <a:off x="2240451" y="6759216"/>
              <a:ext cx="492443" cy="184666"/>
            </a:xfrm>
            <a:prstGeom prst="rect">
              <a:avLst/>
            </a:prstGeom>
            <a:noFill/>
          </p:spPr>
          <p:txBody>
            <a:bodyPr wrap="none" lIns="91440" tIns="45720" rIns="91440" bIns="45720">
              <a:spAutoFit/>
            </a:bodyPr>
            <a:lstStyle/>
            <a:p>
              <a:pPr algn="ctr"/>
              <a:r>
                <a:rPr lang="ja-JP" altLang="en-US" sz="600" b="1" cap="none" spc="0" dirty="0" smtClean="0">
                  <a:ln w="9525">
                    <a:solidFill>
                      <a:schemeClr val="bg1"/>
                    </a:solidFill>
                    <a:prstDash val="solid"/>
                  </a:ln>
                  <a:solidFill>
                    <a:schemeClr val="tx1">
                      <a:lumMod val="50000"/>
                      <a:lumOff val="50000"/>
                    </a:schemeClr>
                  </a:solidFill>
                </a:rPr>
                <a:t>津久戸町</a:t>
              </a:r>
              <a:endParaRPr lang="ja-JP" altLang="en-US" sz="600" b="1" cap="none" spc="0" dirty="0">
                <a:ln w="9525">
                  <a:solidFill>
                    <a:schemeClr val="bg1"/>
                  </a:solidFill>
                  <a:prstDash val="solid"/>
                </a:ln>
                <a:solidFill>
                  <a:schemeClr val="tx1">
                    <a:lumMod val="50000"/>
                    <a:lumOff val="50000"/>
                  </a:schemeClr>
                </a:solidFill>
              </a:endParaRPr>
            </a:p>
          </p:txBody>
        </p:sp>
        <p:sp>
          <p:nvSpPr>
            <p:cNvPr id="87" name="テキスト ボックス 86"/>
            <p:cNvSpPr txBox="1"/>
            <p:nvPr/>
          </p:nvSpPr>
          <p:spPr>
            <a:xfrm>
              <a:off x="2208554" y="6754136"/>
              <a:ext cx="536646" cy="184666"/>
            </a:xfrm>
            <a:prstGeom prst="rect">
              <a:avLst/>
            </a:prstGeom>
            <a:noFill/>
          </p:spPr>
          <p:txBody>
            <a:bodyPr wrap="square" rtlCol="0">
              <a:spAutoFit/>
            </a:bodyPr>
            <a:lstStyle/>
            <a:p>
              <a:pPr algn="ctr"/>
              <a:r>
                <a:rPr kumimoji="1" lang="ja-JP" altLang="en-US" sz="600" b="1" dirty="0" smtClean="0">
                  <a:solidFill>
                    <a:schemeClr val="tx1">
                      <a:lumMod val="65000"/>
                      <a:lumOff val="35000"/>
                    </a:schemeClr>
                  </a:solidFill>
                </a:rPr>
                <a:t>津久戸町</a:t>
              </a:r>
              <a:endParaRPr kumimoji="1" lang="ja-JP" altLang="en-US" sz="600" b="1" dirty="0">
                <a:solidFill>
                  <a:schemeClr val="tx1">
                    <a:lumMod val="65000"/>
                    <a:lumOff val="35000"/>
                  </a:schemeClr>
                </a:solidFill>
              </a:endParaRPr>
            </a:p>
          </p:txBody>
        </p:sp>
        <p:sp>
          <p:nvSpPr>
            <p:cNvPr id="91" name="正方形/長方形 90"/>
            <p:cNvSpPr/>
            <p:nvPr/>
          </p:nvSpPr>
          <p:spPr>
            <a:xfrm>
              <a:off x="3773653" y="7963875"/>
              <a:ext cx="595035" cy="215444"/>
            </a:xfrm>
            <a:prstGeom prst="rect">
              <a:avLst/>
            </a:prstGeom>
            <a:noFill/>
          </p:spPr>
          <p:txBody>
            <a:bodyPr wrap="none" lIns="91440" tIns="45720" rIns="91440" bIns="45720">
              <a:spAutoFit/>
            </a:bodyPr>
            <a:lstStyle/>
            <a:p>
              <a:pPr algn="ctr"/>
              <a:r>
                <a:rPr lang="ja-JP" altLang="en-US" sz="800" b="1" cap="none" spc="0" dirty="0" smtClean="0">
                  <a:ln w="9525">
                    <a:solidFill>
                      <a:schemeClr val="bg1"/>
                    </a:solidFill>
                    <a:prstDash val="solid"/>
                  </a:ln>
                  <a:solidFill>
                    <a:schemeClr val="tx1">
                      <a:lumMod val="50000"/>
                      <a:lumOff val="50000"/>
                    </a:schemeClr>
                  </a:solidFill>
                </a:rPr>
                <a:t>飯田橋駅</a:t>
              </a:r>
              <a:endParaRPr lang="ja-JP" altLang="en-US" sz="800" b="1" cap="none" spc="0" dirty="0">
                <a:ln w="9525">
                  <a:solidFill>
                    <a:schemeClr val="bg1"/>
                  </a:solidFill>
                  <a:prstDash val="solid"/>
                </a:ln>
                <a:solidFill>
                  <a:schemeClr val="tx1">
                    <a:lumMod val="50000"/>
                    <a:lumOff val="50000"/>
                  </a:schemeClr>
                </a:solidFill>
              </a:endParaRPr>
            </a:p>
          </p:txBody>
        </p:sp>
        <p:sp>
          <p:nvSpPr>
            <p:cNvPr id="90" name="テキスト ボックス 89"/>
            <p:cNvSpPr txBox="1"/>
            <p:nvPr/>
          </p:nvSpPr>
          <p:spPr>
            <a:xfrm>
              <a:off x="3713947" y="7963875"/>
              <a:ext cx="714445" cy="215444"/>
            </a:xfrm>
            <a:prstGeom prst="rect">
              <a:avLst/>
            </a:prstGeom>
            <a:noFill/>
          </p:spPr>
          <p:txBody>
            <a:bodyPr wrap="square" rtlCol="0">
              <a:spAutoFit/>
            </a:bodyPr>
            <a:lstStyle/>
            <a:p>
              <a:pPr algn="ctr"/>
              <a:r>
                <a:rPr kumimoji="1" lang="ja-JP" altLang="en-US" sz="800" b="1" dirty="0" smtClean="0">
                  <a:solidFill>
                    <a:schemeClr val="tx1">
                      <a:lumMod val="65000"/>
                      <a:lumOff val="35000"/>
                    </a:schemeClr>
                  </a:solidFill>
                </a:rPr>
                <a:t>飯田橋駅</a:t>
              </a:r>
              <a:endParaRPr kumimoji="1" lang="ja-JP" altLang="en-US" sz="800" b="1" dirty="0">
                <a:solidFill>
                  <a:schemeClr val="tx1">
                    <a:lumMod val="65000"/>
                    <a:lumOff val="35000"/>
                  </a:schemeClr>
                </a:solidFill>
              </a:endParaRPr>
            </a:p>
          </p:txBody>
        </p:sp>
        <p:sp>
          <p:nvSpPr>
            <p:cNvPr id="92" name="テキスト ボックス 91"/>
            <p:cNvSpPr txBox="1"/>
            <p:nvPr/>
          </p:nvSpPr>
          <p:spPr>
            <a:xfrm>
              <a:off x="1426113" y="6482399"/>
              <a:ext cx="496815" cy="276999"/>
            </a:xfrm>
            <a:prstGeom prst="rect">
              <a:avLst/>
            </a:prstGeom>
            <a:noFill/>
          </p:spPr>
          <p:txBody>
            <a:bodyPr wrap="square" rtlCol="0">
              <a:spAutoFit/>
            </a:bodyPr>
            <a:lstStyle/>
            <a:p>
              <a:pPr algn="ctr"/>
              <a:r>
                <a:rPr kumimoji="1" lang="ja-JP" altLang="en-US" sz="600" b="1" dirty="0">
                  <a:solidFill>
                    <a:schemeClr val="bg1">
                      <a:lumMod val="65000"/>
                    </a:schemeClr>
                  </a:solidFill>
                </a:rPr>
                <a:t>筑土</a:t>
              </a:r>
              <a:r>
                <a:rPr kumimoji="1" lang="ja-JP" altLang="en-US" sz="600" b="1" dirty="0" smtClean="0">
                  <a:solidFill>
                    <a:schemeClr val="bg1">
                      <a:lumMod val="65000"/>
                    </a:schemeClr>
                  </a:solidFill>
                </a:rPr>
                <a:t>八幡神社</a:t>
              </a:r>
              <a:endParaRPr kumimoji="1" lang="ja-JP" altLang="en-US" sz="600" b="1" dirty="0">
                <a:solidFill>
                  <a:schemeClr val="bg1">
                    <a:lumMod val="65000"/>
                  </a:schemeClr>
                </a:solidFill>
              </a:endParaRPr>
            </a:p>
          </p:txBody>
        </p:sp>
        <p:sp>
          <p:nvSpPr>
            <p:cNvPr id="93" name="テキスト ボックス 92"/>
            <p:cNvSpPr txBox="1"/>
            <p:nvPr/>
          </p:nvSpPr>
          <p:spPr>
            <a:xfrm>
              <a:off x="2110182" y="7244510"/>
              <a:ext cx="471125" cy="276999"/>
            </a:xfrm>
            <a:prstGeom prst="rect">
              <a:avLst/>
            </a:prstGeom>
            <a:noFill/>
          </p:spPr>
          <p:txBody>
            <a:bodyPr wrap="square" rtlCol="0">
              <a:spAutoFit/>
            </a:bodyPr>
            <a:lstStyle/>
            <a:p>
              <a:pPr algn="ctr"/>
              <a:r>
                <a:rPr kumimoji="1" lang="ja-JP" altLang="en-US" sz="600" b="1" dirty="0" smtClean="0">
                  <a:solidFill>
                    <a:schemeClr val="bg1">
                      <a:lumMod val="65000"/>
                    </a:schemeClr>
                  </a:solidFill>
                </a:rPr>
                <a:t>津久戸小学校</a:t>
              </a:r>
              <a:endParaRPr kumimoji="1" lang="ja-JP" altLang="en-US" sz="600" b="1" dirty="0">
                <a:solidFill>
                  <a:schemeClr val="bg1">
                    <a:lumMod val="65000"/>
                  </a:schemeClr>
                </a:solidFill>
              </a:endParaRPr>
            </a:p>
          </p:txBody>
        </p:sp>
        <p:sp>
          <p:nvSpPr>
            <p:cNvPr id="94" name="テキスト ボックス 93"/>
            <p:cNvSpPr txBox="1"/>
            <p:nvPr/>
          </p:nvSpPr>
          <p:spPr>
            <a:xfrm rot="717653">
              <a:off x="2838047" y="7270607"/>
              <a:ext cx="658564" cy="184666"/>
            </a:xfrm>
            <a:prstGeom prst="rect">
              <a:avLst/>
            </a:prstGeom>
            <a:noFill/>
          </p:spPr>
          <p:txBody>
            <a:bodyPr wrap="square" rtlCol="0">
              <a:spAutoFit/>
            </a:bodyPr>
            <a:lstStyle/>
            <a:p>
              <a:pPr algn="ctr"/>
              <a:r>
                <a:rPr kumimoji="1" lang="ja-JP" altLang="en-US" sz="600" b="1" dirty="0" smtClean="0">
                  <a:ln>
                    <a:solidFill>
                      <a:schemeClr val="bg1"/>
                    </a:solidFill>
                  </a:ln>
                  <a:solidFill>
                    <a:schemeClr val="bg1"/>
                  </a:solidFill>
                </a:rPr>
                <a:t>大久保通り</a:t>
              </a:r>
              <a:endParaRPr kumimoji="1" lang="ja-JP" altLang="en-US" sz="600" b="1" dirty="0">
                <a:ln>
                  <a:solidFill>
                    <a:schemeClr val="bg1"/>
                  </a:solidFill>
                </a:ln>
                <a:solidFill>
                  <a:schemeClr val="bg1"/>
                </a:solidFill>
              </a:endParaRPr>
            </a:p>
          </p:txBody>
        </p:sp>
        <p:sp>
          <p:nvSpPr>
            <p:cNvPr id="95" name="テキスト ボックス 94"/>
            <p:cNvSpPr txBox="1"/>
            <p:nvPr/>
          </p:nvSpPr>
          <p:spPr>
            <a:xfrm rot="717653">
              <a:off x="2838047" y="7274554"/>
              <a:ext cx="658564" cy="184666"/>
            </a:xfrm>
            <a:prstGeom prst="rect">
              <a:avLst/>
            </a:prstGeom>
            <a:noFill/>
          </p:spPr>
          <p:txBody>
            <a:bodyPr wrap="square" rtlCol="0">
              <a:spAutoFit/>
            </a:bodyPr>
            <a:lstStyle/>
            <a:p>
              <a:pPr algn="ctr"/>
              <a:r>
                <a:rPr kumimoji="1" lang="ja-JP" altLang="en-US" sz="600" b="1" dirty="0" smtClean="0">
                  <a:solidFill>
                    <a:schemeClr val="tx1">
                      <a:lumMod val="65000"/>
                      <a:lumOff val="35000"/>
                    </a:schemeClr>
                  </a:solidFill>
                </a:rPr>
                <a:t>大久保通り</a:t>
              </a:r>
              <a:endParaRPr kumimoji="1" lang="ja-JP" altLang="en-US" sz="600" b="1" dirty="0">
                <a:solidFill>
                  <a:schemeClr val="tx1">
                    <a:lumMod val="65000"/>
                    <a:lumOff val="35000"/>
                  </a:schemeClr>
                </a:solidFill>
              </a:endParaRPr>
            </a:p>
          </p:txBody>
        </p:sp>
        <p:sp>
          <p:nvSpPr>
            <p:cNvPr id="96" name="正方形/長方形 95"/>
            <p:cNvSpPr/>
            <p:nvPr/>
          </p:nvSpPr>
          <p:spPr>
            <a:xfrm>
              <a:off x="3072181" y="7122839"/>
              <a:ext cx="492443" cy="184666"/>
            </a:xfrm>
            <a:prstGeom prst="rect">
              <a:avLst/>
            </a:prstGeom>
            <a:noFill/>
          </p:spPr>
          <p:txBody>
            <a:bodyPr wrap="none" lIns="91440" tIns="45720" rIns="91440" bIns="45720">
              <a:spAutoFit/>
            </a:bodyPr>
            <a:lstStyle/>
            <a:p>
              <a:pPr algn="ctr"/>
              <a:r>
                <a:rPr lang="ja-JP" altLang="en-US" sz="600" b="1" dirty="0">
                  <a:ln w="9525">
                    <a:solidFill>
                      <a:schemeClr val="bg1"/>
                    </a:solidFill>
                    <a:prstDash val="solid"/>
                  </a:ln>
                  <a:solidFill>
                    <a:schemeClr val="tx1">
                      <a:lumMod val="50000"/>
                      <a:lumOff val="50000"/>
                    </a:schemeClr>
                  </a:solidFill>
                </a:rPr>
                <a:t>下宮比町</a:t>
              </a:r>
              <a:endParaRPr lang="ja-JP" altLang="en-US" sz="600" b="1" cap="none" spc="0" dirty="0">
                <a:ln w="9525">
                  <a:solidFill>
                    <a:schemeClr val="bg1"/>
                  </a:solidFill>
                  <a:prstDash val="solid"/>
                </a:ln>
                <a:solidFill>
                  <a:schemeClr val="tx1">
                    <a:lumMod val="50000"/>
                    <a:lumOff val="50000"/>
                  </a:schemeClr>
                </a:solidFill>
              </a:endParaRPr>
            </a:p>
          </p:txBody>
        </p:sp>
      </p:grpSp>
      <p:sp>
        <p:nvSpPr>
          <p:cNvPr id="75" name="大かっこ 74"/>
          <p:cNvSpPr/>
          <p:nvPr/>
        </p:nvSpPr>
        <p:spPr>
          <a:xfrm>
            <a:off x="9234833" y="3451709"/>
            <a:ext cx="1152000" cy="28231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4" name="テキスト ボックス 103"/>
          <p:cNvSpPr txBox="1"/>
          <p:nvPr/>
        </p:nvSpPr>
        <p:spPr>
          <a:xfrm>
            <a:off x="6214961" y="635557"/>
            <a:ext cx="504000" cy="216000"/>
          </a:xfrm>
          <a:prstGeom prst="rect">
            <a:avLst/>
          </a:prstGeom>
          <a:solidFill>
            <a:schemeClr val="bg1"/>
          </a:solidFill>
          <a:ln>
            <a:solidFill>
              <a:schemeClr val="accent6">
                <a:lumMod val="40000"/>
                <a:lumOff val="60000"/>
              </a:schemeClr>
            </a:solidFill>
          </a:ln>
        </p:spPr>
        <p:txBody>
          <a:bodyPr wrap="square" lIns="0" tIns="0" rIns="0" bIns="0" rtlCol="0" anchor="ctr">
            <a:spAutoFit/>
          </a:bodyPr>
          <a:lstStyle/>
          <a:p>
            <a:pPr algn="ctr"/>
            <a:r>
              <a:rPr kumimoji="1" lang="ja-JP" altLang="en-US" sz="1050" dirty="0"/>
              <a:t>都</a:t>
            </a:r>
            <a:r>
              <a:rPr kumimoji="1" lang="ja-JP" altLang="en-US" sz="1050" dirty="0" smtClean="0"/>
              <a:t>決定</a:t>
            </a:r>
            <a:endParaRPr kumimoji="1" lang="ja-JP" altLang="en-US" sz="1050" dirty="0"/>
          </a:p>
        </p:txBody>
      </p:sp>
      <p:sp>
        <p:nvSpPr>
          <p:cNvPr id="105" name="大かっこ 104"/>
          <p:cNvSpPr/>
          <p:nvPr/>
        </p:nvSpPr>
        <p:spPr>
          <a:xfrm>
            <a:off x="11059605" y="3451709"/>
            <a:ext cx="1152000" cy="282316"/>
          </a:xfrm>
          <a:prstGeom prst="bracketPair">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EF78E79B-0D81-4603-B249-CFC29E5CC755}"/>
              </a:ext>
            </a:extLst>
          </p:cNvPr>
          <p:cNvSpPr txBox="1"/>
          <p:nvPr/>
        </p:nvSpPr>
        <p:spPr>
          <a:xfrm>
            <a:off x="5305165" y="1834445"/>
            <a:ext cx="345641" cy="184666"/>
          </a:xfrm>
          <a:prstGeom prst="rect">
            <a:avLst/>
          </a:prstGeom>
          <a:noFill/>
        </p:spPr>
        <p:txBody>
          <a:bodyPr wrap="square" rtlCol="0">
            <a:spAutoFit/>
          </a:bodyPr>
          <a:lstStyle/>
          <a:p>
            <a:r>
              <a:rPr kumimoji="1" lang="en-US" altLang="ja-JP" sz="600" b="1" dirty="0"/>
              <a:t>20</a:t>
            </a:r>
            <a:r>
              <a:rPr kumimoji="1" lang="ja-JP" altLang="en-US" sz="600" b="1" dirty="0"/>
              <a:t>ｍ</a:t>
            </a:r>
          </a:p>
        </p:txBody>
      </p:sp>
      <p:grpSp>
        <p:nvGrpSpPr>
          <p:cNvPr id="57" name="グループ化 56"/>
          <p:cNvGrpSpPr/>
          <p:nvPr/>
        </p:nvGrpSpPr>
        <p:grpSpPr>
          <a:xfrm rot="15071186">
            <a:off x="5306050" y="1908070"/>
            <a:ext cx="97917" cy="71954"/>
            <a:chOff x="3385748" y="1689659"/>
            <a:chExt cx="97917" cy="71954"/>
          </a:xfrm>
        </p:grpSpPr>
        <p:cxnSp>
          <p:nvCxnSpPr>
            <p:cNvPr id="99" name="直線コネクタ 98">
              <a:extLst>
                <a:ext uri="{FF2B5EF4-FFF2-40B4-BE49-F238E27FC236}">
                  <a16:creationId xmlns:a16="http://schemas.microsoft.com/office/drawing/2014/main" id="{7C0EEC69-0CCC-48A9-9626-EC32C8972A11}"/>
                </a:ext>
              </a:extLst>
            </p:cNvPr>
            <p:cNvCxnSpPr>
              <a:cxnSpLocks/>
            </p:cNvCxnSpPr>
            <p:nvPr/>
          </p:nvCxnSpPr>
          <p:spPr>
            <a:xfrm flipV="1">
              <a:off x="3391117" y="1711632"/>
              <a:ext cx="91212" cy="313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A7930C3C-2C3B-4D35-BA6E-BB0B0F398666}"/>
                </a:ext>
              </a:extLst>
            </p:cNvPr>
            <p:cNvCxnSpPr>
              <a:cxnSpLocks/>
            </p:cNvCxnSpPr>
            <p:nvPr/>
          </p:nvCxnSpPr>
          <p:spPr>
            <a:xfrm>
              <a:off x="3459893" y="1689659"/>
              <a:ext cx="23772" cy="219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E5B2120B-A9C5-4552-9ADD-5A8BE6DEB89C}"/>
                </a:ext>
              </a:extLst>
            </p:cNvPr>
            <p:cNvCxnSpPr>
              <a:cxnSpLocks/>
            </p:cNvCxnSpPr>
            <p:nvPr/>
          </p:nvCxnSpPr>
          <p:spPr>
            <a:xfrm flipH="1">
              <a:off x="3471112" y="1711573"/>
              <a:ext cx="8234" cy="28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71813BB4-B222-41EC-BD21-51EB64FDCABA}"/>
                </a:ext>
              </a:extLst>
            </p:cNvPr>
            <p:cNvCxnSpPr>
              <a:cxnSpLocks/>
            </p:cNvCxnSpPr>
            <p:nvPr/>
          </p:nvCxnSpPr>
          <p:spPr>
            <a:xfrm flipH="1">
              <a:off x="3385748" y="1710080"/>
              <a:ext cx="10740" cy="3626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8089C9BD-234D-47D8-8863-FCFF43030C26}"/>
                </a:ext>
              </a:extLst>
            </p:cNvPr>
            <p:cNvCxnSpPr>
              <a:cxnSpLocks/>
            </p:cNvCxnSpPr>
            <p:nvPr/>
          </p:nvCxnSpPr>
          <p:spPr>
            <a:xfrm>
              <a:off x="3386510" y="1743973"/>
              <a:ext cx="26900" cy="1764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テキスト ボックス 105">
            <a:extLst>
              <a:ext uri="{FF2B5EF4-FFF2-40B4-BE49-F238E27FC236}">
                <a16:creationId xmlns:a16="http://schemas.microsoft.com/office/drawing/2014/main" id="{B95D1041-6FC5-48EE-B770-7E42152DA693}"/>
              </a:ext>
            </a:extLst>
          </p:cNvPr>
          <p:cNvSpPr txBox="1"/>
          <p:nvPr/>
        </p:nvSpPr>
        <p:spPr>
          <a:xfrm>
            <a:off x="5055414" y="9095106"/>
            <a:ext cx="7230585" cy="438582"/>
          </a:xfrm>
          <a:prstGeom prst="rect">
            <a:avLst/>
          </a:prstGeom>
          <a:noFill/>
        </p:spPr>
        <p:txBody>
          <a:bodyPr wrap="square" rtlCol="0">
            <a:spAutoFit/>
          </a:bodyPr>
          <a:lstStyle/>
          <a:p>
            <a:pPr marL="901700" indent="-1358900"/>
            <a:r>
              <a:rPr kumimoji="1" lang="ja-JP" altLang="en-US" sz="1200" b="1" dirty="0" smtClean="0"/>
              <a:t>■建築条例</a:t>
            </a:r>
            <a:r>
              <a:rPr kumimoji="1" lang="ja-JP" altLang="en-US" sz="1050" dirty="0" smtClean="0"/>
              <a:t>：地区整備計画のうち、「建築物等の用途の制限」「敷地面積の最低限度」については、今後建築条例に定める予定です。</a:t>
            </a:r>
            <a:endParaRPr kumimoji="1" lang="ja-JP" altLang="en-US" sz="1050" dirty="0"/>
          </a:p>
        </p:txBody>
      </p:sp>
      <p:sp>
        <p:nvSpPr>
          <p:cNvPr id="97" name="フリーフォーム 96"/>
          <p:cNvSpPr/>
          <p:nvPr/>
        </p:nvSpPr>
        <p:spPr>
          <a:xfrm>
            <a:off x="2009042" y="5747971"/>
            <a:ext cx="1630973" cy="1578219"/>
          </a:xfrm>
          <a:custGeom>
            <a:avLst/>
            <a:gdLst>
              <a:gd name="connsiteX0" fmla="*/ 8793 w 1630973"/>
              <a:gd name="connsiteY0" fmla="*/ 1211141 h 1578219"/>
              <a:gd name="connsiteX1" fmla="*/ 0 w 1630973"/>
              <a:gd name="connsiteY1" fmla="*/ 1028700 h 1578219"/>
              <a:gd name="connsiteX2" fmla="*/ 1417760 w 1630973"/>
              <a:gd name="connsiteY2" fmla="*/ 0 h 1578219"/>
              <a:gd name="connsiteX3" fmla="*/ 1630973 w 1630973"/>
              <a:gd name="connsiteY3" fmla="*/ 782516 h 1578219"/>
              <a:gd name="connsiteX4" fmla="*/ 1072662 w 1630973"/>
              <a:gd name="connsiteY4" fmla="*/ 914400 h 1578219"/>
              <a:gd name="connsiteX5" fmla="*/ 993531 w 1630973"/>
              <a:gd name="connsiteY5" fmla="*/ 885825 h 1578219"/>
              <a:gd name="connsiteX6" fmla="*/ 947371 w 1630973"/>
              <a:gd name="connsiteY6" fmla="*/ 960560 h 1578219"/>
              <a:gd name="connsiteX7" fmla="*/ 844062 w 1630973"/>
              <a:gd name="connsiteY7" fmla="*/ 1200150 h 1578219"/>
              <a:gd name="connsiteX8" fmla="*/ 677008 w 1630973"/>
              <a:gd name="connsiteY8" fmla="*/ 1578219 h 1578219"/>
              <a:gd name="connsiteX9" fmla="*/ 8793 w 1630973"/>
              <a:gd name="connsiteY9" fmla="*/ 1211141 h 157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973" h="1578219">
                <a:moveTo>
                  <a:pt x="8793" y="1211141"/>
                </a:moveTo>
                <a:lnTo>
                  <a:pt x="0" y="1028700"/>
                </a:lnTo>
                <a:lnTo>
                  <a:pt x="1417760" y="0"/>
                </a:lnTo>
                <a:lnTo>
                  <a:pt x="1630973" y="782516"/>
                </a:lnTo>
                <a:lnTo>
                  <a:pt x="1072662" y="914400"/>
                </a:lnTo>
                <a:lnTo>
                  <a:pt x="993531" y="885825"/>
                </a:lnTo>
                <a:lnTo>
                  <a:pt x="947371" y="960560"/>
                </a:lnTo>
                <a:lnTo>
                  <a:pt x="844062" y="1200150"/>
                </a:lnTo>
                <a:lnTo>
                  <a:pt x="677008" y="1578219"/>
                </a:lnTo>
                <a:lnTo>
                  <a:pt x="8793" y="1211141"/>
                </a:ln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23783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TotalTime>
  <Words>791</Words>
  <Application>Microsoft Office PowerPoint</Application>
  <PresentationFormat>A3 297x420 mm</PresentationFormat>
  <Paragraphs>101</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HGPｺﾞｼｯｸM</vt:lpstr>
      <vt:lpstr>HGS創英角ｺﾞｼｯｸUB</vt:lpstr>
      <vt:lpstr>メイリオ</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五藤　圭</dc:creator>
  <cp:lastModifiedBy>五藤　圭</cp:lastModifiedBy>
  <cp:revision>74</cp:revision>
  <cp:lastPrinted>2021-08-12T10:36:35Z</cp:lastPrinted>
  <dcterms:created xsi:type="dcterms:W3CDTF">2020-03-12T10:59:29Z</dcterms:created>
  <dcterms:modified xsi:type="dcterms:W3CDTF">2021-08-30T02:18:59Z</dcterms:modified>
</cp:coreProperties>
</file>